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CC"/>
    <a:srgbClr val="FF1D38"/>
    <a:srgbClr val="FFFF00"/>
    <a:srgbClr val="56EA2E"/>
    <a:srgbClr val="66FF66"/>
    <a:srgbClr val="FFC0C8"/>
    <a:srgbClr val="FFFF66"/>
    <a:srgbClr val="D1D5F7"/>
    <a:srgbClr val="FF99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4" autoAdjust="0"/>
    <p:restoredTop sz="99886" autoAdjust="0"/>
  </p:normalViewPr>
  <p:slideViewPr>
    <p:cSldViewPr snapToGrid="0" showGuides="1">
      <p:cViewPr varScale="1">
        <p:scale>
          <a:sx n="116" d="100"/>
          <a:sy n="116" d="100"/>
        </p:scale>
        <p:origin x="1272" y="13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5149850" y="6140450"/>
            <a:ext cx="3390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1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Verdana"/>
              </a:rPr>
              <a:t>©TNS 2017</a:t>
            </a:r>
            <a:endParaRPr lang="en-AU" sz="750" b="0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5149850" y="6140450"/>
            <a:ext cx="3390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1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 smtClean="0"/>
              <a:t>Great Britain </a:t>
            </a:r>
            <a:br>
              <a:rPr lang="en-AU" sz="3600" b="1" dirty="0" smtClean="0"/>
            </a:br>
            <a:r>
              <a:rPr lang="en-AU" sz="3600" b="1" dirty="0" smtClean="0"/>
              <a:t>Tourism Survey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200" dirty="0" smtClean="0">
                <a:solidFill>
                  <a:srgbClr val="797979"/>
                </a:solidFill>
              </a:rPr>
              <a:t>February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7791"/>
              </p:ext>
            </p:extLst>
          </p:nvPr>
        </p:nvGraphicFramePr>
        <p:xfrm>
          <a:off x="66675" y="1006473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/>
                <a:gridCol w="397358"/>
                <a:gridCol w="397358"/>
                <a:gridCol w="442191"/>
                <a:gridCol w="352526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-9.2%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6.176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-0.6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17.885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27.962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-11.8%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14.710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53157"/>
              </p:ext>
            </p:extLst>
          </p:nvPr>
        </p:nvGraphicFramePr>
        <p:xfrm>
          <a:off x="66674" y="3518401"/>
          <a:ext cx="9008959" cy="94038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13.803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12.900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11.590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11.028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26.142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33.270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31.114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21.289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27.578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25.709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2016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10217"/>
              </p:ext>
            </p:extLst>
          </p:nvPr>
        </p:nvGraphicFramePr>
        <p:xfrm>
          <a:off x="51581" y="1011953"/>
          <a:ext cx="7833790" cy="890853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+8.1%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+8.6%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3.720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+5.1%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4804"/>
              </p:ext>
            </p:extLst>
          </p:nvPr>
        </p:nvGraphicFramePr>
        <p:xfrm>
          <a:off x="51584" y="3486150"/>
          <a:ext cx="8965418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4.899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4.774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-2.6%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4.027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3.877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-3.7%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12.081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11.699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-3.2%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9.753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9.279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-4.9%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95147"/>
              </p:ext>
            </p:extLst>
          </p:nvPr>
        </p:nvGraphicFramePr>
        <p:xfrm>
          <a:off x="54243" y="352425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5.742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5.425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-5.5%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5.014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4.751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13.423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13.253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11.695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11.098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-5.1%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2016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72035"/>
              </p:ext>
            </p:extLst>
          </p:nvPr>
        </p:nvGraphicFramePr>
        <p:xfrm>
          <a:off x="54264" y="1095375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/>
                <a:gridCol w="396706"/>
                <a:gridCol w="396706"/>
                <a:gridCol w="450336"/>
                <a:gridCol w="343077"/>
                <a:gridCol w="396706"/>
                <a:gridCol w="428298"/>
                <a:gridCol w="365115"/>
                <a:gridCol w="396706"/>
                <a:gridCol w="396706"/>
                <a:gridCol w="396706"/>
                <a:gridCol w="396706"/>
                <a:gridCol w="396706"/>
                <a:gridCol w="396706"/>
                <a:gridCol w="396706"/>
                <a:gridCol w="432769"/>
                <a:gridCol w="396706"/>
                <a:gridCol w="396706"/>
                <a:gridCol w="396706"/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-16.0%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-9.1%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15.0%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7.620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2016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57421"/>
              </p:ext>
            </p:extLst>
          </p:nvPr>
        </p:nvGraphicFramePr>
        <p:xfrm>
          <a:off x="95244" y="3503310"/>
          <a:ext cx="8896337" cy="8784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2.592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2.224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-14.2%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2.081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2.004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-3.7%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6.328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4.829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-23.7%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4.245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-14.5%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2800"/>
              </p:ext>
            </p:extLst>
          </p:nvPr>
        </p:nvGraphicFramePr>
        <p:xfrm>
          <a:off x="104777" y="1112128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/>
                <a:gridCol w="387896"/>
                <a:gridCol w="374005"/>
                <a:gridCol w="442007"/>
                <a:gridCol w="374005"/>
                <a:gridCol w="374005"/>
                <a:gridCol w="426354"/>
                <a:gridCol w="326865"/>
                <a:gridCol w="374005"/>
                <a:gridCol w="456460"/>
                <a:gridCol w="374005"/>
                <a:gridCol w="374005"/>
                <a:gridCol w="448159"/>
                <a:gridCol w="333851"/>
                <a:gridCol w="374005"/>
                <a:gridCol w="408005"/>
                <a:gridCol w="374005"/>
                <a:gridCol w="374005"/>
                <a:gridCol w="458845"/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1.278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-8.4%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18.6%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1.188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-36.7%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2.854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-11.1</a:t>
                      </a:r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-34.1%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2.649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Trips, Bednights &amp; Expenditure, Jan-Feb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6236"/>
              </p:ext>
            </p:extLst>
          </p:nvPr>
        </p:nvGraphicFramePr>
        <p:xfrm>
          <a:off x="47625" y="1113019"/>
          <a:ext cx="9013260" cy="1891580"/>
        </p:xfrm>
        <a:graphic>
          <a:graphicData uri="http://schemas.openxmlformats.org/drawingml/2006/table">
            <a:tbl>
              <a:tblPr/>
              <a:tblGrid>
                <a:gridCol w="851412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</a:tblGrid>
              <a:tr h="182173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Feb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Feb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Feb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Feb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611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00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13.005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13.119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12.452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14.782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13.803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12.900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4.308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4.566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4.837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4.899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4.774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5.398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5.312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5.341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6.647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5.742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5.425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2.780</a:t>
                      </a:r>
                      <a:endParaRPr lang="en-GB" sz="600" b="0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2.954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2.247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2.592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2.224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11.096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11.063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10.541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12.558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11.590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11.028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3.452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3.698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3.977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4.027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3.877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4.767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4.611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4.737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5.854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5.014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4.751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2.105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2.081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2.004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1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Feb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– Feb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 Feb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Feb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</a:tr>
              <a:tr h="251611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00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29.547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31.702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29.702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35.103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33.270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31.114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10.174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9.747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10.611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11.758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12.081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11.699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12.372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12.816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15.745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13.423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13.253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7.051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4.716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5.765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6.328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4.829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24.736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25.957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24.996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29.116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27.578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25.709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7.381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8.730</a:t>
                      </a:r>
                      <a:endParaRPr lang="en-GB" sz="6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9.349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9.753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9.279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11.508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10.883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13.456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11.695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11.098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5.831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3.891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4.777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4.964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4.245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 Characteristics, Jan-Feb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9450"/>
              </p:ext>
            </p:extLst>
          </p:nvPr>
        </p:nvGraphicFramePr>
        <p:xfrm>
          <a:off x="63500" y="1115267"/>
          <a:ext cx="8943987" cy="986996"/>
        </p:xfrm>
        <a:graphic>
          <a:graphicData uri="http://schemas.openxmlformats.org/drawingml/2006/table">
            <a:tbl>
              <a:tblPr/>
              <a:tblGrid>
                <a:gridCol w="807915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</a:tblGrid>
              <a:tr h="198862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- Feb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- Feb period</a:t>
                      </a:r>
                      <a:endParaRPr lang="en-GB" sz="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Feb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Feb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041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862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862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Feb – 26 Mar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8389</TotalTime>
  <Words>1751</Words>
  <Application>Microsoft Office PowerPoint</Application>
  <PresentationFormat>On-screen Show (4:3)</PresentationFormat>
  <Paragraphs>1042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February 2017 Update</vt:lpstr>
      <vt:lpstr>GB Domestic Tourism: Monthly Volume &amp; Value 2017 ALL TOURISM</vt:lpstr>
      <vt:lpstr>GB Domestic Tourism: Monthly Volume &amp; Value 2016 HOLIDAYS</vt:lpstr>
      <vt:lpstr>GB Domestic Tourism: Monthly Volume &amp; Value 2016 VISITING FRIENDS &amp; RELATIVES</vt:lpstr>
      <vt:lpstr>GB Domestic Tourism: Monthly Volume &amp; Value 2016 BUSINESS TOURISM</vt:lpstr>
      <vt:lpstr>GB Domestic Tourism: Year to Date – 2012-2017 Trips, Bednights &amp; Expenditure, Jan-Feb period</vt:lpstr>
      <vt:lpstr>GB Domestic Tourism: Year to Date – 2012-2017 Trip Characteristics, Jan-Feb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Xavier Faux</cp:lastModifiedBy>
  <cp:revision>1199</cp:revision>
  <cp:lastPrinted>2017-05-26T13:11:29Z</cp:lastPrinted>
  <dcterms:created xsi:type="dcterms:W3CDTF">2012-05-21T18:01:37Z</dcterms:created>
  <dcterms:modified xsi:type="dcterms:W3CDTF">2017-05-31T17:03:00Z</dcterms:modified>
</cp:coreProperties>
</file>