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9" r:id="rId2"/>
    <p:sldMasterId id="2147483677" r:id="rId3"/>
  </p:sldMasterIdLst>
  <p:notesMasterIdLst>
    <p:notesMasterId r:id="rId11"/>
  </p:notesMasterIdLst>
  <p:handoutMasterIdLst>
    <p:handoutMasterId r:id="rId12"/>
  </p:handoutMasterIdLst>
  <p:sldIdLst>
    <p:sldId id="268" r:id="rId4"/>
    <p:sldId id="291" r:id="rId5"/>
    <p:sldId id="293" r:id="rId6"/>
    <p:sldId id="283" r:id="rId7"/>
    <p:sldId id="287" r:id="rId8"/>
    <p:sldId id="284" r:id="rId9"/>
    <p:sldId id="288" r:id="rId10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333333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99494" autoAdjust="0"/>
  </p:normalViewPr>
  <p:slideViewPr>
    <p:cSldViewPr snapToGrid="0" showGuides="1">
      <p:cViewPr varScale="1">
        <p:scale>
          <a:sx n="113" d="100"/>
          <a:sy n="113" d="100"/>
        </p:scale>
        <p:origin x="-1014" y="-96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2564"/>
        <p:guide pos="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EB5-6BA6-4419-8614-3423AAA9CA7E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023-1D1F-4738-B79A-A10ED4CF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3B6BD712-6567-450C-B3C6-BAF6878345EE}" type="datetimeFigureOut">
              <a:rPr lang="en-AU" smtClean="0"/>
              <a:pPr/>
              <a:t>28/04/2017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291688" y="6323837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2016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93" name="Picture 2" descr="\\PSTUDIOTERM\Clients\TNS Global\TNS_002 Templates\4. Design\1. Assets\Logos\TNS_LOGOS\final brand jpgs\TNS_logo_rgb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" y="6072637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83" y="5893095"/>
            <a:ext cx="1018032" cy="84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291688" y="6323837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</a:t>
            </a:r>
            <a:r>
              <a:rPr lang="en-AU" sz="750" b="0" dirty="0" err="1" smtClean="0">
                <a:solidFill>
                  <a:srgbClr val="333333"/>
                </a:solidFill>
                <a:latin typeface="+mn-lt"/>
              </a:rPr>
              <a:t>TNS</a:t>
            </a:r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 2014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115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88" name="Picture 2" descr="\\PSTUDIOTERM\Clients\TNS Global\TNS_002 Templates\4. Design\1. Assets\Logos\TNS_LOGOS\final brand jpgs\TNS_logo_rg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" y="6072637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83" y="5893095"/>
            <a:ext cx="1018032" cy="84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291688" y="6323837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</a:t>
            </a:r>
            <a:r>
              <a:rPr lang="en-AU" sz="750" b="0" dirty="0" err="1" smtClean="0">
                <a:solidFill>
                  <a:srgbClr val="333333"/>
                </a:solidFill>
                <a:latin typeface="+mn-lt"/>
              </a:rPr>
              <a:t>TNS</a:t>
            </a:r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 2014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88" name="Picture 2" descr="\\PSTUDIOTERM\Clients\TNS Global\TNS_002 Templates\4. Design\1. Assets\Logos\TNS_LOGOS\final brand jpgs\TNS_logo_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" y="6072637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england.org/Images/GBDVS_Summary_Annual_Report_FV_-_outlier_amendments_made_-_30_March_2012_tcm30-31621.pdf" TargetMode="External"/><Relationship Id="rId2" Type="http://schemas.openxmlformats.org/officeDocument/2006/relationships/hyperlink" Target="https://www.visitbritain.org/about-gbts-and-gbdvs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700"/>
            <a:ext cx="5353049" cy="24003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GB Day Visits 2017</a:t>
            </a:r>
            <a:br>
              <a:rPr lang="en-AU" dirty="0" smtClean="0"/>
            </a:br>
            <a:r>
              <a:rPr lang="en-AU" sz="2000" b="1" dirty="0" smtClean="0"/>
              <a:t>March 2017</a:t>
            </a:r>
            <a:br>
              <a:rPr lang="en-AU" sz="2000" b="1" dirty="0" smtClean="0"/>
            </a:br>
            <a:r>
              <a:rPr lang="en-AU" sz="2000" b="1" dirty="0" smtClean="0"/>
              <a:t>GB &amp; England</a:t>
            </a:r>
            <a:endParaRPr lang="en-AU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5481273" y="6002162"/>
            <a:ext cx="975186" cy="6191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300" b="0" dirty="0" err="1" smtClean="0"/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6650181" cy="1284971"/>
          </a:xfrm>
        </p:spPr>
        <p:txBody>
          <a:bodyPr/>
          <a:lstStyle/>
          <a:p>
            <a:r>
              <a:rPr lang="en-GB" dirty="0" smtClean="0"/>
              <a:t>Background and </a:t>
            </a:r>
            <a:r>
              <a:rPr lang="en-GB" dirty="0" smtClean="0"/>
              <a:t>definitions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2924" y="1177884"/>
            <a:ext cx="81057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</a:t>
            </a:r>
            <a:r>
              <a:rPr lang="en-GB" sz="1400" b="0" dirty="0" smtClean="0">
                <a:latin typeface="+mn-lt"/>
              </a:rPr>
              <a:t>espondents </a:t>
            </a:r>
            <a:r>
              <a:rPr lang="en-GB" sz="1400" b="0" dirty="0">
                <a:latin typeface="+mn-lt"/>
              </a:rPr>
              <a:t>were asked to provide details of </a:t>
            </a:r>
            <a:r>
              <a:rPr lang="en-GB" sz="1400" b="0" dirty="0" smtClean="0">
                <a:latin typeface="+mn-lt"/>
              </a:rPr>
              <a:t>their participation, </a:t>
            </a:r>
            <a:r>
              <a:rPr lang="en-GB" sz="1400" b="0" dirty="0">
                <a:latin typeface="+mn-lt"/>
              </a:rPr>
              <a:t>during the previous </a:t>
            </a:r>
            <a:r>
              <a:rPr lang="en-GB" sz="1400" b="0" dirty="0" smtClean="0">
                <a:latin typeface="+mn-lt"/>
              </a:rPr>
              <a:t>week, </a:t>
            </a:r>
            <a:r>
              <a:rPr lang="en-GB" sz="1400" b="0" dirty="0">
                <a:latin typeface="+mn-lt"/>
              </a:rPr>
              <a:t>in a list of leisure activities. Any participation in </a:t>
            </a:r>
            <a:r>
              <a:rPr lang="en-GB" sz="1400" b="0" dirty="0" smtClean="0">
                <a:latin typeface="+mn-lt"/>
              </a:rPr>
              <a:t>a </a:t>
            </a:r>
            <a:r>
              <a:rPr lang="en-GB" sz="1400" b="0" dirty="0">
                <a:latin typeface="+mn-lt"/>
              </a:rPr>
              <a:t>listed </a:t>
            </a:r>
            <a:r>
              <a:rPr lang="en-GB" sz="1400" b="0" dirty="0" smtClean="0">
                <a:latin typeface="+mn-lt"/>
              </a:rPr>
              <a:t>activity, </a:t>
            </a:r>
            <a:r>
              <a:rPr lang="en-GB" sz="1400" b="0" dirty="0">
                <a:latin typeface="+mn-lt"/>
              </a:rPr>
              <a:t>outside of the respondent’s home but in any place within the UK is considered to be </a:t>
            </a:r>
            <a:r>
              <a:rPr lang="en-GB" sz="1400" dirty="0">
                <a:latin typeface="+mn-lt"/>
              </a:rPr>
              <a:t>a Leisure Day Visit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Respondents provided information on the volume of Leisure Day Visits taken and full details of any Leisure Day Visits lasting 3 hours or more. Where the details of these visits are reported they are described as </a:t>
            </a:r>
            <a:r>
              <a:rPr lang="en-GB" sz="1400" dirty="0">
                <a:latin typeface="+mn-lt"/>
              </a:rPr>
              <a:t>3+ hour Leisure Day Visits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The main focus of this study is on </a:t>
            </a:r>
            <a:r>
              <a:rPr lang="en-GB" sz="1400" dirty="0">
                <a:latin typeface="+mn-lt"/>
              </a:rPr>
              <a:t>Tourism Day </a:t>
            </a:r>
            <a:r>
              <a:rPr lang="en-GB" sz="1400" dirty="0" smtClean="0">
                <a:latin typeface="+mn-lt"/>
              </a:rPr>
              <a:t>Visits (TDV)</a:t>
            </a:r>
            <a:r>
              <a:rPr lang="en-GB" sz="1400" b="0" dirty="0" smtClean="0">
                <a:latin typeface="+mn-lt"/>
              </a:rPr>
              <a:t>, </a:t>
            </a:r>
            <a:r>
              <a:rPr lang="en-GB" sz="1400" b="0" dirty="0">
                <a:latin typeface="+mn-lt"/>
              </a:rPr>
              <a:t>which are a further subset of 3+ hour Leisure Day Visits defined as follows: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Activities</a:t>
            </a:r>
            <a:r>
              <a:rPr lang="en-GB" sz="1400" b="0" dirty="0">
                <a:latin typeface="+mn-lt"/>
              </a:rPr>
              <a:t> - involving participation in one or more of the </a:t>
            </a:r>
            <a:r>
              <a:rPr lang="en-GB" sz="1400" b="0" dirty="0" smtClean="0">
                <a:latin typeface="+mn-lt"/>
              </a:rPr>
              <a:t>pre-listed activities;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 smtClean="0">
                <a:latin typeface="+mn-lt"/>
              </a:rPr>
              <a:t>Duration</a:t>
            </a:r>
            <a:r>
              <a:rPr lang="en-GB" sz="1400" b="0" dirty="0" smtClean="0">
                <a:latin typeface="+mn-lt"/>
              </a:rPr>
              <a:t> </a:t>
            </a:r>
            <a:r>
              <a:rPr lang="en-GB" sz="1400" b="0" dirty="0">
                <a:latin typeface="+mn-lt"/>
              </a:rPr>
              <a:t>- lasting at least 3 hours, including time spent travelling to the </a:t>
            </a:r>
            <a:r>
              <a:rPr lang="en-GB" sz="1400" b="0" dirty="0" smtClean="0">
                <a:latin typeface="+mn-lt"/>
              </a:rPr>
              <a:t>destination</a:t>
            </a:r>
            <a:r>
              <a:rPr lang="en-GB" sz="1400" b="0" dirty="0">
                <a:latin typeface="+mn-lt"/>
              </a:rPr>
              <a:t>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Regularity</a:t>
            </a:r>
            <a:r>
              <a:rPr lang="en-GB" sz="1400" b="0" dirty="0">
                <a:latin typeface="+mn-lt"/>
              </a:rPr>
              <a:t> - the participant indicates that the visit (i.e. same activity in same place) is not undertaken ‘very regularly</a:t>
            </a:r>
            <a:r>
              <a:rPr lang="en-GB" sz="1400" b="0" dirty="0" smtClean="0">
                <a:latin typeface="+mn-lt"/>
              </a:rPr>
              <a:t>’;</a:t>
            </a:r>
            <a:endParaRPr lang="en-GB" sz="1400" b="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Place</a:t>
            </a:r>
            <a:r>
              <a:rPr lang="en-GB" sz="1400" b="0" dirty="0">
                <a:latin typeface="+mn-lt"/>
              </a:rPr>
              <a:t> - the destination of the visit is different from the place (i.e. city, town, village or London borough) where the participant lives. If the visit is taken from a workplace, the destination is in a different place from the workplace. This rule is not applied when the visit has involved watching live sporting events, going to visitor attractions or going to special public events. </a:t>
            </a:r>
            <a:endParaRPr lang="en-GB" sz="1400" b="0" dirty="0" smtClean="0">
              <a:latin typeface="+mn-lt"/>
            </a:endParaRPr>
          </a:p>
          <a:p>
            <a:r>
              <a:rPr lang="en-GB" sz="1400" b="0" dirty="0" smtClean="0">
                <a:latin typeface="+mn-lt"/>
              </a:rPr>
              <a:t> </a:t>
            </a:r>
            <a:endParaRPr lang="en-GB" sz="1400" b="0" dirty="0">
              <a:latin typeface="+mn-lt"/>
            </a:endParaRPr>
          </a:p>
          <a:p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endParaRPr lang="en-GB" sz="1600" b="0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623958" cy="1284971"/>
          </a:xfrm>
        </p:spPr>
        <p:txBody>
          <a:bodyPr/>
          <a:lstStyle/>
          <a:p>
            <a:r>
              <a:rPr lang="en-GB" dirty="0" smtClean="0"/>
              <a:t>Re-weighting of 2011 to 2015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1044" y="954478"/>
            <a:ext cx="81057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latin typeface="+mn-lt"/>
              </a:rPr>
              <a:t>In </a:t>
            </a:r>
            <a:r>
              <a:rPr lang="en-GB" sz="1400" b="0" dirty="0">
                <a:latin typeface="+mn-lt"/>
              </a:rPr>
              <a:t>2016 the following changes were identified as necessary and implemented on the survey from January 2016: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Questionnaire improvements to make the survey more engaging and easy to </a:t>
            </a:r>
            <a:r>
              <a:rPr lang="en-GB" sz="1400" b="0" dirty="0" smtClean="0">
                <a:latin typeface="+mn-lt"/>
              </a:rPr>
              <a:t>complete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Questionnaire revisions required as part of the ‘merging’ of GBDVS with the GBTS online </a:t>
            </a:r>
            <a:r>
              <a:rPr lang="en-GB" sz="1400" b="0" dirty="0" smtClean="0">
                <a:latin typeface="+mn-lt"/>
              </a:rPr>
              <a:t>piloting</a:t>
            </a:r>
          </a:p>
          <a:p>
            <a:pPr marL="712788" lvl="0" indent="-261938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From January 2016 the weekly sample size contacted for the survey increased from 673 to </a:t>
            </a:r>
            <a:r>
              <a:rPr lang="en-GB" sz="1400" b="0" dirty="0" smtClean="0">
                <a:latin typeface="+mn-lt"/>
              </a:rPr>
              <a:t>1,000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latin typeface="+mn-lt"/>
              </a:rPr>
              <a:t>This </a:t>
            </a:r>
            <a:r>
              <a:rPr lang="en-GB" sz="1400" b="0" dirty="0">
                <a:latin typeface="+mn-lt"/>
              </a:rPr>
              <a:t>combination of</a:t>
            </a:r>
            <a:r>
              <a:rPr lang="en-AU" sz="1400" b="0" dirty="0">
                <a:latin typeface="+mn-lt"/>
              </a:rPr>
              <a:t> small changes made to the GBDVS questionnaire had worked </a:t>
            </a:r>
            <a:r>
              <a:rPr lang="en-AU" sz="1400" b="0" dirty="0" smtClean="0">
                <a:latin typeface="+mn-lt"/>
              </a:rPr>
              <a:t>together </a:t>
            </a:r>
            <a:r>
              <a:rPr lang="en-AU" sz="1400" b="0" dirty="0">
                <a:latin typeface="+mn-lt"/>
              </a:rPr>
              <a:t>to increase levels of visits reported by respondents by around </a:t>
            </a:r>
            <a:r>
              <a:rPr lang="en-AU" sz="1400" dirty="0" smtClean="0">
                <a:latin typeface="+mn-lt"/>
              </a:rPr>
              <a:t>+15%</a:t>
            </a:r>
            <a:r>
              <a:rPr lang="en-AU" sz="1400" b="0" dirty="0" smtClean="0">
                <a:latin typeface="+mn-lt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AU" sz="1400" b="0" dirty="0" smtClean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AU" sz="1400" b="0" dirty="0" smtClean="0">
                <a:latin typeface="+mn-lt"/>
              </a:rPr>
              <a:t>As a result, the results from the past years in this report have all been revised to take into account this increase of </a:t>
            </a:r>
            <a:r>
              <a:rPr lang="en-AU" sz="1400" dirty="0" smtClean="0">
                <a:latin typeface="+mn-lt"/>
              </a:rPr>
              <a:t>+15% </a:t>
            </a:r>
            <a:r>
              <a:rPr lang="en-AU" sz="1400" b="0" dirty="0" smtClean="0">
                <a:latin typeface="+mn-lt"/>
              </a:rPr>
              <a:t>and thus make the data more comparable with the current scores.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400" b="0" dirty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latin typeface="+mn-lt"/>
              </a:rPr>
              <a:t>For more information please </a:t>
            </a:r>
            <a:r>
              <a:rPr lang="en-GB" sz="1400" b="0" dirty="0">
                <a:latin typeface="+mn-lt"/>
              </a:rPr>
              <a:t>see: </a:t>
            </a:r>
            <a:endParaRPr lang="en-GB" sz="1400" b="0" dirty="0" smtClean="0">
              <a:latin typeface="+mn-lt"/>
            </a:endParaRPr>
          </a:p>
          <a:p>
            <a:r>
              <a:rPr lang="en-GB" sz="1400" b="0" dirty="0" smtClean="0">
                <a:latin typeface="+mn-lt"/>
              </a:rPr>
              <a:t>	</a:t>
            </a:r>
            <a:r>
              <a:rPr lang="en-GB" sz="1400" u="sng" dirty="0" smtClean="0">
                <a:latin typeface="+mn-lt"/>
                <a:hlinkClick r:id="rId2"/>
              </a:rPr>
              <a:t>https</a:t>
            </a:r>
            <a:r>
              <a:rPr lang="en-GB" sz="1400" u="sng" dirty="0">
                <a:latin typeface="+mn-lt"/>
                <a:hlinkClick r:id="rId2"/>
              </a:rPr>
              <a:t>://www.visitbritain.org/about-gbts-and-gbdvs</a:t>
            </a:r>
            <a:endParaRPr lang="en-GB" sz="1400" b="0" dirty="0">
              <a:latin typeface="+mn-lt"/>
              <a:hlinkClick r:id="rId3"/>
            </a:endParaRPr>
          </a:p>
          <a:p>
            <a:endParaRPr lang="en-GB" sz="1400" b="0" dirty="0">
              <a:solidFill>
                <a:srgbClr val="333333"/>
              </a:solidFill>
              <a:latin typeface="+mn-lt"/>
            </a:endParaRPr>
          </a:p>
          <a:p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endParaRPr lang="en-GB" sz="1600" b="0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Tourism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day visits in Great Britain in the three </a:t>
            </a:r>
            <a:r>
              <a:rPr lang="en-GB" sz="1600" b="0" dirty="0" smtClean="0">
                <a:latin typeface="+mn-lt"/>
              </a:rPr>
              <a:t>months period </a:t>
            </a:r>
            <a:r>
              <a:rPr lang="en-GB" sz="1600" b="0" dirty="0" smtClean="0">
                <a:latin typeface="+mn-lt"/>
              </a:rPr>
              <a:t>and year to date to March 2017 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-2% </a:t>
            </a:r>
            <a:r>
              <a:rPr lang="en-GB" sz="1600" b="0" dirty="0">
                <a:latin typeface="+mn-lt"/>
              </a:rPr>
              <a:t>when compared with the same period last year, to </a:t>
            </a:r>
            <a:r>
              <a:rPr lang="en-GB" sz="1600" b="0" dirty="0" smtClean="0">
                <a:latin typeface="+mn-lt"/>
              </a:rPr>
              <a:t>400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</a:t>
            </a:r>
            <a:r>
              <a:rPr lang="en-GB" sz="1600" b="0" dirty="0" smtClean="0">
                <a:latin typeface="+mn-lt"/>
              </a:rPr>
              <a:t>increased by +2% during </a:t>
            </a:r>
            <a:r>
              <a:rPr lang="en-GB" sz="1600" b="0" dirty="0">
                <a:latin typeface="+mn-lt"/>
              </a:rPr>
              <a:t>the same </a:t>
            </a:r>
            <a:r>
              <a:rPr lang="en-GB" sz="1600" b="0" dirty="0" smtClean="0">
                <a:latin typeface="+mn-lt"/>
              </a:rPr>
              <a:t>period to £14.2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Looking </a:t>
            </a:r>
            <a:r>
              <a:rPr lang="en-GB" sz="1600" b="0" dirty="0">
                <a:latin typeface="+mn-lt"/>
              </a:rPr>
              <a:t>at England, volume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-4% </a:t>
            </a:r>
            <a:r>
              <a:rPr lang="en-GB" sz="1600" b="0" dirty="0">
                <a:latin typeface="+mn-lt"/>
              </a:rPr>
              <a:t>in the three </a:t>
            </a:r>
            <a:r>
              <a:rPr lang="en-GB" sz="1600" b="0" dirty="0" smtClean="0">
                <a:latin typeface="+mn-lt"/>
              </a:rPr>
              <a:t>months period </a:t>
            </a:r>
            <a:r>
              <a:rPr lang="en-GB" sz="1600" b="0" dirty="0" smtClean="0">
                <a:latin typeface="+mn-lt"/>
              </a:rPr>
              <a:t>and year to date to March 2017 </a:t>
            </a:r>
            <a:r>
              <a:rPr lang="en-GB" sz="1600" b="0" dirty="0">
                <a:latin typeface="+mn-lt"/>
              </a:rPr>
              <a:t>at </a:t>
            </a:r>
            <a:r>
              <a:rPr lang="en-GB" sz="1600" b="0" dirty="0" smtClean="0">
                <a:latin typeface="+mn-lt"/>
              </a:rPr>
              <a:t>338 </a:t>
            </a:r>
            <a:r>
              <a:rPr lang="en-GB" sz="1600" b="0" dirty="0">
                <a:latin typeface="+mn-lt"/>
              </a:rPr>
              <a:t>million visits, </a:t>
            </a:r>
            <a:r>
              <a:rPr lang="en-GB" sz="1600" b="0" dirty="0" smtClean="0">
                <a:latin typeface="+mn-lt"/>
              </a:rPr>
              <a:t>while </a:t>
            </a:r>
            <a:r>
              <a:rPr lang="en-GB" sz="1600" b="0" dirty="0">
                <a:latin typeface="+mn-lt"/>
              </a:rPr>
              <a:t>value </a:t>
            </a:r>
            <a:r>
              <a:rPr lang="en-GB" sz="1600" b="0" dirty="0" smtClean="0">
                <a:latin typeface="+mn-lt"/>
              </a:rPr>
              <a:t>decreased by -3% to </a:t>
            </a:r>
            <a:r>
              <a:rPr lang="en-GB" sz="1600" b="0" dirty="0">
                <a:latin typeface="+mn-lt"/>
              </a:rPr>
              <a:t>£</a:t>
            </a:r>
            <a:r>
              <a:rPr lang="en-GB" sz="1600" b="0" dirty="0" smtClean="0">
                <a:latin typeface="+mn-lt"/>
              </a:rPr>
              <a:t>11.4 billion compared to the same period in 2016.  </a:t>
            </a: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8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Tourism Day Visits 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89140"/>
              </p:ext>
            </p:extLst>
          </p:nvPr>
        </p:nvGraphicFramePr>
        <p:xfrm>
          <a:off x="4" y="1194973"/>
          <a:ext cx="9101334" cy="364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063"/>
                <a:gridCol w="595086"/>
                <a:gridCol w="595086"/>
                <a:gridCol w="595086"/>
                <a:gridCol w="595086"/>
                <a:gridCol w="595086"/>
                <a:gridCol w="595086"/>
                <a:gridCol w="595086"/>
                <a:gridCol w="598667"/>
                <a:gridCol w="598667"/>
                <a:gridCol w="598667"/>
                <a:gridCol w="598667"/>
                <a:gridCol w="598667"/>
                <a:gridCol w="598667"/>
                <a:gridCol w="598667"/>
              </a:tblGrid>
              <a:tr h="37084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Volume</a:t>
                      </a:r>
                      <a:r>
                        <a:rPr lang="en-GB" sz="1400" baseline="0" dirty="0" smtClean="0"/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(millions)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/>
                        <a:t>(£millions)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 </a:t>
                      </a:r>
                    </a:p>
                    <a:p>
                      <a:r>
                        <a:rPr lang="en-GB" sz="1000" dirty="0" smtClean="0"/>
                        <a:t>months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2012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2013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2014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2015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2012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2013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2014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2015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2016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</a:rPr>
                        <a:t> ’16/’17</a:t>
                      </a:r>
                      <a:endParaRPr lang="en-GB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Jan– Mar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399.5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£13,270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£12,524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£13,003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£12,339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£13,904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£14,194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+2%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Eng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329.3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£11,470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£10,646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£11,418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£10,604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£11,693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£11,388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YTD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defRPr/>
                      </a:pP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 -Mar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defRPr/>
                      </a:pP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399.5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£13,270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£12,524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£13,003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£12,339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£13,904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£14,194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Eng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329.3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£11,470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£10,646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£11,418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£10,604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£11,693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£11,388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January– March 2017 (4736); </a:t>
            </a:r>
            <a:r>
              <a:rPr lang="en-GB" sz="1000" b="0" i="1" dirty="0" smtClean="0">
                <a:latin typeface="+mn-lt"/>
              </a:rPr>
              <a:t>Jan - March </a:t>
            </a:r>
            <a:r>
              <a:rPr lang="en-GB" sz="1000" b="0" i="1" dirty="0">
                <a:latin typeface="+mn-lt"/>
              </a:rPr>
              <a:t>2017 </a:t>
            </a:r>
            <a:r>
              <a:rPr lang="en-GB" sz="1000" b="0" i="1" dirty="0" smtClean="0">
                <a:latin typeface="+mn-lt"/>
              </a:rPr>
              <a:t>(4736)</a:t>
            </a:r>
            <a:endParaRPr lang="en-GB" sz="1000" b="0" i="1" dirty="0">
              <a:latin typeface="+mn-lt"/>
            </a:endParaRP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January – March 2017 (3516); </a:t>
            </a:r>
            <a:r>
              <a:rPr lang="en-GB" sz="1000" b="0" i="1" dirty="0" smtClean="0">
                <a:latin typeface="+mn-lt"/>
              </a:rPr>
              <a:t>Jan - March </a:t>
            </a:r>
            <a:r>
              <a:rPr lang="en-GB" sz="1000" b="0" i="1" dirty="0">
                <a:latin typeface="+mn-lt"/>
              </a:rPr>
              <a:t>2017 </a:t>
            </a:r>
            <a:r>
              <a:rPr lang="en-GB" sz="1000" b="0" i="1" dirty="0" smtClean="0">
                <a:latin typeface="+mn-lt"/>
              </a:rPr>
              <a:t>(3516)</a:t>
            </a:r>
            <a:endParaRPr lang="en-GB" sz="10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6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3+ Hour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050860"/>
            <a:ext cx="81057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3+ hour day visits in Great Britain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-5% </a:t>
            </a:r>
            <a:r>
              <a:rPr lang="en-GB" sz="1600" b="0" dirty="0">
                <a:latin typeface="+mn-lt"/>
              </a:rPr>
              <a:t>for the three </a:t>
            </a:r>
            <a:r>
              <a:rPr lang="en-GB" sz="1600" b="0" dirty="0" smtClean="0">
                <a:latin typeface="+mn-lt"/>
              </a:rPr>
              <a:t>months </a:t>
            </a:r>
            <a:r>
              <a:rPr lang="en-GB" sz="1600" b="0" dirty="0" smtClean="0">
                <a:latin typeface="+mn-lt"/>
              </a:rPr>
              <a:t>period and </a:t>
            </a:r>
            <a:r>
              <a:rPr lang="en-GB" sz="1600" b="0" dirty="0" smtClean="0">
                <a:latin typeface="+mn-lt"/>
              </a:rPr>
              <a:t>year to date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March 2017 </a:t>
            </a:r>
            <a:r>
              <a:rPr lang="en-GB" sz="1600" b="0" dirty="0">
                <a:latin typeface="+mn-lt"/>
              </a:rPr>
              <a:t>at </a:t>
            </a:r>
            <a:r>
              <a:rPr lang="en-GB" sz="1600" b="0" dirty="0" smtClean="0">
                <a:latin typeface="+mn-lt"/>
              </a:rPr>
              <a:t>681 million </a:t>
            </a:r>
            <a:r>
              <a:rPr lang="en-GB" sz="1600" b="0" dirty="0">
                <a:latin typeface="+mn-lt"/>
              </a:rPr>
              <a:t>visits, versus </a:t>
            </a:r>
            <a:r>
              <a:rPr lang="en-GB" sz="1600" b="0" dirty="0" smtClean="0">
                <a:latin typeface="+mn-lt"/>
              </a:rPr>
              <a:t>the </a:t>
            </a:r>
            <a:r>
              <a:rPr lang="en-GB" sz="1600" b="0" dirty="0">
                <a:latin typeface="+mn-lt"/>
              </a:rPr>
              <a:t>same period in </a:t>
            </a:r>
            <a:r>
              <a:rPr lang="en-GB" sz="1600" b="0" dirty="0" smtClean="0">
                <a:latin typeface="+mn-lt"/>
              </a:rPr>
              <a:t>2016. 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these visits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</a:t>
            </a:r>
            <a:r>
              <a:rPr lang="en-GB" sz="1600" b="0" dirty="0">
                <a:latin typeface="+mn-lt"/>
              </a:rPr>
              <a:t>6</a:t>
            </a:r>
            <a:r>
              <a:rPr lang="en-GB" sz="1600" b="0" dirty="0" smtClean="0">
                <a:latin typeface="+mn-lt"/>
              </a:rPr>
              <a:t>% </a:t>
            </a:r>
            <a:r>
              <a:rPr lang="en-GB" sz="1600" b="0" dirty="0">
                <a:latin typeface="+mn-lt"/>
              </a:rPr>
              <a:t>for the three months against the same period last year </a:t>
            </a:r>
            <a:r>
              <a:rPr lang="en-GB" sz="1600" b="0" dirty="0" smtClean="0">
                <a:latin typeface="+mn-lt"/>
              </a:rPr>
              <a:t>to £18.8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In </a:t>
            </a:r>
            <a:r>
              <a:rPr lang="en-GB" sz="1600" b="0" dirty="0">
                <a:latin typeface="+mn-lt"/>
              </a:rPr>
              <a:t>England, volume </a:t>
            </a:r>
            <a:r>
              <a:rPr lang="en-GB" sz="1600" b="0" dirty="0" smtClean="0">
                <a:latin typeface="+mn-lt"/>
              </a:rPr>
              <a:t>declined by -6% </a:t>
            </a:r>
            <a:r>
              <a:rPr lang="en-GB" sz="1600" b="0" dirty="0">
                <a:latin typeface="+mn-lt"/>
              </a:rPr>
              <a:t>in the three </a:t>
            </a:r>
            <a:r>
              <a:rPr lang="en-GB" sz="1600" b="0" dirty="0" smtClean="0">
                <a:latin typeface="+mn-lt"/>
              </a:rPr>
              <a:t>months period </a:t>
            </a:r>
            <a:r>
              <a:rPr lang="en-GB" sz="1600" b="0" dirty="0" smtClean="0">
                <a:latin typeface="+mn-lt"/>
              </a:rPr>
              <a:t>and year to date to March 2017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574 million. </a:t>
            </a:r>
            <a:r>
              <a:rPr lang="en-GB" sz="1600" b="0" dirty="0">
                <a:latin typeface="+mn-lt"/>
              </a:rPr>
              <a:t>The value of these visits also </a:t>
            </a:r>
            <a:r>
              <a:rPr lang="en-GB" sz="1600" b="0" dirty="0" smtClean="0">
                <a:latin typeface="+mn-lt"/>
              </a:rPr>
              <a:t>decreased, by -11%,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£15.1 billion.</a:t>
            </a: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3+ Hour Day Visits 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2862"/>
              </p:ext>
            </p:extLst>
          </p:nvPr>
        </p:nvGraphicFramePr>
        <p:xfrm>
          <a:off x="2" y="1194973"/>
          <a:ext cx="9143998" cy="366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7441"/>
                <a:gridCol w="511858"/>
                <a:gridCol w="621541"/>
                <a:gridCol w="536232"/>
                <a:gridCol w="584980"/>
                <a:gridCol w="548419"/>
                <a:gridCol w="511858"/>
                <a:gridCol w="706852"/>
                <a:gridCol w="731225"/>
                <a:gridCol w="597168"/>
                <a:gridCol w="677489"/>
                <a:gridCol w="590834"/>
                <a:gridCol w="576905"/>
                <a:gridCol w="576905"/>
                <a:gridCol w="614291"/>
              </a:tblGrid>
              <a:tr h="37084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Volume</a:t>
                      </a:r>
                      <a:r>
                        <a:rPr lang="en-GB" sz="1400" baseline="0" dirty="0" smtClean="0"/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(millions)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/>
                        <a:t>(£millions)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 Months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2012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2013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2014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2015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2012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2013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2014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2015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2016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</a:rPr>
                        <a:t> ’16/’17</a:t>
                      </a:r>
                      <a:endParaRPr lang="en-GB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Jan– Mar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742.3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668.4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684.2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635.3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718.1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681.1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£18,791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£17,680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£17,968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£17,627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£19,967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£18,777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England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628.9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566.6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575.6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534.4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609.1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£15,574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£14,674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£15,475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£14,737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£16,961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-11%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YTD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defRPr/>
                      </a:pP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Jan–</a:t>
                      </a:r>
                    </a:p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defRPr/>
                      </a:pP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GB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742.3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668.4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684.2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635.3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718.1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681.1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£18,791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£17,680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£17,968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£17,627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£19,967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£18,777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England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628.9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566.6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575.6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534.4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609.1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£15,574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£14,674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£15,475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£14,737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£16,961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-11%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January– March 2017 (8083); </a:t>
            </a:r>
            <a:r>
              <a:rPr lang="en-GB" sz="1000" b="0" i="1" dirty="0" smtClean="0">
                <a:latin typeface="+mn-lt"/>
              </a:rPr>
              <a:t>Jan -March </a:t>
            </a:r>
            <a:r>
              <a:rPr lang="en-GB" sz="1000" b="0" i="1" dirty="0">
                <a:latin typeface="+mn-lt"/>
              </a:rPr>
              <a:t>2017 </a:t>
            </a:r>
            <a:r>
              <a:rPr lang="en-GB" sz="1000" b="0" i="1" dirty="0" smtClean="0">
                <a:latin typeface="+mn-lt"/>
              </a:rPr>
              <a:t>(8083)</a:t>
            </a:r>
            <a:endParaRPr lang="en-GB" sz="1000" b="0" i="1" dirty="0">
              <a:latin typeface="+mn-lt"/>
            </a:endParaRP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January – March 2017 (5821); J</a:t>
            </a:r>
            <a:r>
              <a:rPr lang="en-GB" sz="1000" b="0" i="1" dirty="0" smtClean="0">
                <a:latin typeface="+mn-lt"/>
              </a:rPr>
              <a:t>an - March </a:t>
            </a:r>
            <a:r>
              <a:rPr lang="en-GB" sz="1000" b="0" i="1" dirty="0">
                <a:latin typeface="+mn-lt"/>
              </a:rPr>
              <a:t>2017 </a:t>
            </a:r>
            <a:r>
              <a:rPr lang="en-GB" sz="1000" b="0" i="1" dirty="0" smtClean="0">
                <a:latin typeface="+mn-lt"/>
              </a:rPr>
              <a:t>(5821)</a:t>
            </a:r>
            <a:endParaRPr lang="en-GB" sz="10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7783</TotalTime>
  <Words>921</Words>
  <Application>Microsoft Office PowerPoint</Application>
  <PresentationFormat>On-screen Show (4:3)</PresentationFormat>
  <Paragraphs>252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blank</vt:lpstr>
      <vt:lpstr>NO Grey Box Masters</vt:lpstr>
      <vt:lpstr>GRID LAYOUT</vt:lpstr>
      <vt:lpstr>GB Day Visits 2017 March 2017 GB &amp; England</vt:lpstr>
      <vt:lpstr>Background and definitions </vt:lpstr>
      <vt:lpstr>Re-weighting of 2011 to 2015 data</vt:lpstr>
      <vt:lpstr>Tourism Day Visits Summary  </vt:lpstr>
      <vt:lpstr>Tourism Day Visits  GB &amp; England</vt:lpstr>
      <vt:lpstr>3+ Hour Day Visits Summary  </vt:lpstr>
      <vt:lpstr>3+ Hour Day Visits  GB &amp; England</vt:lpstr>
    </vt:vector>
  </TitlesOfParts>
  <Company>TNS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Three line presentation title Using property</dc:title>
  <dc:creator>lisa.scattergood</dc:creator>
  <cp:lastModifiedBy>Godfroy, Laurent (TSMLP)</cp:lastModifiedBy>
  <cp:revision>798</cp:revision>
  <cp:lastPrinted>2017-02-23T17:14:13Z</cp:lastPrinted>
  <dcterms:created xsi:type="dcterms:W3CDTF">2012-03-08T09:17:55Z</dcterms:created>
  <dcterms:modified xsi:type="dcterms:W3CDTF">2017-04-28T12:56:44Z</dcterms:modified>
</cp:coreProperties>
</file>