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CC"/>
    <a:srgbClr val="FF1D38"/>
    <a:srgbClr val="FFFF00"/>
    <a:srgbClr val="56EA2E"/>
    <a:srgbClr val="66FF66"/>
    <a:srgbClr val="FFC0C8"/>
    <a:srgbClr val="FFFF66"/>
    <a:srgbClr val="D1D5F7"/>
    <a:srgbClr val="FF99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9886" autoAdjust="0"/>
  </p:normalViewPr>
  <p:slideViewPr>
    <p:cSldViewPr snapToGrid="0" showGuides="1">
      <p:cViewPr varScale="1">
        <p:scale>
          <a:sx n="116" d="100"/>
          <a:sy n="116" d="100"/>
        </p:scale>
        <p:origin x="1392" y="13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26/06/2017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90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 rotWithShape="1">
          <a:blip r:embed="rId21" cstate="screen"/>
          <a:srcRect r="77341"/>
          <a:stretch/>
        </p:blipFill>
        <p:spPr bwMode="auto">
          <a:xfrm>
            <a:off x="7036619" y="6140450"/>
            <a:ext cx="768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Verdana"/>
              </a:rPr>
              <a:t>©TNS 2017</a:t>
            </a:r>
            <a:endParaRPr lang="en-AU" sz="750" b="0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 userDrawn="1"/>
        </p:nvPicPr>
        <p:blipFill rotWithShape="1">
          <a:blip r:embed="rId21" cstate="screen"/>
          <a:srcRect r="77341"/>
          <a:stretch/>
        </p:blipFill>
        <p:spPr bwMode="auto">
          <a:xfrm>
            <a:off x="7036619" y="6140450"/>
            <a:ext cx="7683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 smtClean="0"/>
              <a:t>Great Britain </a:t>
            </a:r>
            <a:br>
              <a:rPr lang="en-AU" sz="3600" b="1" dirty="0" smtClean="0"/>
            </a:br>
            <a:r>
              <a:rPr lang="en-AU" sz="3600" b="1" dirty="0" smtClean="0"/>
              <a:t>Tourism Survey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200" dirty="0" smtClean="0">
                <a:solidFill>
                  <a:srgbClr val="797979"/>
                </a:solidFill>
              </a:rPr>
              <a:t>March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04387"/>
              </p:ext>
            </p:extLst>
          </p:nvPr>
        </p:nvGraphicFramePr>
        <p:xfrm>
          <a:off x="66675" y="1006473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/>
                <a:gridCol w="397358"/>
                <a:gridCol w="397358"/>
                <a:gridCol w="442191"/>
                <a:gridCol w="352526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-8.8%</a:t>
                      </a:r>
                      <a:endParaRPr lang="en-GB" sz="650" b="0" i="0" u="none" strike="noStrike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-9.6%</a:t>
                      </a:r>
                      <a:endParaRPr lang="en-GB" sz="650" b="0" i="0" u="none" strike="noStrike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6.176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-0.6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-9.4%</a:t>
                      </a:r>
                      <a:endParaRPr lang="en-GB" sz="650" b="0" i="0" u="none" strike="noStrike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17.885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+mj-lt"/>
                        </a:rPr>
                        <a:t>-12.1%</a:t>
                      </a:r>
                      <a:endParaRPr lang="en-GB" sz="650" b="0" i="0" u="none" strike="noStrike" dirty="0">
                        <a:solidFill>
                          <a:schemeClr val="accent6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14.710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43914"/>
              </p:ext>
            </p:extLst>
          </p:nvPr>
        </p:nvGraphicFramePr>
        <p:xfrm>
          <a:off x="66674" y="3518401"/>
          <a:ext cx="9008959" cy="1044099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23.497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21.230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19.624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17.980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0" i="0" u="none" strike="noStrike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Verdana"/>
                        </a:rPr>
                        <a:t>60.592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Verdan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51.482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-15.0%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Verdana"/>
                        </a:rPr>
                        <a:t>49.275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Verdan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42.418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-13.9%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79655"/>
              </p:ext>
            </p:extLst>
          </p:nvPr>
        </p:nvGraphicFramePr>
        <p:xfrm>
          <a:off x="51581" y="1011953"/>
          <a:ext cx="7833790" cy="101900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938"/>
              </p:ext>
            </p:extLst>
          </p:nvPr>
        </p:nvGraphicFramePr>
        <p:xfrm>
          <a:off x="51584" y="3486150"/>
          <a:ext cx="8965418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9.088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8.567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-5.7%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7.295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6.904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-5.4%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24.860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22.017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-11.4%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19.302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17.397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/>
              <a:t>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04750"/>
              </p:ext>
            </p:extLst>
          </p:nvPr>
        </p:nvGraphicFramePr>
        <p:xfrm>
          <a:off x="54243" y="352425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9.247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8.362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-9.6%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8.124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7.303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-10.1%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23.316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20.087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-13.8%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19.986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16.988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-15.0%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32917"/>
              </p:ext>
            </p:extLst>
          </p:nvPr>
        </p:nvGraphicFramePr>
        <p:xfrm>
          <a:off x="54264" y="1095375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/>
                <a:gridCol w="396706"/>
                <a:gridCol w="396706"/>
                <a:gridCol w="450336"/>
                <a:gridCol w="343077"/>
                <a:gridCol w="396706"/>
                <a:gridCol w="428298"/>
                <a:gridCol w="365115"/>
                <a:gridCol w="396706"/>
                <a:gridCol w="396706"/>
                <a:gridCol w="396706"/>
                <a:gridCol w="396706"/>
                <a:gridCol w="396706"/>
                <a:gridCol w="396706"/>
                <a:gridCol w="396706"/>
                <a:gridCol w="432769"/>
                <a:gridCol w="396706"/>
                <a:gridCol w="396706"/>
                <a:gridCol w="396706"/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14.4%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/>
              <a:t>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84574"/>
              </p:ext>
            </p:extLst>
          </p:nvPr>
        </p:nvGraphicFramePr>
        <p:xfrm>
          <a:off x="95244" y="3503310"/>
          <a:ext cx="8896337" cy="1008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4.160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3.477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-16.4%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3.312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3.093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-6.6%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YTD</a:t>
                      </a:r>
                      <a:endParaRPr lang="en-GB" sz="650" b="0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9.768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7.321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-25.1%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7.637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6.368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-16.6%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71968"/>
              </p:ext>
            </p:extLst>
          </p:nvPr>
        </p:nvGraphicFramePr>
        <p:xfrm>
          <a:off x="104777" y="1112128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/>
                <a:gridCol w="387896"/>
                <a:gridCol w="374005"/>
                <a:gridCol w="442007"/>
                <a:gridCol w="374005"/>
                <a:gridCol w="374005"/>
                <a:gridCol w="426354"/>
                <a:gridCol w="326865"/>
                <a:gridCol w="374005"/>
                <a:gridCol w="456460"/>
                <a:gridCol w="374005"/>
                <a:gridCol w="374005"/>
                <a:gridCol w="448159"/>
                <a:gridCol w="333851"/>
                <a:gridCol w="374005"/>
                <a:gridCol w="408005"/>
                <a:gridCol w="374005"/>
                <a:gridCol w="374005"/>
                <a:gridCol w="458845"/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1.278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-8.4%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18.6%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1.188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2.854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-11.1</a:t>
                      </a:r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2.649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/>
              <a:t>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Trips, Bednights &amp; Expenditure, Jan-Mar 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78161"/>
              </p:ext>
            </p:extLst>
          </p:nvPr>
        </p:nvGraphicFramePr>
        <p:xfrm>
          <a:off x="47625" y="1113019"/>
          <a:ext cx="9013260" cy="1891580"/>
        </p:xfrm>
        <a:graphic>
          <a:graphicData uri="http://schemas.openxmlformats.org/drawingml/2006/table">
            <a:tbl>
              <a:tblPr/>
              <a:tblGrid>
                <a:gridCol w="851412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  <a:gridCol w="340077"/>
              </a:tblGrid>
              <a:tr h="182173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Mar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Mar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Mar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Mar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1611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00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21.798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21.527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19.421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23.598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23.497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21.230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7.981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7.892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7.537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8.292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9.088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8.567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8.586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8.495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8.014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9.700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9.247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8.362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4.285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4.188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3.389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4.395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4.160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3.477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18.597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18.046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16.069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19.662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19.624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17.980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6.441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6.23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5.909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6.592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7.295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6.904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7.629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7.349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6.994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8.427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8.124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7.303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3.606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2.764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3.647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3.312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3.093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1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Mar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– Mar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 Mar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Mar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</a:tr>
              <a:tr h="251611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00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dirty="0"/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53.881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56.279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48.223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58.655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Verdana"/>
                        </a:rPr>
                        <a:t>60.592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Verdan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51.482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20.793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21.757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19.128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21.999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24.860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22.017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21.90</a:t>
                      </a:r>
                      <a:endParaRPr lang="en-GB" sz="650" b="0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22.11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19.105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24.293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23.316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20.087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9.241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9.912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7.614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9.55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9.768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7.321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6003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45.011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45.037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38.906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47.512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Verdana"/>
                        </a:rPr>
                        <a:t>49.275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Verdan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42.418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16.544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15.976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14.771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16.824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19.302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17.397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18.891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18.631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16.084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20.455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19.986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16.988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8.161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5.854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7.913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7.637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6.368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/>
              <a:t>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 Characteristics, Jan-Mar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80979"/>
              </p:ext>
            </p:extLst>
          </p:nvPr>
        </p:nvGraphicFramePr>
        <p:xfrm>
          <a:off x="63500" y="1115267"/>
          <a:ext cx="8943987" cy="986996"/>
        </p:xfrm>
        <a:graphic>
          <a:graphicData uri="http://schemas.openxmlformats.org/drawingml/2006/table">
            <a:tbl>
              <a:tblPr/>
              <a:tblGrid>
                <a:gridCol w="807915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</a:tblGrid>
              <a:tr h="198862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- Mar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- Mar period</a:t>
                      </a:r>
                      <a:endParaRPr lang="en-GB" sz="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Mar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Mar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041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862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5"/>
                          </a:solidFill>
                          <a:latin typeface="+mj-lt"/>
                        </a:rPr>
                        <a:t>2.58</a:t>
                      </a:r>
                      <a:endParaRPr lang="en-GB" sz="650" dirty="0">
                        <a:solidFill>
                          <a:schemeClr val="accent5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2.42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2.74</a:t>
                      </a:r>
                      <a:endParaRPr lang="en-GB" sz="65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2.56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2.52</a:t>
                      </a:r>
                      <a:endParaRPr lang="en-GB" sz="65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2.35</a:t>
                      </a:r>
                      <a:endParaRPr lang="en-GB" sz="650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8862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5"/>
                          </a:solidFill>
                          <a:latin typeface="+mj-lt"/>
                        </a:rPr>
                        <a:t>2.51</a:t>
                      </a:r>
                      <a:endParaRPr lang="en-GB" sz="650" dirty="0">
                        <a:solidFill>
                          <a:schemeClr val="accent5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2.36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2"/>
                          </a:solidFill>
                          <a:latin typeface="+mj-lt"/>
                        </a:rPr>
                        <a:t>2.65</a:t>
                      </a:r>
                      <a:endParaRPr lang="en-GB" sz="650" dirty="0">
                        <a:solidFill>
                          <a:schemeClr val="accent2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2.52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3"/>
                          </a:solidFill>
                          <a:latin typeface="+mj-lt"/>
                        </a:rPr>
                        <a:t>2.46</a:t>
                      </a:r>
                      <a:endParaRPr lang="en-GB" sz="65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50" b="0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50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2.31</a:t>
                      </a:r>
                      <a:endParaRPr lang="en-GB" sz="650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/>
              <a:t>8 Mar – 30 Apr 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9100</TotalTime>
  <Words>1834</Words>
  <Application>Microsoft Office PowerPoint</Application>
  <PresentationFormat>On-screen Show (4:3)</PresentationFormat>
  <Paragraphs>1096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March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Jan-Mar period</vt:lpstr>
      <vt:lpstr>GB Domestic Tourism: Year to Date – 2012-2017 Trip Characteristics, Jan-Mar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Xavier Faux</cp:lastModifiedBy>
  <cp:revision>1237</cp:revision>
  <cp:lastPrinted>2017-06-23T12:32:33Z</cp:lastPrinted>
  <dcterms:created xsi:type="dcterms:W3CDTF">2012-05-21T18:01:37Z</dcterms:created>
  <dcterms:modified xsi:type="dcterms:W3CDTF">2017-06-26T14:10:30Z</dcterms:modified>
</cp:coreProperties>
</file>