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68" r:id="rId2"/>
    <p:sldId id="285" r:id="rId3"/>
    <p:sldId id="283" r:id="rId4"/>
    <p:sldId id="287" r:id="rId5"/>
    <p:sldId id="284" r:id="rId6"/>
    <p:sldId id="288" r:id="rId7"/>
  </p:sldIdLst>
  <p:sldSz cx="9144000" cy="6858000" type="screen4x3"/>
  <p:notesSz cx="6805613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2564">
          <p15:clr>
            <a:srgbClr val="A4A3A4"/>
          </p15:clr>
        </p15:guide>
        <p15:guide id="18" pos="3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99494" autoAdjust="0"/>
  </p:normalViewPr>
  <p:slideViewPr>
    <p:cSldViewPr snapToGrid="0" showGuides="1">
      <p:cViewPr varScale="1">
        <p:scale>
          <a:sx n="116" d="100"/>
          <a:sy n="116" d="100"/>
        </p:scale>
        <p:origin x="1086" y="10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841" cy="496968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3" y="0"/>
            <a:ext cx="2949841" cy="496968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775"/>
            <a:ext cx="2949841" cy="496968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3" y="9440775"/>
            <a:ext cx="2949841" cy="496968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9099" cy="496967"/>
          </a:xfrm>
          <a:prstGeom prst="rect">
            <a:avLst/>
          </a:prstGeom>
        </p:spPr>
        <p:txBody>
          <a:bodyPr vert="horz" lIns="96045" tIns="48022" rIns="96045" bIns="48022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3"/>
            <a:ext cx="2949099" cy="496967"/>
          </a:xfrm>
          <a:prstGeom prst="rect">
            <a:avLst/>
          </a:prstGeom>
        </p:spPr>
        <p:txBody>
          <a:bodyPr vert="horz" lIns="96045" tIns="48022" rIns="96045" bIns="48022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1/06/2017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45" tIns="48022" rIns="96045" bIns="48022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6045" tIns="48022" rIns="96045" bIns="4802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50"/>
            <a:ext cx="2949099" cy="496967"/>
          </a:xfrm>
          <a:prstGeom prst="rect">
            <a:avLst/>
          </a:prstGeom>
        </p:spPr>
        <p:txBody>
          <a:bodyPr vert="horz" lIns="96045" tIns="48022" rIns="96045" bIns="48022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50"/>
            <a:ext cx="2949099" cy="496967"/>
          </a:xfrm>
          <a:prstGeom prst="rect">
            <a:avLst/>
          </a:prstGeom>
        </p:spPr>
        <p:txBody>
          <a:bodyPr vert="horz" lIns="96045" tIns="48022" rIns="96045" bIns="48022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93" name="Picture 2" descr="\\PSTUDIOTERM\Clients\TNS Global\TNS_002 Templates\4. Design\1. Assets\Logos\TNS_LOGOS\final brand jpgs\TNS_logo_rgb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" y="6049297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76" y="5878959"/>
            <a:ext cx="1018032" cy="84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r>
              <a:rPr lang="en-AU" dirty="0" smtClean="0"/>
              <a:t>GB Day Visits 2017</a:t>
            </a:r>
            <a:br>
              <a:rPr lang="en-AU" dirty="0" smtClean="0"/>
            </a:br>
            <a:r>
              <a:rPr lang="en-AU" sz="2000" b="1" dirty="0" smtClean="0"/>
              <a:t>April 2017</a:t>
            </a:r>
            <a:br>
              <a:rPr lang="en-AU" sz="2000" b="1" dirty="0" smtClean="0"/>
            </a:br>
            <a:r>
              <a:rPr lang="en-AU" sz="2000" b="1" dirty="0" smtClean="0"/>
              <a:t>GB &amp; England</a:t>
            </a:r>
            <a:endParaRPr lang="en-AU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5481273" y="6002162"/>
            <a:ext cx="975186" cy="6191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300" b="0" dirty="0" err="1" smtClean="0"/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Visits: Definitions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857250"/>
            <a:ext cx="810577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</a:t>
            </a:r>
            <a:r>
              <a:rPr lang="en-GB" sz="1400" b="0" dirty="0" smtClean="0">
                <a:latin typeface="+mn-lt"/>
              </a:rPr>
              <a:t>espondents </a:t>
            </a:r>
            <a:r>
              <a:rPr lang="en-GB" sz="1400" b="0" dirty="0">
                <a:latin typeface="+mn-lt"/>
              </a:rPr>
              <a:t>were asked to provide details of </a:t>
            </a:r>
            <a:r>
              <a:rPr lang="en-GB" sz="1400" b="0" dirty="0" smtClean="0">
                <a:latin typeface="+mn-lt"/>
              </a:rPr>
              <a:t>their participation, </a:t>
            </a:r>
            <a:r>
              <a:rPr lang="en-GB" sz="1400" b="0" dirty="0">
                <a:latin typeface="+mn-lt"/>
              </a:rPr>
              <a:t>during the previous </a:t>
            </a:r>
            <a:r>
              <a:rPr lang="en-GB" sz="1400" b="0" dirty="0" smtClean="0">
                <a:latin typeface="+mn-lt"/>
              </a:rPr>
              <a:t>week, </a:t>
            </a:r>
            <a:r>
              <a:rPr lang="en-GB" sz="1400" b="0" dirty="0">
                <a:latin typeface="+mn-lt"/>
              </a:rPr>
              <a:t>in a list of leisure activities. Any participation in </a:t>
            </a:r>
            <a:r>
              <a:rPr lang="en-GB" sz="1400" b="0" dirty="0" smtClean="0">
                <a:latin typeface="+mn-lt"/>
              </a:rPr>
              <a:t>a </a:t>
            </a:r>
            <a:r>
              <a:rPr lang="en-GB" sz="1400" b="0" dirty="0">
                <a:latin typeface="+mn-lt"/>
              </a:rPr>
              <a:t>listed </a:t>
            </a:r>
            <a:r>
              <a:rPr lang="en-GB" sz="1400" b="0" dirty="0" smtClean="0">
                <a:latin typeface="+mn-lt"/>
              </a:rPr>
              <a:t>activity, </a:t>
            </a:r>
            <a:r>
              <a:rPr lang="en-GB" sz="1400" b="0" dirty="0">
                <a:latin typeface="+mn-lt"/>
              </a:rPr>
              <a:t>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The main focus of this study is on </a:t>
            </a:r>
            <a:r>
              <a:rPr lang="en-GB" sz="1400" dirty="0">
                <a:latin typeface="+mn-lt"/>
              </a:rPr>
              <a:t>Tourism Day Visits</a:t>
            </a:r>
            <a:r>
              <a:rPr lang="en-GB" sz="1400" b="0" dirty="0">
                <a:latin typeface="+mn-lt"/>
              </a:rPr>
              <a:t>, 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</a:t>
            </a:r>
            <a:r>
              <a:rPr lang="en-GB" sz="1400" b="0" dirty="0" smtClean="0">
                <a:latin typeface="+mn-lt"/>
              </a:rPr>
              <a:t>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 smtClean="0">
                <a:latin typeface="+mn-lt"/>
              </a:rPr>
              <a:t>Duration</a:t>
            </a:r>
            <a:r>
              <a:rPr lang="en-GB" sz="1400" b="0" dirty="0" smtClean="0">
                <a:latin typeface="+mn-lt"/>
              </a:rPr>
              <a:t> </a:t>
            </a:r>
            <a:r>
              <a:rPr lang="en-GB" sz="1400" b="0" dirty="0">
                <a:latin typeface="+mn-lt"/>
              </a:rPr>
              <a:t>- lasting at least 3 hours, including time spent travelling to the </a:t>
            </a:r>
            <a:r>
              <a:rPr lang="en-GB" sz="1400" b="0" dirty="0" smtClean="0">
                <a:latin typeface="+mn-lt"/>
              </a:rPr>
              <a:t>destination</a:t>
            </a:r>
            <a:r>
              <a:rPr lang="en-GB" sz="1400" b="0" dirty="0">
                <a:latin typeface="+mn-lt"/>
              </a:rPr>
              <a:t>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</a:t>
            </a:r>
            <a:r>
              <a:rPr lang="en-GB" sz="1400" b="0" dirty="0" smtClean="0">
                <a:latin typeface="+mn-lt"/>
              </a:rPr>
              <a:t>’;</a:t>
            </a:r>
            <a:endParaRPr lang="en-GB" sz="1400" b="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For more information on these </a:t>
            </a:r>
            <a:r>
              <a:rPr lang="en-GB" sz="1400" b="0" dirty="0">
                <a:latin typeface="+mn-lt"/>
              </a:rPr>
              <a:t>definitions please see: </a:t>
            </a:r>
            <a:r>
              <a:rPr lang="en-GB" sz="1400" u="sng" dirty="0" smtClean="0">
                <a:latin typeface="+mn-lt"/>
                <a:hlinkClick r:id="rId2"/>
              </a:rPr>
              <a:t>https</a:t>
            </a:r>
            <a:r>
              <a:rPr lang="en-GB" sz="1400" u="sng" dirty="0">
                <a:latin typeface="+mn-lt"/>
                <a:hlinkClick r:id="rId2"/>
              </a:rPr>
              <a:t>://www.visitbritain.org/about-gbts-and-gbdvs</a:t>
            </a:r>
            <a:endParaRPr lang="en-GB" sz="1400" b="0" dirty="0">
              <a:latin typeface="+mn-lt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Tourism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months to </a:t>
            </a:r>
            <a:r>
              <a:rPr lang="en-GB" sz="1600" b="0" dirty="0" smtClean="0">
                <a:latin typeface="+mn-lt"/>
              </a:rPr>
              <a:t>April 2017 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+3%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442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increased by +11%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£15.5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</a:t>
            </a:r>
            <a:r>
              <a:rPr lang="en-GB" sz="1600" b="0" dirty="0" smtClean="0">
                <a:latin typeface="+mn-lt"/>
              </a:rPr>
              <a:t>date at the GB level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rose by +2%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564 million </a:t>
            </a:r>
            <a:r>
              <a:rPr lang="en-GB" sz="1600" b="0" dirty="0">
                <a:latin typeface="+mn-lt"/>
              </a:rPr>
              <a:t>and value of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+6%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£19.6 billion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Looking at England, volume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+1%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April 2017 </a:t>
            </a:r>
            <a:r>
              <a:rPr lang="en-GB" sz="1600" b="0" dirty="0">
                <a:latin typeface="+mn-lt"/>
              </a:rPr>
              <a:t>at </a:t>
            </a:r>
            <a:r>
              <a:rPr lang="en-GB" sz="1600" b="0" dirty="0" smtClean="0">
                <a:latin typeface="+mn-lt"/>
              </a:rPr>
              <a:t>374 million </a:t>
            </a:r>
            <a:r>
              <a:rPr lang="en-GB" sz="1600" b="0" dirty="0">
                <a:latin typeface="+mn-lt"/>
              </a:rPr>
              <a:t>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increased by +6% to </a:t>
            </a:r>
            <a:r>
              <a:rPr lang="en-GB" sz="1600" b="0" dirty="0">
                <a:latin typeface="+mn-lt"/>
              </a:rPr>
              <a:t>£</a:t>
            </a:r>
            <a:r>
              <a:rPr lang="en-GB" sz="1600" b="0" dirty="0" smtClean="0">
                <a:latin typeface="+mn-lt"/>
              </a:rPr>
              <a:t>12.4 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was similar in 2016 and 2017 at 477 million while </a:t>
            </a:r>
            <a:r>
              <a:rPr lang="en-GB" sz="1600" b="0" dirty="0">
                <a:latin typeface="+mn-lt"/>
              </a:rPr>
              <a:t>the value </a:t>
            </a:r>
            <a:r>
              <a:rPr lang="en-GB" sz="1600" b="0" dirty="0" smtClean="0">
                <a:latin typeface="+mn-lt"/>
              </a:rPr>
              <a:t>increased by 3% to £16 billion</a:t>
            </a:r>
            <a:r>
              <a:rPr lang="en-GB" sz="1600" b="0" dirty="0">
                <a:latin typeface="+mn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788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Tourism Day Visits 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6917"/>
              </p:ext>
            </p:extLst>
          </p:nvPr>
        </p:nvGraphicFramePr>
        <p:xfrm>
          <a:off x="98996" y="1194973"/>
          <a:ext cx="8985744" cy="371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337"/>
                <a:gridCol w="579411"/>
                <a:gridCol w="579411"/>
                <a:gridCol w="579411"/>
                <a:gridCol w="579411"/>
                <a:gridCol w="579411"/>
                <a:gridCol w="579411"/>
                <a:gridCol w="746738"/>
                <a:gridCol w="582510"/>
                <a:gridCol w="582510"/>
                <a:gridCol w="582510"/>
                <a:gridCol w="582510"/>
                <a:gridCol w="582510"/>
                <a:gridCol w="582510"/>
                <a:gridCol w="728143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Feb– Apr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416.3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442.0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+3%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£13,395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£13,641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£14,013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£13,610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£14,045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£15,539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+11%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Eng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377.8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369.2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373.7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+1%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£11,264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£11,903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£12,233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£11,741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£11,763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£12,433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+6%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587.42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535.44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538.7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564.5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+2%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£18,307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£17,680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£17,629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£17,114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£18,438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£19,557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+6%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Eng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504.5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463.2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427.0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475.6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£15,625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£15,178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£15,331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£14,712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£15,530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£15,963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+3%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February– April 2017 (5196); 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April 2017 </a:t>
            </a:r>
            <a:r>
              <a:rPr lang="en-GB" sz="1000" b="0" i="1" dirty="0" smtClean="0">
                <a:latin typeface="+mn-lt"/>
              </a:rPr>
              <a:t>(6497)</a:t>
            </a:r>
            <a:endParaRPr lang="en-GB" sz="1000" b="0" i="1" dirty="0">
              <a:latin typeface="+mn-lt"/>
            </a:endParaRP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February – April 2017 (3883); January</a:t>
            </a:r>
            <a:r>
              <a:rPr lang="en-GB" sz="1000" b="0" i="1" dirty="0" smtClean="0">
                <a:latin typeface="+mn-lt"/>
              </a:rPr>
              <a:t>– </a:t>
            </a:r>
            <a:r>
              <a:rPr lang="en-GB" sz="1000" b="0" i="1" dirty="0">
                <a:latin typeface="+mn-lt"/>
              </a:rPr>
              <a:t>April 2017 </a:t>
            </a:r>
            <a:r>
              <a:rPr lang="en-GB" sz="1000" b="0" i="1" dirty="0" smtClean="0">
                <a:latin typeface="+mn-lt"/>
              </a:rPr>
              <a:t>(4837)</a:t>
            </a:r>
            <a:endParaRPr lang="en-GB" sz="1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3+ Hour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for the three months to </a:t>
            </a:r>
            <a:r>
              <a:rPr lang="en-GB" sz="1600" b="0" dirty="0" smtClean="0">
                <a:latin typeface="+mn-lt"/>
              </a:rPr>
              <a:t>April 2017 decreased by -2% compared to the same period in 2016 to 732 million visits.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these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+6% </a:t>
            </a:r>
            <a:r>
              <a:rPr lang="en-GB" sz="1600" b="0" dirty="0">
                <a:latin typeface="+mn-lt"/>
              </a:rPr>
              <a:t>for the three months against the same period last year </a:t>
            </a:r>
            <a:r>
              <a:rPr lang="en-GB" sz="1600" b="0" dirty="0" smtClean="0">
                <a:latin typeface="+mn-lt"/>
              </a:rPr>
              <a:t>to £21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date, volume is </a:t>
            </a:r>
            <a:r>
              <a:rPr lang="en-GB" sz="1600" b="0" dirty="0" smtClean="0">
                <a:latin typeface="+mn-lt"/>
              </a:rPr>
              <a:t>down by -3%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944 million </a:t>
            </a:r>
            <a:r>
              <a:rPr lang="en-GB" sz="1600" b="0" dirty="0">
                <a:latin typeface="+mn-lt"/>
              </a:rPr>
              <a:t>3+ hour visits and value </a:t>
            </a:r>
            <a:r>
              <a:rPr lang="en-GB" sz="1600" b="0" dirty="0" smtClean="0">
                <a:latin typeface="+mn-lt"/>
              </a:rPr>
              <a:t>increased by +2%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£26.7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In England, volume </a:t>
            </a:r>
            <a:r>
              <a:rPr lang="en-GB" sz="1600" b="0" dirty="0" smtClean="0">
                <a:latin typeface="+mn-lt"/>
              </a:rPr>
              <a:t>declined by -2%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April 2017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618 million. However, the </a:t>
            </a:r>
            <a:r>
              <a:rPr lang="en-GB" sz="1600" b="0" dirty="0">
                <a:latin typeface="+mn-lt"/>
              </a:rPr>
              <a:t>value of these visits </a:t>
            </a:r>
            <a:r>
              <a:rPr lang="en-GB" sz="1600" b="0" dirty="0" smtClean="0">
                <a:latin typeface="+mn-lt"/>
              </a:rPr>
              <a:t>increased, by +2%,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16.7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2016 by </a:t>
            </a:r>
            <a:r>
              <a:rPr lang="en-GB" sz="1600" b="0" dirty="0" smtClean="0">
                <a:latin typeface="+mn-lt"/>
              </a:rPr>
              <a:t>-3%,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797 million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-</a:t>
            </a:r>
            <a:r>
              <a:rPr lang="en-GB" sz="1600" b="0" dirty="0">
                <a:latin typeface="+mn-lt"/>
              </a:rPr>
              <a:t>2</a:t>
            </a:r>
            <a:r>
              <a:rPr lang="en-GB" sz="1600" b="0" dirty="0" smtClean="0">
                <a:latin typeface="+mn-lt"/>
              </a:rPr>
              <a:t>% to £21.6 billion</a:t>
            </a:r>
            <a:r>
              <a:rPr lang="en-GB" sz="1600" b="0" dirty="0">
                <a:latin typeface="+mn-lt"/>
              </a:rPr>
              <a:t>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97126"/>
              </p:ext>
            </p:extLst>
          </p:nvPr>
        </p:nvGraphicFramePr>
        <p:xfrm>
          <a:off x="2" y="1194973"/>
          <a:ext cx="9144001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+mn-lt"/>
                        </a:rPr>
                        <a:t>2016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Feb– Apr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688.5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719.0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671.7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744.8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731.8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£19,038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£18,726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£19,709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£18,717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£19,694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£20,962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+6%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England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636.8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604.0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566.7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631.4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£15,639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£16,029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£16,579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£15,939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£16,389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16,727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+2%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</a:t>
                      </a:r>
                    </a:p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1007.5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914.0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941.8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886.8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944.4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£25,835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£24,715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£24,745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£24,185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£26,249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£26,693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+2%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England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853.9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774.2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792.6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746.2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821.5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£21,336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£20,655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£20,899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£20,316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£22,109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£21,583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February– April 2017 (8568); January– April 2017 </a:t>
            </a:r>
            <a:r>
              <a:rPr lang="en-GB" sz="1000" b="0" i="1" dirty="0" smtClean="0">
                <a:latin typeface="+mn-lt"/>
              </a:rPr>
              <a:t>(10855)</a:t>
            </a:r>
            <a:endParaRPr lang="en-GB" sz="1000" b="0" i="1" dirty="0">
              <a:latin typeface="+mn-lt"/>
            </a:endParaRP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February – April 2017 (6203); January– April 2017 </a:t>
            </a:r>
            <a:r>
              <a:rPr lang="en-GB" sz="1000" b="0" i="1" dirty="0" smtClean="0">
                <a:latin typeface="+mn-lt"/>
              </a:rPr>
              <a:t>(7830)</a:t>
            </a:r>
            <a:endParaRPr lang="en-GB" sz="1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7704</TotalTime>
  <Words>885</Words>
  <Application>Microsoft Office PowerPoint</Application>
  <PresentationFormat>On-screen Show (4:3)</PresentationFormat>
  <Paragraphs>198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Mincho</vt:lpstr>
      <vt:lpstr>Arial</vt:lpstr>
      <vt:lpstr>Calibri</vt:lpstr>
      <vt:lpstr>Times New Roman</vt:lpstr>
      <vt:lpstr>Verdana</vt:lpstr>
      <vt:lpstr>Wingdings</vt:lpstr>
      <vt:lpstr>blank</vt:lpstr>
      <vt:lpstr>GB Day Visits 2017 April 2017 GB &amp; England</vt:lpstr>
      <vt:lpstr>Day Visits: Definitions</vt:lpstr>
      <vt:lpstr>Tourism Day Visits Summary  </vt:lpstr>
      <vt:lpstr>Tourism Day Visits 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Xavier Faux</cp:lastModifiedBy>
  <cp:revision>823</cp:revision>
  <cp:lastPrinted>2017-05-26T09:10:35Z</cp:lastPrinted>
  <dcterms:created xsi:type="dcterms:W3CDTF">2012-03-08T09:17:55Z</dcterms:created>
  <dcterms:modified xsi:type="dcterms:W3CDTF">2017-06-01T08:50:19Z</dcterms:modified>
</cp:coreProperties>
</file>