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63" r:id="rId2"/>
    <p:sldMasterId id="2147483669" r:id="rId3"/>
    <p:sldMasterId id="2147483677" r:id="rId4"/>
    <p:sldMasterId id="2147483705" r:id="rId5"/>
  </p:sldMasterIdLst>
  <p:notesMasterIdLst>
    <p:notesMasterId r:id="rId13"/>
  </p:notesMasterIdLst>
  <p:handoutMasterIdLst>
    <p:handoutMasterId r:id="rId14"/>
  </p:handoutMasterIdLst>
  <p:sldIdLst>
    <p:sldId id="268" r:id="rId6"/>
    <p:sldId id="297" r:id="rId7"/>
    <p:sldId id="274" r:id="rId8"/>
    <p:sldId id="275" r:id="rId9"/>
    <p:sldId id="276" r:id="rId10"/>
    <p:sldId id="298" r:id="rId11"/>
    <p:sldId id="299" r:id="rId12"/>
  </p:sldIdLst>
  <p:sldSz cx="9144000" cy="6858000" type="screen4x3"/>
  <p:notesSz cx="6797675" cy="992822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44">
          <p15:clr>
            <a:srgbClr val="A4A3A4"/>
          </p15:clr>
        </p15:guide>
        <p15:guide id="2" orient="horz" pos="174">
          <p15:clr>
            <a:srgbClr val="A4A3A4"/>
          </p15:clr>
        </p15:guide>
        <p15:guide id="3" orient="horz" pos="3192">
          <p15:clr>
            <a:srgbClr val="A4A3A4"/>
          </p15:clr>
        </p15:guide>
        <p15:guide id="4" orient="horz" pos="2873">
          <p15:clr>
            <a:srgbClr val="A4A3A4"/>
          </p15:clr>
        </p15:guide>
        <p15:guide id="5" orient="horz" pos="1128">
          <p15:clr>
            <a:srgbClr val="A4A3A4"/>
          </p15:clr>
        </p15:guide>
        <p15:guide id="6" orient="horz" pos="810">
          <p15:clr>
            <a:srgbClr val="A4A3A4"/>
          </p15:clr>
        </p15:guide>
        <p15:guide id="7" orient="horz" pos="3509">
          <p15:clr>
            <a:srgbClr val="A4A3A4"/>
          </p15:clr>
        </p15:guide>
        <p15:guide id="8" orient="horz" pos="3668">
          <p15:clr>
            <a:srgbClr val="A4A3A4"/>
          </p15:clr>
        </p15:guide>
        <p15:guide id="9" pos="180">
          <p15:clr>
            <a:srgbClr val="A4A3A4"/>
          </p15:clr>
        </p15:guide>
        <p15:guide id="10" pos="5578">
          <p15:clr>
            <a:srgbClr val="A4A3A4"/>
          </p15:clr>
        </p15:guide>
        <p15:guide id="11" pos="2880">
          <p15:clr>
            <a:srgbClr val="A4A3A4"/>
          </p15:clr>
        </p15:guide>
        <p15:guide id="12" pos="814">
          <p15:clr>
            <a:srgbClr val="A4A3A4"/>
          </p15:clr>
        </p15:guide>
        <p15:guide id="13" pos="5260">
          <p15:clr>
            <a:srgbClr val="A4A3A4"/>
          </p15:clr>
        </p15:guide>
        <p15:guide id="14" pos="3196">
          <p15:clr>
            <a:srgbClr val="A4A3A4"/>
          </p15:clr>
        </p15:guide>
        <p15:guide id="15" pos="495">
          <p15:clr>
            <a:srgbClr val="A4A3A4"/>
          </p15:clr>
        </p15:guide>
        <p15:guide id="16" pos="38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ccleston, Jim (TSEDB)" initials="JE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EB1CC"/>
    <a:srgbClr val="FF1D38"/>
    <a:srgbClr val="FFFF00"/>
    <a:srgbClr val="56EA2E"/>
    <a:srgbClr val="66FF66"/>
    <a:srgbClr val="FFC0C8"/>
    <a:srgbClr val="FFFF66"/>
    <a:srgbClr val="D1D5F7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9886" autoAdjust="0"/>
  </p:normalViewPr>
  <p:slideViewPr>
    <p:cSldViewPr snapToGrid="0" showGuides="1">
      <p:cViewPr varScale="1">
        <p:scale>
          <a:sx n="116" d="100"/>
          <a:sy n="116" d="100"/>
        </p:scale>
        <p:origin x="1542" y="138"/>
      </p:cViewPr>
      <p:guideLst>
        <p:guide orient="horz" pos="4144"/>
        <p:guide orient="horz" pos="174"/>
        <p:guide orient="horz" pos="3192"/>
        <p:guide orient="horz" pos="2873"/>
        <p:guide orient="horz" pos="1128"/>
        <p:guide orient="horz" pos="810"/>
        <p:guide orient="horz" pos="3509"/>
        <p:guide orient="horz" pos="3668"/>
        <p:guide pos="180"/>
        <p:guide pos="5578"/>
        <p:guide pos="2880"/>
        <p:guide pos="814"/>
        <p:guide pos="5260"/>
        <p:guide pos="3196"/>
        <p:guide pos="495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-3036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4C312-B14F-42FE-BE7D-631394B3662E}" type="datetimeFigureOut">
              <a:rPr lang="en-GB" smtClean="0"/>
              <a:t>03/08/2017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953A9-5A18-46A8-9DBB-E8E6F9C19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813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" y="8"/>
            <a:ext cx="2945659" cy="496411"/>
          </a:xfrm>
          <a:prstGeom prst="rect">
            <a:avLst/>
          </a:prstGeom>
        </p:spPr>
        <p:txBody>
          <a:bodyPr vert="horz" lIns="92422" tIns="46208" rIns="92422" bIns="46208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9" y="8"/>
            <a:ext cx="2945659" cy="496411"/>
          </a:xfrm>
          <a:prstGeom prst="rect">
            <a:avLst/>
          </a:prstGeom>
        </p:spPr>
        <p:txBody>
          <a:bodyPr vert="horz" lIns="92422" tIns="46208" rIns="92422" bIns="46208" rtlCol="0"/>
          <a:lstStyle>
            <a:lvl1pPr algn="r">
              <a:defRPr sz="1200"/>
            </a:lvl1pPr>
          </a:lstStyle>
          <a:p>
            <a:fld id="{3B6BD712-6567-450C-B3C6-BAF6878345EE}" type="datetimeFigureOut">
              <a:rPr lang="en-AU" smtClean="0"/>
              <a:pPr/>
              <a:t>3/08/2017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22" tIns="46208" rIns="92422" bIns="46208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9" y="4715910"/>
            <a:ext cx="5438140" cy="4467701"/>
          </a:xfrm>
          <a:prstGeom prst="rect">
            <a:avLst/>
          </a:prstGeom>
        </p:spPr>
        <p:txBody>
          <a:bodyPr vert="horz" lIns="92422" tIns="46208" rIns="92422" bIns="4620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" y="9430095"/>
            <a:ext cx="2945659" cy="496411"/>
          </a:xfrm>
          <a:prstGeom prst="rect">
            <a:avLst/>
          </a:prstGeom>
        </p:spPr>
        <p:txBody>
          <a:bodyPr vert="horz" lIns="92422" tIns="46208" rIns="92422" bIns="46208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9" y="9430095"/>
            <a:ext cx="2945659" cy="496411"/>
          </a:xfrm>
          <a:prstGeom prst="rect">
            <a:avLst/>
          </a:prstGeom>
        </p:spPr>
        <p:txBody>
          <a:bodyPr vert="horz" lIns="92422" tIns="46208" rIns="92422" bIns="46208" rtlCol="0" anchor="b"/>
          <a:lstStyle>
            <a:lvl1pPr algn="r">
              <a:defRPr sz="1200"/>
            </a:lvl1pPr>
          </a:lstStyle>
          <a:p>
            <a:fld id="{B9487D93-240F-4041-8284-FC16D3A9610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3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87D93-240F-4041-8284-FC16D3A96101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144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  <p:pic>
        <p:nvPicPr>
          <p:cNvPr id="47110" name="Picture 6" descr="http://www.bagable.co.uk/img/uploads/huge_20120711162850_0a32362746f1e7588a83abc5da2164ef.jpg"/>
          <p:cNvPicPr>
            <a:picLocks noChangeAspect="1" noChangeArrowheads="1"/>
          </p:cNvPicPr>
          <p:nvPr userDrawn="1"/>
        </p:nvPicPr>
        <p:blipFill>
          <a:blip r:embed="rId2" cstate="print"/>
          <a:srcRect l="15983" t="4796" r="15760" b="10003"/>
          <a:stretch>
            <a:fillRect/>
          </a:stretch>
        </p:blipFill>
        <p:spPr bwMode="auto">
          <a:xfrm>
            <a:off x="4683428" y="307818"/>
            <a:ext cx="4460572" cy="5567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178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94954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27950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908891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09892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627325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642650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979946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5750" y="1285875"/>
            <a:ext cx="8569325" cy="45370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7725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26327" y="2974846"/>
            <a:ext cx="6028747" cy="259569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" y="2301945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2077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0398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9144000" cy="4906999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>
                <a:solidFill>
                  <a:srgbClr val="333333"/>
                </a:solidFill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14500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\\PSTUDIOTERM\Clients\TNS Global\TNS_002 Templates\4. Design\4. Active\PPT Files\19 Jan Redesign\Reference\Property Images\RGB_MASTER_A0_landscape_01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748" r="43660" b="2571"/>
          <a:stretch/>
        </p:blipFill>
        <p:spPr bwMode="auto">
          <a:xfrm>
            <a:off x="2390643" y="0"/>
            <a:ext cx="6753357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4028573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+ title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700"/>
            <a:ext cx="9144000" cy="4148138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8855074" cy="75886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>
                <a:solidFill>
                  <a:srgbClr val="333333"/>
                </a:solidFill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1585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457200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031839"/>
            <a:ext cx="4572000" cy="4916524"/>
          </a:xfrm>
        </p:spPr>
        <p:txBody>
          <a:bodyPr lIns="2376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>
                <a:solidFill>
                  <a:srgbClr val="333333"/>
                </a:solidFill>
              </a:defRPr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21737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+ title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699"/>
            <a:ext cx="4572000" cy="4157663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790699"/>
            <a:ext cx="4572000" cy="4157663"/>
          </a:xfrm>
        </p:spPr>
        <p:txBody>
          <a:bodyPr lIns="2376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457200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573616" y="1031839"/>
            <a:ext cx="4570383" cy="758861"/>
          </a:xfrm>
        </p:spPr>
        <p:txBody>
          <a:bodyPr lIns="2376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80061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033230"/>
            <a:ext cx="3028950" cy="4916524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036005"/>
            <a:ext cx="3020015" cy="4912358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305562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708800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+ Title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788564"/>
            <a:ext cx="3028950" cy="4161189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790699"/>
            <a:ext cx="3020015" cy="4157663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87173"/>
            <a:ext cx="3055620" cy="4161189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280035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797065" y="103183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578365" y="103945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48553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21936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9144000" cy="4906999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652955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700"/>
            <a:ext cx="9144000" cy="4148138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8855074" cy="75886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0385332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457200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031839"/>
            <a:ext cx="4572000" cy="4916524"/>
          </a:xfrm>
        </p:spPr>
        <p:txBody>
          <a:bodyPr lIns="2376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5451434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Object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90699"/>
            <a:ext cx="4572000" cy="4157663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2"/>
          </p:nvPr>
        </p:nvSpPr>
        <p:spPr>
          <a:xfrm>
            <a:off x="4573617" y="1790699"/>
            <a:ext cx="4572000" cy="4157663"/>
          </a:xfrm>
        </p:spPr>
        <p:txBody>
          <a:bodyPr lIns="2376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457200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4573616" y="1031839"/>
            <a:ext cx="4570383" cy="758861"/>
          </a:xfrm>
        </p:spPr>
        <p:txBody>
          <a:bodyPr lIns="2376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12895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082339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033230"/>
            <a:ext cx="3028950" cy="4916524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036005"/>
            <a:ext cx="3020015" cy="4912358"/>
          </a:xfrm>
        </p:spPr>
        <p:txBody>
          <a:bodyPr lIns="24840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3055620" cy="4916524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7921111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Object +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2800351" y="1788563"/>
            <a:ext cx="3028950" cy="4161189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5578679" y="1790699"/>
            <a:ext cx="3020015" cy="4157663"/>
          </a:xfrm>
        </p:spPr>
        <p:txBody>
          <a:bodyPr lIns="248400"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787172"/>
            <a:ext cx="3055620" cy="4161189"/>
          </a:xfrm>
        </p:spPr>
        <p:txBody>
          <a:bodyPr tIns="0"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0" y="1031839"/>
            <a:ext cx="2800350" cy="758861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2797065" y="103183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21"/>
          </p:nvPr>
        </p:nvSpPr>
        <p:spPr>
          <a:xfrm>
            <a:off x="5578365" y="1039459"/>
            <a:ext cx="2788395" cy="758861"/>
          </a:xfrm>
        </p:spPr>
        <p:txBody>
          <a:bodyPr lIns="252000"/>
          <a:lstStyle>
            <a:lvl1pPr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735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82503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Object - Gre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0" y="1031839"/>
            <a:ext cx="9144000" cy="4906999"/>
          </a:xfr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1292225" y="5570538"/>
            <a:ext cx="7562850" cy="368300"/>
          </a:xfrm>
        </p:spPr>
        <p:txBody>
          <a:bodyPr lIns="0" tIns="0" rIns="0" bIns="108000" anchor="b">
            <a:noAutofit/>
          </a:bodyPr>
          <a:lstStyle>
            <a:lvl1pPr>
              <a:defRPr sz="600" b="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2911074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  <p:pic>
        <p:nvPicPr>
          <p:cNvPr id="47110" name="Picture 6" descr="http://www.bagable.co.uk/img/uploads/huge_20120711162850_0a32362746f1e7588a83abc5da2164ef.jpg"/>
          <p:cNvPicPr>
            <a:picLocks noChangeAspect="1" noChangeArrowheads="1"/>
          </p:cNvPicPr>
          <p:nvPr userDrawn="1"/>
        </p:nvPicPr>
        <p:blipFill>
          <a:blip r:embed="rId2" cstate="print"/>
          <a:srcRect l="15983" t="4796" r="15760" b="10003"/>
          <a:stretch>
            <a:fillRect/>
          </a:stretch>
        </p:blipFill>
        <p:spPr bwMode="auto">
          <a:xfrm>
            <a:off x="4683428" y="307818"/>
            <a:ext cx="4460572" cy="5567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104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\\PSTUDIOTERM\Clients\TNS Global\TNS_002 Templates\4. Design\4. Active\PPT Files\19 Jan Redesign\Reference\Property Images\RGB_MASTER_A0_landscape_01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748" r="43660" b="2571"/>
          <a:stretch/>
        </p:blipFill>
        <p:spPr bwMode="auto">
          <a:xfrm>
            <a:off x="2390643" y="0"/>
            <a:ext cx="6753357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8244649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9327550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8443980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3260792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333147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2_lefttor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75" r="37677" b="-1"/>
          <a:stretch/>
        </p:blipFill>
        <p:spPr bwMode="auto">
          <a:xfrm>
            <a:off x="2834957" y="0"/>
            <a:ext cx="6309043" cy="58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7485562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25304739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2284333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1539393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1429671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3831877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2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1" r="19759" b="3525"/>
          <a:stretch/>
        </p:blipFill>
        <p:spPr bwMode="auto">
          <a:xfrm>
            <a:off x="4633975" y="-1"/>
            <a:ext cx="4221099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42782013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20376150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portrait_03_straigh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79" r="7985" b="3545"/>
          <a:stretch/>
        </p:blipFill>
        <p:spPr bwMode="auto">
          <a:xfrm>
            <a:off x="4056113" y="0"/>
            <a:ext cx="5087887" cy="578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28992293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679042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squar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" t="24746" r="23617" b="898"/>
          <a:stretch/>
        </p:blipFill>
        <p:spPr bwMode="auto">
          <a:xfrm>
            <a:off x="2105479" y="-1"/>
            <a:ext cx="7038521" cy="568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val="86312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7530052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5750" y="1285875"/>
            <a:ext cx="8569325" cy="453707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021572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2826327" y="2974846"/>
            <a:ext cx="6028747" cy="259569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smtClean="0"/>
              <a:t>TNS Presentation Title</a:t>
            </a:r>
            <a:endParaRPr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1" y="2301945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2077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219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andscape_03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8" t="29859" r="-1" b="3435"/>
          <a:stretch/>
        </p:blipFill>
        <p:spPr bwMode="auto">
          <a:xfrm>
            <a:off x="3180018" y="0"/>
            <a:ext cx="596398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79186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1298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operty Chap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ndrewA\Desktop\Email ATT\RGB_MASTER_A0_longlandscape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16787" b="9440"/>
          <a:stretch/>
        </p:blipFill>
        <p:spPr bwMode="auto">
          <a:xfrm>
            <a:off x="611188" y="0"/>
            <a:ext cx="8532811" cy="552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790700"/>
            <a:ext cx="5073651" cy="1638299"/>
          </a:xfrm>
        </p:spPr>
        <p:txBody>
          <a:bodyPr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92224" cy="1813560"/>
          </a:xfrm>
          <a:prstGeom prst="rect">
            <a:avLst/>
          </a:prstGeom>
        </p:spPr>
        <p:txBody>
          <a:bodyPr lIns="252000" tIns="0" rIns="0" bIns="0" anchor="b">
            <a:noAutofit/>
          </a:bodyPr>
          <a:lstStyle>
            <a:lvl1pPr>
              <a:defRPr lang="en-AU" sz="4400" b="0" kern="1200" dirty="0">
                <a:solidFill>
                  <a:srgbClr val="333333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marL="0" lvl="0" indent="0" algn="l" defTabSz="914218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2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5676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Proper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ndrewA\Desktop\Email ATT\RGB_MASTER_A0_portrait_01_righttoleft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38" r="10527" b="3640"/>
          <a:stretch/>
        </p:blipFill>
        <p:spPr bwMode="auto">
          <a:xfrm>
            <a:off x="3990416" y="0"/>
            <a:ext cx="4971236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28700"/>
            <a:ext cx="5073650" cy="2400300"/>
          </a:xfrm>
        </p:spPr>
        <p:txBody>
          <a:bodyPr lIns="252000" tIns="180000"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smtClean="0"/>
              <a:t>TNS Presentation Title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9092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8318142" y="5849108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 smtClean="0">
                <a:solidFill>
                  <a:srgbClr val="333333"/>
                </a:solidFill>
                <a:latin typeface="+mn-lt"/>
              </a:rPr>
              <a:t>©TNS 2017</a:t>
            </a:r>
            <a:endParaRPr lang="en-AU" sz="750" b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85" name="Straight Connector 84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87" name="Straight Connector 86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1" name="Straight Connector 90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100" name="Straight Connector 99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grpSp>
          <p:nvGrpSpPr>
            <p:cNvPr id="3" name="Group 2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LIMIT</a:t>
                </a:r>
                <a:endParaRPr lang="en-AU" dirty="0"/>
              </a:p>
            </p:txBody>
          </p:sp>
        </p:grpSp>
      </p:grpSp>
      <p:pic>
        <p:nvPicPr>
          <p:cNvPr id="24" name="Picture 23" descr="logo-03.png"/>
          <p:cNvPicPr>
            <a:picLocks noChangeAspect="1"/>
          </p:cNvPicPr>
          <p:nvPr userDrawn="1"/>
        </p:nvPicPr>
        <p:blipFill>
          <a:blip r:embed="rId20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73" y="6426200"/>
            <a:ext cx="4329415" cy="324431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5145999" y="6140450"/>
            <a:ext cx="3394751" cy="572081"/>
            <a:chOff x="5145999" y="6140450"/>
            <a:chExt cx="3394751" cy="572081"/>
          </a:xfrm>
        </p:grpSpPr>
        <p:pic>
          <p:nvPicPr>
            <p:cNvPr id="25" name="Picture 2"/>
            <p:cNvPicPr>
              <a:picLocks noChangeAspect="1" noChangeArrowheads="1"/>
            </p:cNvPicPr>
            <p:nvPr userDrawn="1"/>
          </p:nvPicPr>
          <p:blipFill rotWithShape="1">
            <a:blip r:embed="rId21" cstate="screen"/>
            <a:srcRect l="22284"/>
            <a:stretch/>
          </p:blipFill>
          <p:spPr bwMode="auto">
            <a:xfrm>
              <a:off x="5905500" y="6140450"/>
              <a:ext cx="2635250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" name="Picture 2"/>
            <p:cNvPicPr>
              <a:picLocks noChangeAspect="1" noChangeArrowheads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145999" y="6141031"/>
              <a:ext cx="688790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39336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683" r:id="rId17"/>
    <p:sldLayoutId id="2147483682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224862" y="6466450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 smtClean="0">
                <a:solidFill>
                  <a:srgbClr val="333333"/>
                </a:solidFill>
                <a:latin typeface="+mn-lt"/>
              </a:rPr>
              <a:t>©TNS 2017</a:t>
            </a:r>
            <a:endParaRPr lang="en-AU" sz="750" b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5617" cy="1031838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1837"/>
            <a:ext cx="9145617" cy="4035515"/>
          </a:xfrm>
          <a:prstGeom prst="rect">
            <a:avLst/>
          </a:prstGeom>
        </p:spPr>
        <p:txBody>
          <a:bodyPr vert="horz" lIns="277200" tIns="212400" rIns="27720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9" name="Rectangle 88"/>
          <p:cNvSpPr/>
          <p:nvPr/>
        </p:nvSpPr>
        <p:spPr>
          <a:xfrm>
            <a:off x="285750" y="5064973"/>
            <a:ext cx="8569324" cy="881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>
            <a:noAutofit/>
          </a:bodyPr>
          <a:lstStyle/>
          <a:p>
            <a:pPr lvl="0" algn="ctr"/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93" name="Straight Connector 92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5" name="Straight Connector 94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7" name="Straight Connector 96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9" name="Straight Connector 98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grpSp>
          <p:nvGrpSpPr>
            <p:cNvPr id="106" name="Group 105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09" name="Straight Connector 108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LIMIT</a:t>
                </a:r>
                <a:endParaRPr lang="en-AU" dirty="0"/>
              </a:p>
            </p:txBody>
          </p:sp>
        </p:grpSp>
      </p:grpSp>
      <p:sp>
        <p:nvSpPr>
          <p:cNvPr id="88" name="Rectangle 87"/>
          <p:cNvSpPr/>
          <p:nvPr/>
        </p:nvSpPr>
        <p:spPr>
          <a:xfrm>
            <a:off x="7545540" y="6079288"/>
            <a:ext cx="1052623" cy="48909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0" dirty="0" smtClean="0">
                <a:solidFill>
                  <a:schemeClr val="accent3"/>
                </a:solidFill>
              </a:rPr>
              <a:t>Replace with Client logo </a:t>
            </a:r>
          </a:p>
          <a:p>
            <a:pPr algn="ctr"/>
            <a:r>
              <a:rPr lang="en-GB" sz="600" b="0" dirty="0" smtClean="0">
                <a:solidFill>
                  <a:schemeClr val="accent3"/>
                </a:solidFill>
              </a:rPr>
              <a:t>[in slide master]</a:t>
            </a:r>
          </a:p>
        </p:txBody>
      </p:sp>
      <p:pic>
        <p:nvPicPr>
          <p:cNvPr id="26" name="Picture 25" descr="logo-03.png"/>
          <p:cNvPicPr>
            <a:picLocks noChangeAspect="1"/>
          </p:cNvPicPr>
          <p:nvPr userDrawn="1"/>
        </p:nvPicPr>
        <p:blipFill>
          <a:blip r:embed="rId9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3" y="6257922"/>
            <a:ext cx="4329415" cy="3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9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85" r:id="rId2"/>
    <p:sldLayoutId id="2147483666" r:id="rId3"/>
    <p:sldLayoutId id="2147483686" r:id="rId4"/>
    <p:sldLayoutId id="2147483668" r:id="rId5"/>
    <p:sldLayoutId id="2147483689" r:id="rId6"/>
    <p:sldLayoutId id="2147483667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rgbClr val="33333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rgbClr val="333333"/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216473" y="6449672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 smtClean="0">
                <a:solidFill>
                  <a:srgbClr val="333333"/>
                </a:solidFill>
                <a:latin typeface="+mn-lt"/>
              </a:rPr>
              <a:t>©TNS 2017</a:t>
            </a:r>
            <a:endParaRPr lang="en-AU" sz="750" b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5617" cy="1031838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1837"/>
            <a:ext cx="9145617" cy="4035515"/>
          </a:xfrm>
          <a:prstGeom prst="rect">
            <a:avLst/>
          </a:prstGeom>
        </p:spPr>
        <p:txBody>
          <a:bodyPr vert="horz" lIns="277200" tIns="212400" rIns="27720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90" name="Straight Connector 89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4" name="Straight Connector 93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6" name="Straight Connector 95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8" name="Straight Connector 97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grpSp>
          <p:nvGrpSpPr>
            <p:cNvPr id="105" name="Group 104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LIMIT</a:t>
                </a:r>
                <a:endParaRPr lang="en-AU" dirty="0"/>
              </a:p>
            </p:txBody>
          </p:sp>
        </p:grpSp>
      </p:grpSp>
      <p:sp>
        <p:nvSpPr>
          <p:cNvPr id="87" name="Rectangle 86"/>
          <p:cNvSpPr/>
          <p:nvPr/>
        </p:nvSpPr>
        <p:spPr>
          <a:xfrm>
            <a:off x="7545540" y="6079288"/>
            <a:ext cx="1052623" cy="48909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A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b="0" dirty="0" smtClean="0">
                <a:solidFill>
                  <a:schemeClr val="accent3"/>
                </a:solidFill>
              </a:rPr>
              <a:t>Replace with Client logo </a:t>
            </a:r>
          </a:p>
          <a:p>
            <a:pPr algn="ctr"/>
            <a:r>
              <a:rPr lang="en-GB" sz="600" b="0" dirty="0" smtClean="0">
                <a:solidFill>
                  <a:schemeClr val="accent3"/>
                </a:solidFill>
              </a:rPr>
              <a:t>[in slide master]</a:t>
            </a:r>
          </a:p>
        </p:txBody>
      </p:sp>
      <p:pic>
        <p:nvPicPr>
          <p:cNvPr id="25" name="Picture 24" descr="logo-03.png"/>
          <p:cNvPicPr>
            <a:picLocks noChangeAspect="1"/>
          </p:cNvPicPr>
          <p:nvPr userDrawn="1"/>
        </p:nvPicPr>
        <p:blipFill>
          <a:blip r:embed="rId9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3" y="6257922"/>
            <a:ext cx="4329415" cy="3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1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4" r:id="rId2"/>
    <p:sldLayoutId id="2147483671" r:id="rId3"/>
    <p:sldLayoutId id="2147483687" r:id="rId4"/>
    <p:sldLayoutId id="2147483672" r:id="rId5"/>
    <p:sldLayoutId id="2147483690" r:id="rId6"/>
    <p:sldLayoutId id="2147483673" r:id="rId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rgbClr val="33333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rgbClr val="333333"/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5837" y="-3163"/>
            <a:ext cx="9151455" cy="6861163"/>
            <a:chOff x="-5837" y="-3163"/>
            <a:chExt cx="9151455" cy="686116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34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86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8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29168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542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794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046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29968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548545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800545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052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306070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556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808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060545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314070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67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819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07178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32530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575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827781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079781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33330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582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34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086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339688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590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842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094163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347688" y="-3163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859816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8855075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86513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0" y="527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618" y="277012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618" y="1031837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0" y="781012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618" y="1535799"/>
              <a:ext cx="913654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0" y="1284974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0" y="2039799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0" y="1788974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618" y="2543875"/>
              <a:ext cx="914238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0" y="2293050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0" y="3047875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0" y="2797050"/>
              <a:ext cx="913978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618" y="3551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618" y="3301012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0" y="4055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618" y="3805012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618" y="4307837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0" y="4811837"/>
              <a:ext cx="913978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0" y="4561012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0" y="5315799"/>
              <a:ext cx="914561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-5837" y="5064974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618" y="5819799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0" y="5568974"/>
              <a:ext cx="9144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0" y="6071837"/>
              <a:ext cx="913978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0" y="6323837"/>
              <a:ext cx="91381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-4219" y="6575837"/>
              <a:ext cx="914238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215648" y="6458061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 smtClean="0">
                <a:solidFill>
                  <a:srgbClr val="333333"/>
                </a:solidFill>
                <a:latin typeface="+mn-lt"/>
              </a:rPr>
              <a:t>©TNS 2017</a:t>
            </a:r>
            <a:endParaRPr lang="en-AU" sz="750" b="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5617" cy="1031838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31837"/>
            <a:ext cx="9145617" cy="4035515"/>
          </a:xfrm>
          <a:prstGeom prst="rect">
            <a:avLst/>
          </a:prstGeom>
        </p:spPr>
        <p:txBody>
          <a:bodyPr vert="horz" lIns="277200" tIns="212400" rIns="27720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9" name="Rectangle 88"/>
          <p:cNvSpPr/>
          <p:nvPr/>
        </p:nvSpPr>
        <p:spPr>
          <a:xfrm>
            <a:off x="285750" y="5064973"/>
            <a:ext cx="8569324" cy="8818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2" tIns="45710" rIns="91422" bIns="45710" rtlCol="0" anchor="ctr">
            <a:noAutofit/>
          </a:bodyPr>
          <a:lstStyle/>
          <a:p>
            <a:pPr lvl="0" algn="ctr"/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93" name="Straight Connector 92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X</a:t>
              </a:r>
              <a:r>
                <a:rPr lang="en-AU" sz="900" b="1" baseline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 AXIS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5" name="Straight Connector 94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LOWER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7" name="Straight Connector 96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UPPER LIMIT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cxnSp>
          <p:nvCxnSpPr>
            <p:cNvPr id="99" name="Straight Connector 98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AU" sz="9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</a:rPr>
                <a:t>CHART TOP</a:t>
              </a:r>
              <a:endParaRPr lang="en-AU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endParaRPr>
            </a:p>
          </p:txBody>
        </p:sp>
        <p:grpSp>
          <p:nvGrpSpPr>
            <p:cNvPr id="106" name="Group 105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7" name="Straight Connector 106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09" name="Straight Connector 108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Y AXIS</a:t>
                </a:r>
                <a:endParaRPr lang="en-AU" dirty="0"/>
              </a:p>
            </p:txBody>
          </p: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no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pPr lvl="0"/>
                <a:r>
                  <a:rPr lang="en-AU" dirty="0" smtClean="0"/>
                  <a:t>LIMIT</a:t>
                </a:r>
                <a:endParaRPr lang="en-AU" dirty="0"/>
              </a:p>
            </p:txBody>
          </p:sp>
        </p:grpSp>
      </p:grpSp>
      <p:sp>
        <p:nvSpPr>
          <p:cNvPr id="87" name="Footer Placeholder 70"/>
          <p:cNvSpPr>
            <a:spLocks noGrp="1"/>
          </p:cNvSpPr>
          <p:nvPr>
            <p:ph type="ftr" sz="quarter" idx="3"/>
          </p:nvPr>
        </p:nvSpPr>
        <p:spPr>
          <a:xfrm>
            <a:off x="785814" y="5946775"/>
            <a:ext cx="7555320" cy="377062"/>
          </a:xfrm>
          <a:prstGeom prst="rect">
            <a:avLst/>
          </a:prstGeom>
        </p:spPr>
        <p:txBody>
          <a:bodyPr lIns="496800" tIns="90000">
            <a:noAutofit/>
          </a:bodyPr>
          <a:lstStyle>
            <a:lvl1pPr>
              <a:defRPr lang="en-AU" sz="1250" b="0">
                <a:solidFill>
                  <a:srgbClr val="333333"/>
                </a:solidFill>
                <a:latin typeface="+mn-lt"/>
                <a:cs typeface="+mn-cs"/>
              </a:defRPr>
            </a:lvl1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AU" dirty="0" smtClean="0"/>
              <a:t>TNS Presentation Title</a:t>
            </a:r>
          </a:p>
        </p:txBody>
      </p:sp>
      <p:pic>
        <p:nvPicPr>
          <p:cNvPr id="91" name="Picture 90" descr="logo-03.png"/>
          <p:cNvPicPr>
            <a:picLocks noChangeAspect="1"/>
          </p:cNvPicPr>
          <p:nvPr userDrawn="1"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3" y="6257922"/>
            <a:ext cx="4329415" cy="32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27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rgbClr val="333333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rgbClr val="333333"/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8285208" y="5884425"/>
            <a:ext cx="754475" cy="531000"/>
          </a:xfrm>
          <a:prstGeom prst="rect">
            <a:avLst/>
          </a:prstGeom>
          <a:noFill/>
        </p:spPr>
        <p:txBody>
          <a:bodyPr wrap="square" lIns="0" tIns="0" rIns="0" bIns="266400" rtlCol="0" anchor="b">
            <a:noAutofit/>
          </a:bodyPr>
          <a:lstStyle/>
          <a:p>
            <a:r>
              <a:rPr lang="en-AU" sz="750" b="0" dirty="0" smtClean="0">
                <a:solidFill>
                  <a:srgbClr val="333333"/>
                </a:solidFill>
                <a:latin typeface="Verdana"/>
              </a:rPr>
              <a:t>©TNS 2017</a:t>
            </a:r>
            <a:endParaRPr lang="en-AU" sz="750" b="0" dirty="0">
              <a:solidFill>
                <a:srgbClr val="333333"/>
              </a:solidFill>
              <a:latin typeface="Verdana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5073650" cy="1284971"/>
          </a:xfrm>
          <a:prstGeom prst="rect">
            <a:avLst/>
          </a:prstGeom>
        </p:spPr>
        <p:txBody>
          <a:bodyPr vert="horz" lIns="277200" tIns="208800" rIns="27720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49607" y="6323838"/>
            <a:ext cx="505467" cy="252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750" b="0">
                <a:solidFill>
                  <a:srgbClr val="333333"/>
                </a:solidFill>
                <a:latin typeface="+mn-lt"/>
              </a:defRPr>
            </a:lvl1pPr>
          </a:lstStyle>
          <a:p>
            <a:fld id="{9784CBA3-D598-4B1F-BAA3-EE14B5154290}" type="slidenum">
              <a:rPr lang="en-AU" smtClean="0"/>
              <a:pPr/>
              <a:t>‹#›</a:t>
            </a:fld>
            <a:endParaRPr lang="en-AU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82163" y="5946775"/>
            <a:ext cx="8572912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-1630680" y="-501206"/>
            <a:ext cx="10507979" cy="5637807"/>
            <a:chOff x="-1630680" y="-501206"/>
            <a:chExt cx="10507979" cy="5637807"/>
          </a:xfrm>
        </p:grpSpPr>
        <p:cxnSp>
          <p:nvCxnSpPr>
            <p:cNvPr id="85" name="Straight Connector 84"/>
            <p:cNvCxnSpPr/>
            <p:nvPr userDrawn="1"/>
          </p:nvCxnSpPr>
          <p:spPr>
            <a:xfrm>
              <a:off x="-517443" y="4560579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 userDrawn="1"/>
          </p:nvSpPr>
          <p:spPr>
            <a:xfrm>
              <a:off x="-1630680" y="4491328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Verdana"/>
                </a:rPr>
                <a:t>X AXIS</a:t>
              </a:r>
              <a:endParaRPr lang="en-AU" sz="900" dirty="0">
                <a:solidFill>
                  <a:prstClr val="black">
                    <a:lumMod val="85000"/>
                    <a:lumOff val="15000"/>
                  </a:prstClr>
                </a:solidFill>
                <a:latin typeface="Verdana"/>
              </a:endParaRPr>
            </a:p>
          </p:txBody>
        </p:sp>
        <p:cxnSp>
          <p:nvCxnSpPr>
            <p:cNvPr id="87" name="Straight Connector 86"/>
            <p:cNvCxnSpPr/>
            <p:nvPr userDrawn="1"/>
          </p:nvCxnSpPr>
          <p:spPr>
            <a:xfrm>
              <a:off x="-517443" y="5067353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 userDrawn="1"/>
          </p:nvSpPr>
          <p:spPr>
            <a:xfrm>
              <a:off x="-1630680" y="4998102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Verdana"/>
                </a:rPr>
                <a:t>LOWER LIMIT</a:t>
              </a:r>
              <a:endParaRPr lang="en-AU" sz="900" dirty="0">
                <a:solidFill>
                  <a:prstClr val="black">
                    <a:lumMod val="85000"/>
                    <a:lumOff val="15000"/>
                  </a:prstClr>
                </a:solidFill>
                <a:latin typeface="Verdana"/>
              </a:endParaRPr>
            </a:p>
          </p:txBody>
        </p:sp>
        <p:cxnSp>
          <p:nvCxnSpPr>
            <p:cNvPr id="91" name="Straight Connector 90"/>
            <p:cNvCxnSpPr/>
            <p:nvPr userDrawn="1"/>
          </p:nvCxnSpPr>
          <p:spPr>
            <a:xfrm>
              <a:off x="-517443" y="1284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 userDrawn="1"/>
          </p:nvSpPr>
          <p:spPr>
            <a:xfrm>
              <a:off x="-1630680" y="1215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Verdana"/>
                </a:rPr>
                <a:t>UPPER LIMIT</a:t>
              </a:r>
              <a:endParaRPr lang="en-AU" sz="900" dirty="0">
                <a:solidFill>
                  <a:prstClr val="black">
                    <a:lumMod val="85000"/>
                    <a:lumOff val="15000"/>
                  </a:prstClr>
                </a:solidFill>
                <a:latin typeface="Verdana"/>
              </a:endParaRPr>
            </a:p>
          </p:txBody>
        </p:sp>
        <p:cxnSp>
          <p:nvCxnSpPr>
            <p:cNvPr id="100" name="Straight Connector 99"/>
            <p:cNvCxnSpPr/>
            <p:nvPr userDrawn="1"/>
          </p:nvCxnSpPr>
          <p:spPr>
            <a:xfrm>
              <a:off x="-517443" y="1788974"/>
              <a:ext cx="441243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 userDrawn="1"/>
          </p:nvSpPr>
          <p:spPr>
            <a:xfrm>
              <a:off x="-1630680" y="1719723"/>
              <a:ext cx="1072330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AU" sz="90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Verdana"/>
                </a:rPr>
                <a:t>CHART TOP</a:t>
              </a:r>
              <a:endParaRPr lang="en-AU" sz="900" dirty="0">
                <a:solidFill>
                  <a:prstClr val="black">
                    <a:lumMod val="85000"/>
                    <a:lumOff val="15000"/>
                  </a:prstClr>
                </a:solidFill>
                <a:latin typeface="Verdana"/>
              </a:endParaRPr>
            </a:p>
          </p:txBody>
        </p:sp>
        <p:grpSp>
          <p:nvGrpSpPr>
            <p:cNvPr id="3" name="Group 2"/>
            <p:cNvGrpSpPr/>
            <p:nvPr userDrawn="1"/>
          </p:nvGrpSpPr>
          <p:grpSpPr>
            <a:xfrm>
              <a:off x="755523" y="-501206"/>
              <a:ext cx="8121776" cy="424749"/>
              <a:chOff x="755523" y="-501206"/>
              <a:chExt cx="8121776" cy="424749"/>
            </a:xfrm>
          </p:grpSpPr>
          <p:cxnSp>
            <p:nvCxnSpPr>
              <p:cNvPr id="102" name="Straight Connector 101"/>
              <p:cNvCxnSpPr/>
              <p:nvPr userDrawn="1"/>
            </p:nvCxnSpPr>
            <p:spPr>
              <a:xfrm>
                <a:off x="1293019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 userDrawn="1"/>
            </p:nvSpPr>
            <p:spPr>
              <a:xfrm>
                <a:off x="755523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r>
                  <a:rPr lang="en-AU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Y AXIS</a:t>
                </a:r>
                <a:endParaRPr lang="en-AU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575903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 userDrawn="1"/>
            </p:nvSpPr>
            <p:spPr>
              <a:xfrm>
                <a:off x="5036026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r>
                  <a:rPr lang="en-AU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Y AXIS</a:t>
                </a:r>
                <a:endParaRPr lang="en-AU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349608" y="-256457"/>
                <a:ext cx="0" cy="18000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TextBox 111"/>
              <p:cNvSpPr txBox="1"/>
              <p:nvPr userDrawn="1"/>
            </p:nvSpPr>
            <p:spPr>
              <a:xfrm>
                <a:off x="7804969" y="-501206"/>
                <a:ext cx="1072330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>
                <a:spAutoFit/>
              </a:bodyPr>
              <a:lstStyle>
                <a:defPPr>
                  <a:defRPr lang="en-AU"/>
                </a:defPPr>
                <a:lvl1pPr algn="ctr">
                  <a:defRPr sz="9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</a:defRPr>
                </a:lvl1pPr>
              </a:lstStyle>
              <a:p>
                <a:r>
                  <a:rPr lang="en-AU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</a:rPr>
                  <a:t>LIMIT</a:t>
                </a:r>
                <a:endParaRPr lang="en-AU" dirty="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</p:grpSp>
      <p:pic>
        <p:nvPicPr>
          <p:cNvPr id="24" name="Picture 23" descr="logo-03.png"/>
          <p:cNvPicPr>
            <a:picLocks noChangeAspect="1"/>
          </p:cNvPicPr>
          <p:nvPr userDrawn="1"/>
        </p:nvPicPr>
        <p:blipFill>
          <a:blip r:embed="rId20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73" y="6410328"/>
            <a:ext cx="4329415" cy="324431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5145999" y="6140450"/>
            <a:ext cx="3394751" cy="572081"/>
            <a:chOff x="5145999" y="6140450"/>
            <a:chExt cx="3394751" cy="572081"/>
          </a:xfrm>
        </p:grpSpPr>
        <p:pic>
          <p:nvPicPr>
            <p:cNvPr id="28" name="Picture 2"/>
            <p:cNvPicPr>
              <a:picLocks noChangeAspect="1" noChangeArrowheads="1"/>
            </p:cNvPicPr>
            <p:nvPr userDrawn="1"/>
          </p:nvPicPr>
          <p:blipFill rotWithShape="1">
            <a:blip r:embed="rId21" cstate="screen"/>
            <a:srcRect l="22284"/>
            <a:stretch/>
          </p:blipFill>
          <p:spPr bwMode="auto">
            <a:xfrm>
              <a:off x="5905500" y="6140450"/>
              <a:ext cx="2635250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2"/>
            <p:cNvPicPr>
              <a:picLocks noChangeAspect="1" noChangeArrowheads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145999" y="6141031"/>
              <a:ext cx="688790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22381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33333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252413" indent="-252413" algn="l" defTabSz="914400" rtl="0" eaLnBrk="1" latinLnBrk="0" hangingPunct="1">
        <a:spcBef>
          <a:spcPct val="20000"/>
        </a:spcBef>
        <a:buFont typeface="Wingdings" pitchFamily="2" charset="2"/>
        <a:buChar char="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508000" indent="-255588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760413" indent="-252413" algn="l" defTabSz="914400" rtl="0" eaLnBrk="1" latinLnBrk="0" hangingPunct="1">
        <a:spcBef>
          <a:spcPct val="20000"/>
        </a:spcBef>
        <a:buFont typeface="Wingdings" pitchFamily="2" charset="2"/>
        <a:buChar char="n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313233"/>
            <a:ext cx="6838544" cy="1901757"/>
          </a:xfrm>
        </p:spPr>
        <p:txBody>
          <a:bodyPr/>
          <a:lstStyle/>
          <a:p>
            <a:r>
              <a:rPr lang="en-AU" sz="3600" b="1" dirty="0" smtClean="0"/>
              <a:t>Great Britain </a:t>
            </a:r>
            <a:br>
              <a:rPr lang="en-AU" sz="3600" b="1" dirty="0" smtClean="0"/>
            </a:br>
            <a:r>
              <a:rPr lang="en-AU" sz="3600" b="1" dirty="0" smtClean="0"/>
              <a:t>Tourism Survey</a:t>
            </a:r>
            <a:r>
              <a:rPr lang="en-AU" b="1" dirty="0" smtClean="0"/>
              <a:t/>
            </a:r>
            <a:br>
              <a:rPr lang="en-AU" b="1" dirty="0" smtClean="0"/>
            </a:br>
            <a:r>
              <a:rPr lang="en-AU" sz="3200" dirty="0" smtClean="0">
                <a:solidFill>
                  <a:srgbClr val="797979"/>
                </a:solidFill>
              </a:rPr>
              <a:t>April 2017 Update</a:t>
            </a:r>
            <a:endParaRPr lang="en-AU" dirty="0">
              <a:solidFill>
                <a:srgbClr val="79797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34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2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-13647"/>
            <a:ext cx="9143999" cy="777922"/>
          </a:xfrm>
        </p:spPr>
        <p:txBody>
          <a:bodyPr/>
          <a:lstStyle/>
          <a:p>
            <a:r>
              <a:rPr lang="en-US" dirty="0" smtClean="0"/>
              <a:t>GB Domestic Tourism: Monthly Volume &amp; Value 2017</a:t>
            </a:r>
            <a:br>
              <a:rPr lang="en-US" dirty="0" smtClean="0"/>
            </a:br>
            <a:r>
              <a:rPr lang="en-US" dirty="0" smtClean="0">
                <a:solidFill>
                  <a:schemeClr val="accent5"/>
                </a:solidFill>
              </a:rPr>
              <a:t>ALL TOURISM</a:t>
            </a:r>
            <a:endParaRPr lang="en-GB" dirty="0">
              <a:solidFill>
                <a:schemeClr val="accent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88183"/>
              </p:ext>
            </p:extLst>
          </p:nvPr>
        </p:nvGraphicFramePr>
        <p:xfrm>
          <a:off x="66675" y="1286565"/>
          <a:ext cx="7817516" cy="1123950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65071"/>
                <a:gridCol w="397358"/>
                <a:gridCol w="397358"/>
                <a:gridCol w="442191"/>
                <a:gridCol w="352526"/>
                <a:gridCol w="397358"/>
                <a:gridCol w="397358"/>
                <a:gridCol w="397358"/>
                <a:gridCol w="397358"/>
                <a:gridCol w="397358"/>
                <a:gridCol w="397358"/>
                <a:gridCol w="397358"/>
                <a:gridCol w="397358"/>
                <a:gridCol w="397358"/>
                <a:gridCol w="397358"/>
                <a:gridCol w="397358"/>
                <a:gridCol w="397358"/>
                <a:gridCol w="397358"/>
                <a:gridCol w="397358"/>
              </a:tblGrid>
              <a:tr h="12977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February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April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June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6549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TRIPS</a:t>
                      </a: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6.195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5.647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-8.8%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7.586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7.259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-4.3%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9.716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8.330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-14.3%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10.692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11.688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+9.3</a:t>
                      </a:r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9.603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5.369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4.852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-9.6%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6.211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6.182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-0.5%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8.044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6.952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-13.6%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9.037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9.627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+6.5</a:t>
                      </a:r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8.418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7.842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7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April</a:t>
                      </a:r>
                      <a:endParaRPr lang="en-GB" sz="650" b="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June</a:t>
                      </a:r>
                      <a:endParaRPr lang="en-GB" sz="65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806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b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14.606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13.229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-9.4%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18.692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18.216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-2.5%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27.294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20.368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-25.4%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29.151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34.458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+18.2</a:t>
                      </a:r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29.907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27.798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12.517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10.999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-12.1%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15.103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15.041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-0.4%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21.655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16.709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-22.8%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24.155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27.450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+13.6</a:t>
                      </a:r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23.226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21.559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380020"/>
              </p:ext>
            </p:extLst>
          </p:nvPr>
        </p:nvGraphicFramePr>
        <p:xfrm>
          <a:off x="66674" y="3073557"/>
          <a:ext cx="9008959" cy="1047064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76810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  <a:gridCol w="396769"/>
              </a:tblGrid>
              <a:tr h="14872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 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6192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TRIPS</a:t>
                      </a:r>
                    </a:p>
                  </a:txBody>
                  <a:tcPr marL="18000" marR="4655" marT="4655" marB="0" anchor="ctr"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5"/>
                    </a:solidFill>
                  </a:tcPr>
                </a:tc>
              </a:tr>
              <a:tr h="6667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12.723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15.954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8.470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10.322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7.434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10.360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34.189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32.924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-3.7%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rgbClr val="D1D5F7"/>
                    </a:solidFill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10.624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13.072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6.956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8.662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6.367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8.740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28.661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27.613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-3.7%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rgbClr val="D1D5F7"/>
                    </a:solidFill>
                  </a:tcPr>
                </a:tc>
              </a:tr>
              <a:tr h="8542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July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August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October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 </a:t>
                      </a: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T>
                      <a:noFill/>
                    </a:lnT>
                    <a:solidFill>
                      <a:schemeClr val="accent5"/>
                    </a:solidFill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45.989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59.787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27.612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29.036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18.500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31.184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89.743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86.271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-3.9%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rgbClr val="D1D5F7"/>
                    </a:solidFill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35.044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47.266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22.759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23.326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15.266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25.826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73.430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70.199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GB" sz="650" b="0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4.4%</a:t>
                      </a:r>
                      <a:endParaRPr lang="en-GB" sz="650" b="0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rgbClr val="D1D5F7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12 Apr – 29 May 2017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  <p:extLst>
      <p:ext uri="{BB962C8B-B14F-4D97-AF65-F5344CB8AC3E}">
        <p14:creationId xmlns:p14="http://schemas.microsoft.com/office/powerpoint/2010/main" val="55846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84971"/>
          </a:xfrm>
        </p:spPr>
        <p:txBody>
          <a:bodyPr/>
          <a:lstStyle/>
          <a:p>
            <a:r>
              <a:rPr lang="en-US" dirty="0" smtClean="0"/>
              <a:t>GB Domestic Tourism: Monthly Volume &amp; Value 2017</a:t>
            </a:r>
            <a:br>
              <a:rPr lang="en-US" dirty="0" smtClean="0"/>
            </a:br>
            <a:r>
              <a:rPr lang="en-US" dirty="0" smtClean="0">
                <a:solidFill>
                  <a:schemeClr val="accent2"/>
                </a:solidFill>
              </a:rPr>
              <a:t>HOLIDAYS</a:t>
            </a:r>
            <a:endParaRPr lang="en-GB" dirty="0">
              <a:solidFill>
                <a:schemeClr val="accent2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140989"/>
              </p:ext>
            </p:extLst>
          </p:nvPr>
        </p:nvGraphicFramePr>
        <p:xfrm>
          <a:off x="51581" y="1283803"/>
          <a:ext cx="7833790" cy="1019007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752752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  <a:gridCol w="393391"/>
              </a:tblGrid>
              <a:tr h="12815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January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February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April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June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4576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2017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</a:tr>
              <a:tr h="12330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1.926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2.116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+9.9%</a:t>
                      </a:r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2.973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2.658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-10.6%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4.189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3.793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-9.5%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4.837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5.820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+20.3</a:t>
                      </a:r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4.920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330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1.632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1.765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+8.1%</a:t>
                      </a:r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2.112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-11.8%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3.027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-7.4%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3.996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4.528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+13.3</a:t>
                      </a:r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3.984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3.835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815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510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  <a:r>
                        <a:rPr lang="en-GB" sz="65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ch</a:t>
                      </a:r>
                      <a:endParaRPr lang="en-GB" sz="65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</a:tr>
              <a:tr h="12192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4.425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4.786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+8.2%</a:t>
                      </a:r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7.672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6.913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-9.9%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12.763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10.318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-19.2%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13.965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18.420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+31.9</a:t>
                      </a:r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16.982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16.547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330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3.750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3.910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+4.3%</a:t>
                      </a:r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6.033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5.369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-11.0%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9.519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8.118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-14.7%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11.163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13.907</a:t>
                      </a:r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+24.6</a:t>
                      </a:r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12.715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12.656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049345"/>
              </p:ext>
            </p:extLst>
          </p:nvPr>
        </p:nvGraphicFramePr>
        <p:xfrm>
          <a:off x="51584" y="3123684"/>
          <a:ext cx="8998441" cy="1000908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749105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391253"/>
                <a:gridCol w="86360"/>
                <a:gridCol w="33020"/>
                <a:gridCol w="304895"/>
                <a:gridCol w="40640"/>
                <a:gridCol w="33020"/>
                <a:gridCol w="317594"/>
                <a:gridCol w="391253"/>
              </a:tblGrid>
              <a:tr h="12286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1930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6.896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9.720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4.482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5.169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2.607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3.147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13.925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14.387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+3.3</a:t>
                      </a:r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5.586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7.904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3.515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4.184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2.093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2.313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11.291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11.432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+1.2</a:t>
                      </a:r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041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28435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BEDNIGHTS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2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2016</a:t>
                      </a:r>
                      <a:endParaRPr lang="en-GB" sz="65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2017</a:t>
                      </a:r>
                      <a:endParaRPr lang="en-GB" sz="65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%</a:t>
                      </a:r>
                      <a:r>
                        <a:rPr lang="en-GB" sz="65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ch</a:t>
                      </a:r>
                      <a:endParaRPr lang="en-GB" sz="65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29.805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41.487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16.161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16.021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6.516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8.555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38.825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40.437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+4.2</a:t>
                      </a:r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2404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22.315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32.559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12.699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12.405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5.180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6.084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30.465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31.304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+2.8</a:t>
                      </a:r>
                      <a:r>
                        <a:rPr lang="en-GB" sz="650" b="0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12 Apr – 29 May 2017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532049"/>
              </p:ext>
            </p:extLst>
          </p:nvPr>
        </p:nvGraphicFramePr>
        <p:xfrm>
          <a:off x="54243" y="3153550"/>
          <a:ext cx="8971232" cy="979166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96707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  <a:gridCol w="394025"/>
              </a:tblGrid>
              <a:tr h="13812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 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148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4.043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4.307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3.570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2.968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5.848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13.017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12.460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-4.3%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3.416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3.524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2.283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3.160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2.695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5.212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11.356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10.874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-4.2%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13174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b="0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Y</a:t>
                      </a:r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 </a:t>
                      </a:r>
                      <a:r>
                        <a:rPr lang="en-GB" sz="650" b="0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849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r>
                        <a:rPr lang="en-GB" sz="650" u="none" strike="noStrike" kern="1200" dirty="0" err="1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</a:t>
                      </a:r>
                      <a:endParaRPr lang="en-GB" sz="65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</a:tr>
              <a:tr h="12148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11.670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13.581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6.518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8.961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7.499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19.810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33.109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31.715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-4.2%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21601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8.912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11.041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5.673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7.732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6.596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17.294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28.272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26.893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-4.9%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4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84971"/>
          </a:xfrm>
        </p:spPr>
        <p:txBody>
          <a:bodyPr/>
          <a:lstStyle/>
          <a:p>
            <a:r>
              <a:rPr lang="en-US" dirty="0" smtClean="0"/>
              <a:t>GB Domestic Tourism: Monthly Volume &amp; Value 2017</a:t>
            </a:r>
            <a:br>
              <a:rPr lang="en-US" dirty="0" smtClean="0"/>
            </a:br>
            <a:r>
              <a:rPr lang="en-US" dirty="0" smtClean="0">
                <a:solidFill>
                  <a:schemeClr val="accent3"/>
                </a:solidFill>
              </a:rPr>
              <a:t>VISITING FRIENDS &amp; RELATIVES</a:t>
            </a:r>
            <a:endParaRPr lang="en-GB" dirty="0">
              <a:solidFill>
                <a:schemeClr val="accent3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816997"/>
              </p:ext>
            </p:extLst>
          </p:nvPr>
        </p:nvGraphicFramePr>
        <p:xfrm>
          <a:off x="54264" y="1293085"/>
          <a:ext cx="7840355" cy="971572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63582"/>
                <a:gridCol w="396706"/>
                <a:gridCol w="396706"/>
                <a:gridCol w="450336"/>
                <a:gridCol w="343077"/>
                <a:gridCol w="396706"/>
                <a:gridCol w="428298"/>
                <a:gridCol w="365115"/>
                <a:gridCol w="396706"/>
                <a:gridCol w="396706"/>
                <a:gridCol w="396706"/>
                <a:gridCol w="396706"/>
                <a:gridCol w="396706"/>
                <a:gridCol w="396706"/>
                <a:gridCol w="396706"/>
                <a:gridCol w="432769"/>
                <a:gridCol w="396706"/>
                <a:gridCol w="396706"/>
                <a:gridCol w="396706"/>
              </a:tblGrid>
              <a:tr h="1361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925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</a:tr>
              <a:tr h="74183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2.763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2.340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-15.3%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2.957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3.085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+4.3%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3.527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2.937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-16.7%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3.770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4.098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+8.7</a:t>
                      </a:r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3.118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2.836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028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2.468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2.065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16.3%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2.686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+5.9</a:t>
                      </a:r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3.119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2.552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-18.2%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3.232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3.571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+10.5</a:t>
                      </a:r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2.758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597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597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solidFill>
                      <a:schemeClr val="accent3"/>
                    </a:solidFill>
                  </a:tcPr>
                </a:tc>
              </a:tr>
              <a:tr h="12028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6.264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5.728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-8.6%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7.125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7.525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+5.6%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9.927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6.834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-31.2%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9.793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11.628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+18.7</a:t>
                      </a:r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7.803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7.120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0282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3600" marT="4655" marB="0"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5.643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4.828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14.4%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6.270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+4.2%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8.325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5.890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-29.2%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8.286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9.905</a:t>
                      </a:r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+19.5</a:t>
                      </a:r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6.738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5.777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12 Apr – 29 May 2017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84971"/>
          </a:xfrm>
        </p:spPr>
        <p:txBody>
          <a:bodyPr/>
          <a:lstStyle/>
          <a:p>
            <a:r>
              <a:rPr lang="en-US" dirty="0" smtClean="0"/>
              <a:t>GB Domestic Tourism: Monthly Volume &amp; Value 2017</a:t>
            </a:r>
            <a:br>
              <a:rPr lang="en-US" dirty="0" smtClean="0"/>
            </a:br>
            <a:r>
              <a:rPr lang="en-US" dirty="0" smtClean="0">
                <a:solidFill>
                  <a:schemeClr val="accent4"/>
                </a:solidFill>
              </a:rPr>
              <a:t>BUSINESS TOURISM</a:t>
            </a:r>
            <a:endParaRPr lang="en-GB" dirty="0">
              <a:solidFill>
                <a:schemeClr val="accent4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20398"/>
              </p:ext>
            </p:extLst>
          </p:nvPr>
        </p:nvGraphicFramePr>
        <p:xfrm>
          <a:off x="95244" y="3116131"/>
          <a:ext cx="8896337" cy="1008000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58289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  <a:gridCol w="392288"/>
              </a:tblGrid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TRIPS</a:t>
                      </a: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1.310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1.610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1.015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5.911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4.966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16.0%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1.327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0.855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1.138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1.339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0.909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4.809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4.382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-8.8%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August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October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>
                      <a:noFill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</a:tr>
              <a:tr h="1296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BEDNIGHTS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65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>
                      <a:noFill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%ch</a:t>
                      </a:r>
                    </a:p>
                  </a:txBody>
                  <a:tcPr marL="4655" marR="4655" marT="465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3.695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2.484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3.889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2.144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13.752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11.036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-19.7%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224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2.670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1.975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2.710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2.922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1.844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11.001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9.461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14.0</a:t>
                      </a:r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%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838532"/>
              </p:ext>
            </p:extLst>
          </p:nvPr>
        </p:nvGraphicFramePr>
        <p:xfrm>
          <a:off x="104777" y="1285126"/>
          <a:ext cx="7709956" cy="1036470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655469"/>
                <a:gridCol w="387896"/>
                <a:gridCol w="374005"/>
                <a:gridCol w="442007"/>
                <a:gridCol w="374005"/>
                <a:gridCol w="374005"/>
                <a:gridCol w="426354"/>
                <a:gridCol w="326865"/>
                <a:gridCol w="374005"/>
                <a:gridCol w="456460"/>
                <a:gridCol w="374005"/>
                <a:gridCol w="374005"/>
                <a:gridCol w="448159"/>
                <a:gridCol w="333851"/>
                <a:gridCol w="374005"/>
                <a:gridCol w="408005"/>
                <a:gridCol w="374005"/>
                <a:gridCol w="374005"/>
                <a:gridCol w="458845"/>
              </a:tblGrid>
              <a:tr h="12951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January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February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April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May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June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951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TRIPS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</a:tr>
              <a:tr h="12082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1.197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0.946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-21.0%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1.395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1.284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-7.9%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1.568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1.253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-20.1%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1.751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1.483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-15.3%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082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0.816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18.6%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1.194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+10.8%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1.089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-11.5%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1.497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1.283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-14.3%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1.212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6460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fontAlgn="ctr"/>
                      <a:r>
                        <a:rPr lang="en-GB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January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March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April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June</a:t>
                      </a: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9518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BEDNIGHTS</a:t>
                      </a:r>
                      <a:endParaRPr lang="en-GB" sz="7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kern="120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en-GB" sz="65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  <a:endParaRPr lang="en-GB" sz="65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rtl="0" fontAlgn="b"/>
                      <a:r>
                        <a:rPr lang="en-GB" sz="65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%ch</a:t>
                      </a:r>
                      <a:endParaRPr lang="en-GB" sz="65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4655" marR="4655" marT="4655" marB="0" anchor="ctr">
                    <a:solidFill>
                      <a:schemeClr val="accent4"/>
                    </a:solidFill>
                  </a:tcPr>
                </a:tc>
              </a:tr>
              <a:tr h="12082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GB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3.163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1.975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-37.6%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3.210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3.185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-0.8%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3.395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2.492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-26.6%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3.984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3.384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-15.1%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3.429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3.091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0827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l" rtl="0" fontAlgn="b"/>
                      <a:r>
                        <a:rPr lang="en-GB" sz="700" u="none" strike="noStrike" dirty="0">
                          <a:effectLst/>
                          <a:latin typeface="+mn-lt"/>
                        </a:rPr>
                        <a:t>England</a:t>
                      </a:r>
                      <a:endParaRPr lang="en-GB" sz="7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8000" marR="4655" marT="465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2.468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1.596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-35.3%</a:t>
                      </a:r>
                      <a:endParaRPr lang="en-GB" sz="650" b="0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2.542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2.980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+17.2%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2.627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2.123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-19.2%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3.364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 smtClean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2.762</a:t>
                      </a:r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-17.9%</a:t>
                      </a:r>
                    </a:p>
                  </a:txBody>
                  <a:tcPr marL="7620" marR="7620" marT="7620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2.864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50" b="0" i="0" u="none" strike="noStrike" dirty="0">
                          <a:solidFill>
                            <a:srgbClr val="3EB1CC"/>
                          </a:solidFill>
                          <a:effectLst/>
                          <a:latin typeface="+mj-lt"/>
                        </a:rPr>
                        <a:t>2.421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650" b="0" i="0" u="none" strike="noStrike" dirty="0">
                        <a:solidFill>
                          <a:srgbClr val="3EB1CC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12 Apr – 29 May 2017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13123"/>
            <a:ext cx="9143999" cy="1284971"/>
          </a:xfrm>
        </p:spPr>
        <p:txBody>
          <a:bodyPr/>
          <a:lstStyle/>
          <a:p>
            <a:r>
              <a:rPr lang="en-US" dirty="0" smtClean="0"/>
              <a:t>GB Domestic Tourism: Year to Date – 2012-2017</a:t>
            </a:r>
            <a:br>
              <a:rPr lang="en-US" dirty="0" smtClean="0"/>
            </a:br>
            <a:r>
              <a:rPr lang="en-US" dirty="0" smtClean="0"/>
              <a:t>Trips, Bednights &amp; Expenditure</a:t>
            </a:r>
            <a:r>
              <a:rPr lang="en-US" smtClean="0"/>
              <a:t>, Jan-Apr </a:t>
            </a:r>
            <a:r>
              <a:rPr lang="en-US" dirty="0" smtClean="0"/>
              <a:t>period</a:t>
            </a:r>
            <a:endParaRPr lang="en-GB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41441"/>
              </p:ext>
            </p:extLst>
          </p:nvPr>
        </p:nvGraphicFramePr>
        <p:xfrm>
          <a:off x="47625" y="1113019"/>
          <a:ext cx="9010661" cy="2002810"/>
        </p:xfrm>
        <a:graphic>
          <a:graphicData uri="http://schemas.openxmlformats.org/drawingml/2006/table">
            <a:tbl>
              <a:tblPr/>
              <a:tblGrid>
                <a:gridCol w="851165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  <a:gridCol w="339979"/>
              </a:tblGrid>
              <a:tr h="192885">
                <a:tc>
                  <a:txBody>
                    <a:bodyPr/>
                    <a:lstStyle/>
                    <a:p>
                      <a:pPr algn="l" rtl="0" fontAlgn="b"/>
                      <a:endParaRPr lang="en-GB" sz="8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ALL TOURISM, Jan – Apr period</a:t>
                      </a:r>
                      <a:endParaRPr lang="en-GB" sz="800" b="1" i="0" u="none" strike="noStrike" kern="1200" dirty="0">
                        <a:solidFill>
                          <a:schemeClr val="accent5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HOLIDAYS – Jan – Apr period</a:t>
                      </a:r>
                      <a:endParaRPr lang="en-GB" sz="800" b="1" i="0" u="none" strike="noStrike" kern="1200" dirty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VFR – Jan – Apr period</a:t>
                      </a:r>
                      <a:endParaRPr lang="en-GB" sz="800" b="1" i="0" u="none" strike="noStrike" kern="1200" dirty="0">
                        <a:solidFill>
                          <a:schemeClr val="accent3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BUSINESS – Jan – Apr period</a:t>
                      </a:r>
                      <a:endParaRPr lang="en-GB" sz="800" b="1" i="0" u="none" strike="noStrike" kern="1200" dirty="0">
                        <a:solidFill>
                          <a:schemeClr val="accent4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66406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7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TRIPS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600" b="1" i="0" u="none" strike="noStrike" kern="1200" dirty="0">
                        <a:solidFill>
                          <a:schemeClr val="accent5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  <a:endParaRPr lang="en-GB" sz="600" b="1" i="0" u="none" strike="noStrike" kern="1200" dirty="0">
                        <a:solidFill>
                          <a:schemeClr val="accent5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  <a:endParaRPr lang="en-GB" sz="600" b="1" i="0" u="none" strike="noStrike" kern="1200" dirty="0">
                        <a:solidFill>
                          <a:schemeClr val="accent5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00" b="1" i="0" u="none" strike="noStrike" kern="1200" dirty="0">
                        <a:solidFill>
                          <a:schemeClr val="accent5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dirty="0"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600" b="1" i="0" u="none" strike="noStrike" kern="1200" dirty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F5205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dirty="0"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600" b="1" i="0" u="none" strike="noStrike" kern="1200" dirty="0">
                        <a:solidFill>
                          <a:schemeClr val="accent3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00" b="1" i="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i="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600" b="1" i="0" u="none" strike="noStrike" kern="1200" dirty="0">
                        <a:solidFill>
                          <a:schemeClr val="accent4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smtClean="0">
                          <a:solidFill>
                            <a:schemeClr val="accent4"/>
                          </a:solidFill>
                          <a:latin typeface="+mj-lt"/>
                        </a:rPr>
                        <a:t>2016</a:t>
                      </a:r>
                      <a:endParaRPr lang="en-GB" sz="600" b="1" dirty="0">
                        <a:solidFill>
                          <a:schemeClr val="accent4"/>
                        </a:solidFill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i="0" u="none" strike="noStrike" kern="1200" dirty="0">
                        <a:solidFill>
                          <a:schemeClr val="accent4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57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GB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32.952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30.885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29.593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34.567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34.189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32.918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13.623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12.190</a:t>
                      </a:r>
                      <a:endParaRPr lang="en-GB" sz="600" b="1" i="0" u="none" strike="noStrike" kern="1200" dirty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12.538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13.182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13.925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14.387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12.069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11.518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11.742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13.728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13.017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12.460</a:t>
                      </a:r>
                      <a:endParaRPr lang="en-GB" sz="600" b="1" i="0" u="none" strike="noStrike" dirty="0">
                        <a:solidFill>
                          <a:schemeClr val="accent3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5.882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5.884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4.603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5.799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5.911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4.960</a:t>
                      </a:r>
                      <a:endParaRPr lang="en-GB" sz="600" b="1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57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England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27.637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25.846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24.278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28.676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28.661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27.607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10.877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9.683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9.690</a:t>
                      </a:r>
                      <a:endParaRPr lang="en-GB" sz="600" b="1" i="0" u="none" strike="noStrike" kern="1200" dirty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10.337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11.291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11.432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10.578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9.961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10.128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11.925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11.356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10.874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5.003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5.047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3.857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4.861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4.809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4.376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2885">
                <a:tc>
                  <a:txBody>
                    <a:bodyPr/>
                    <a:lstStyle/>
                    <a:p>
                      <a:pPr algn="l" fontAlgn="ctr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ALL TOURISM, Jan – Apr period</a:t>
                      </a:r>
                      <a:endParaRPr lang="en-GB" sz="800" b="1" i="0" u="none" strike="noStrike" kern="1200" dirty="0">
                        <a:solidFill>
                          <a:schemeClr val="accent5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HOLIDAYS – Jan – Apr period</a:t>
                      </a:r>
                      <a:endParaRPr lang="en-GB" sz="800" b="1" i="0" u="none" strike="noStrike" kern="1200" dirty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VFR – Jan – Apr period</a:t>
                      </a:r>
                      <a:endParaRPr lang="en-GB" sz="800" b="1" i="0" u="none" strike="noStrike" kern="1200" dirty="0">
                        <a:solidFill>
                          <a:schemeClr val="accent3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BUSINESS</a:t>
                      </a:r>
                      <a:r>
                        <a:rPr lang="en-GB" sz="800" b="1" i="0" u="none" strike="noStrike" kern="1200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– Jan - Apr period</a:t>
                      </a:r>
                      <a:endParaRPr lang="en-GB" sz="800" b="1" i="0" u="none" strike="noStrike" kern="1200" dirty="0">
                        <a:solidFill>
                          <a:schemeClr val="accent4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/>
                </a:tc>
              </a:tr>
              <a:tr h="266406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7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BEDNIGHTS</a:t>
                      </a:r>
                      <a:endParaRPr lang="en-GB" sz="7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600" b="1" i="0" u="none" strike="noStrike" kern="1200" dirty="0">
                        <a:solidFill>
                          <a:schemeClr val="accent5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00" b="1" i="0" u="none" strike="noStrike" kern="1200" dirty="0">
                        <a:solidFill>
                          <a:schemeClr val="accent5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dirty="0"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600" b="1" i="0" u="none" strike="noStrike" kern="1200" dirty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F5205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dirty="0"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600" b="1" i="0" u="none" strike="noStrike" kern="1200" dirty="0">
                        <a:solidFill>
                          <a:schemeClr val="accent3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600" b="1" i="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i="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600" b="1" i="0" u="none" strike="noStrike" kern="1200" dirty="0">
                        <a:solidFill>
                          <a:schemeClr val="accent4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dirty="0" smtClean="0">
                          <a:solidFill>
                            <a:schemeClr val="accent4"/>
                          </a:solidFill>
                          <a:latin typeface="+mj-lt"/>
                        </a:rPr>
                        <a:t>2016</a:t>
                      </a:r>
                      <a:endParaRPr lang="en-GB" sz="600" b="1" dirty="0">
                        <a:solidFill>
                          <a:schemeClr val="accent4"/>
                        </a:solidFill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b="1" i="0" u="none" strike="noStrike" kern="1200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600" b="1" i="0" u="none" strike="noStrike" kern="1200" dirty="0">
                        <a:solidFill>
                          <a:schemeClr val="accent4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57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GB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86.759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81.432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78.939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91.832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89.743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85.940</a:t>
                      </a:r>
                      <a:endParaRPr lang="en-GB" sz="600" b="1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38.696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34.710</a:t>
                      </a:r>
                      <a:endParaRPr lang="en-GB" sz="600" b="1" i="0" u="none" strike="noStrike" kern="1200" dirty="0">
                        <a:solidFill>
                          <a:schemeClr val="accent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35.375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39.071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38.825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40.437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31.680</a:t>
                      </a:r>
                      <a:endParaRPr lang="en-GB" sz="600" b="1" i="0" u="none" strike="noStrike" kern="1200" dirty="0">
                        <a:solidFill>
                          <a:schemeClr val="accent3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29.668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30.198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35.401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33.109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31.715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13.143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13.878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10.508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12.737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13.752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10.705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1057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England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70.797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65.222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 smtClean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62.240</a:t>
                      </a:r>
                      <a:endParaRPr lang="en-GB" sz="600" b="1" i="0" u="none" strike="noStrike" kern="1200" dirty="0">
                        <a:solidFill>
                          <a:schemeClr val="accent5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73.412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73.430</a:t>
                      </a:r>
                      <a:endParaRPr lang="en-GB" sz="600" b="1" i="0" u="none" strike="noStrike" dirty="0">
                        <a:solidFill>
                          <a:schemeClr val="accent5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69.868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30.109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26.241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26.519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29.139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30.465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31.304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26.778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24.994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24.748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30.033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28.272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26.893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11.206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11.153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8.334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10.335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11.001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9.130</a:t>
                      </a:r>
                      <a:endParaRPr lang="en-GB" sz="600" b="1" i="0" u="none" strike="noStrike" dirty="0">
                        <a:solidFill>
                          <a:schemeClr val="accent4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38524" y="5966657"/>
            <a:ext cx="900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2017 results are provisional and subject to minor changes in subsequent months due to the inclusion of trip-takers returning from late trips.  Pre-2017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NB. TRIPS, NIGHTS and EXPENDITURE are all shown in units of millions</a:t>
            </a:r>
          </a:p>
          <a:p>
            <a:pPr>
              <a:buFont typeface="Arial" pitchFamily="34" charset="0"/>
              <a:buChar char="•"/>
            </a:pPr>
            <a:endParaRPr lang="en-GB" sz="450" b="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/>
              <a:t>Fieldwork: 12 Apr – 29 May 2017</a:t>
            </a:r>
          </a:p>
          <a:p>
            <a:r>
              <a:rPr lang="en-GB" sz="800" b="0" dirty="0"/>
              <a:t>TNS Face-to-Face Omnibus Survey</a:t>
            </a:r>
          </a:p>
        </p:txBody>
      </p:sp>
    </p:spTree>
    <p:extLst>
      <p:ext uri="{BB962C8B-B14F-4D97-AF65-F5344CB8AC3E}">
        <p14:creationId xmlns:p14="http://schemas.microsoft.com/office/powerpoint/2010/main" val="409077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4CBA3-D598-4B1F-BAA3-EE14B5154290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84971"/>
          </a:xfrm>
        </p:spPr>
        <p:txBody>
          <a:bodyPr/>
          <a:lstStyle/>
          <a:p>
            <a:r>
              <a:rPr lang="en-US" dirty="0" smtClean="0"/>
              <a:t>GB Domestic Tourism: Year to Date – 2012-2017</a:t>
            </a:r>
            <a:br>
              <a:rPr lang="en-US" dirty="0" smtClean="0"/>
            </a:br>
            <a:r>
              <a:rPr lang="en-US" dirty="0" smtClean="0"/>
              <a:t>Trip Characteristics, Jan-Apr period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17828"/>
              </p:ext>
            </p:extLst>
          </p:nvPr>
        </p:nvGraphicFramePr>
        <p:xfrm>
          <a:off x="63500" y="1115274"/>
          <a:ext cx="8943987" cy="1025212"/>
        </p:xfrm>
        <a:graphic>
          <a:graphicData uri="http://schemas.openxmlformats.org/drawingml/2006/table">
            <a:tbl>
              <a:tblPr/>
              <a:tblGrid>
                <a:gridCol w="807915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  <a:gridCol w="339003"/>
              </a:tblGrid>
              <a:tr h="245574">
                <a:tc>
                  <a:txBody>
                    <a:bodyPr/>
                    <a:lstStyle/>
                    <a:p>
                      <a:pPr algn="l" rtl="0" fontAlgn="b"/>
                      <a:endParaRPr lang="en-GB" sz="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ALL TOURISM, Jan – Apr</a:t>
                      </a:r>
                      <a:r>
                        <a:rPr lang="en-GB" sz="800" b="1" i="0" u="none" strike="noStrike" kern="1200" baseline="0" dirty="0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i="0" u="none" strike="noStrike" kern="1200" dirty="0" smtClean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rPr>
                        <a:t>period</a:t>
                      </a:r>
                      <a:endParaRPr lang="en-GB" sz="800" b="1" i="0" u="none" strike="noStrike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HOLIDAYS – Jan - Apr period</a:t>
                      </a:r>
                      <a:endParaRPr lang="en-GB" sz="800" b="1" i="0" u="none" strike="noStrik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VFR – Jan –</a:t>
                      </a:r>
                      <a:r>
                        <a:rPr lang="en-GB" sz="800" b="1" i="0" u="none" strike="noStrike" kern="1200" baseline="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 Apr </a:t>
                      </a:r>
                      <a:r>
                        <a:rPr lang="en-GB" sz="800" b="1" i="0" u="none" strike="noStrike" kern="1200" dirty="0" smtClean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period</a:t>
                      </a:r>
                      <a:endParaRPr lang="en-GB" sz="800" b="1" i="0" u="none" strike="noStrike" kern="1200" dirty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800" b="1" i="0" u="none" strike="noStrike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BUSINESS – Jan – Apr period</a:t>
                      </a:r>
                      <a:endParaRPr lang="en-GB" sz="800" b="1" i="0" u="none" strike="noStrike" kern="1200" dirty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GB" sz="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88490">
                <a:tc>
                  <a:txBody>
                    <a:bodyPr/>
                    <a:lstStyle/>
                    <a:p>
                      <a:pPr marL="85725" indent="0" algn="l" rtl="0" fontAlgn="b"/>
                      <a:r>
                        <a:rPr lang="en-GB" sz="800" b="1" i="0" u="none" strike="noStrike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Av. Trip</a:t>
                      </a:r>
                      <a:r>
                        <a:rPr lang="en-GB" sz="800" b="1" i="0" u="none" strike="noStrike" baseline="0" dirty="0" smtClean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 Length</a:t>
                      </a:r>
                      <a:endParaRPr lang="en-GB" sz="800" b="1" i="0" u="none" strike="noStrike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 kern="1200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700" b="1" i="0" u="none" strike="noStrike" kern="1200" dirty="0">
                        <a:solidFill>
                          <a:schemeClr val="accent5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700" b="1" i="0" u="none" strike="noStrike" kern="1200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  <a:endParaRPr lang="en-GB" sz="700" b="1" i="0" u="none" strike="noStrike" kern="1200" dirty="0">
                        <a:solidFill>
                          <a:schemeClr val="accent5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5088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lang="en-GB" sz="700" b="1" i="0" u="none" strike="noStrike" kern="1200" dirty="0">
                        <a:solidFill>
                          <a:schemeClr val="accent5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 smtClean="0">
                          <a:solidFill>
                            <a:schemeClr val="accent5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700" b="1" i="0" u="none" strike="noStrike" kern="1200" dirty="0">
                        <a:solidFill>
                          <a:schemeClr val="accent5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  <a:endParaRPr lang="en-GB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  <a:endParaRPr lang="en-GB" sz="7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kumimoji="0" lang="en-GB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700" b="1" i="0" u="none" strike="noStrike" kern="1200" dirty="0">
                        <a:solidFill>
                          <a:srgbClr val="FF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700" b="1" i="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  <a:endParaRPr lang="en-GB" sz="700" b="1" i="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2015</a:t>
                      </a:r>
                      <a:endParaRPr lang="en-GB" sz="700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kumimoji="0" lang="en-GB" sz="7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2016</a:t>
                      </a:r>
                      <a:endParaRPr kumimoji="0" lang="en-GB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 smtClean="0">
                          <a:solidFill>
                            <a:schemeClr val="accent3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700" b="1" i="0" u="none" strike="noStrike" kern="1200" dirty="0">
                        <a:solidFill>
                          <a:schemeClr val="accent3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2012</a:t>
                      </a:r>
                      <a:endParaRPr lang="en-GB" sz="700" b="1" i="0" u="none" strike="noStrike" kern="1200" dirty="0">
                        <a:solidFill>
                          <a:schemeClr val="accent4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2013</a:t>
                      </a:r>
                      <a:endParaRPr lang="en-GB" sz="700" b="1" i="0" u="none" strike="noStrike" kern="1200" dirty="0">
                        <a:solidFill>
                          <a:schemeClr val="accent4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700" b="1" i="0" u="none" strike="noStrike" kern="1200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2014</a:t>
                      </a: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2015</a:t>
                      </a:r>
                      <a:endParaRPr kumimoji="0" lang="en-GB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7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2016</a:t>
                      </a:r>
                      <a:endParaRPr kumimoji="0" lang="en-GB" sz="7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700" b="1" i="0" u="none" strike="noStrike" kern="1200" dirty="0" smtClean="0">
                          <a:solidFill>
                            <a:schemeClr val="accent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2017</a:t>
                      </a:r>
                      <a:endParaRPr lang="en-GB" sz="700" b="1" i="0" u="none" strike="noStrike" kern="1200" dirty="0">
                        <a:solidFill>
                          <a:schemeClr val="accent4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655" marR="4655" marT="465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574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GB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2.64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2.67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2.66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2.62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2.61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2.84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2.85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2.82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2.96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2.79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2.81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2.58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2.57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2.58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2.55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2.36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2.28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2.20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2.33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2.16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45574">
                <a:tc>
                  <a:txBody>
                    <a:bodyPr/>
                    <a:lstStyle/>
                    <a:p>
                      <a:pPr marL="0" indent="85725" algn="l" rtl="0" fontAlgn="b"/>
                      <a:r>
                        <a:rPr lang="en-GB" sz="8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j-lt"/>
                        </a:rPr>
                        <a:t>England</a:t>
                      </a:r>
                    </a:p>
                  </a:txBody>
                  <a:tcPr marL="4655" marR="4655" marT="46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2.52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2.56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2.56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2.56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5"/>
                          </a:solidFill>
                          <a:effectLst/>
                          <a:latin typeface="+mj-lt"/>
                        </a:rPr>
                        <a:t>2.53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2.77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2.71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2.74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2"/>
                          </a:solidFill>
                          <a:latin typeface="+mj-lt"/>
                          <a:ea typeface="+mn-ea"/>
                          <a:cs typeface="+mn-cs"/>
                        </a:rPr>
                        <a:t>2.82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2.70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2"/>
                          </a:solidFill>
                          <a:effectLst/>
                          <a:latin typeface="+mj-lt"/>
                        </a:rPr>
                        <a:t>2.74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2.51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2.44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2.52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2.49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2.47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2.21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2.16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600" b="1" i="0" u="none" strike="noStrike" kern="1200" dirty="0">
                          <a:solidFill>
                            <a:schemeClr val="accent4"/>
                          </a:solidFill>
                          <a:latin typeface="+mj-lt"/>
                          <a:ea typeface="+mn-ea"/>
                          <a:cs typeface="+mn-cs"/>
                        </a:rPr>
                        <a:t>2.13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2.29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600" b="1" i="0" u="none" strike="noStrike" dirty="0">
                          <a:solidFill>
                            <a:schemeClr val="accent4"/>
                          </a:solidFill>
                          <a:effectLst/>
                          <a:latin typeface="+mj-lt"/>
                        </a:rPr>
                        <a:t>2.09</a:t>
                      </a:r>
                    </a:p>
                  </a:txBody>
                  <a:tcPr marL="7620" marR="7620" marT="762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8524" y="5966657"/>
            <a:ext cx="9005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 note that the latest 2016 results are provisional and subject to minor changes in subsequent months due to the inclusion of trip-takers returning from late trips.  Pre-2016 results are based on full-year data so will not change.</a:t>
            </a:r>
          </a:p>
          <a:p>
            <a:pPr>
              <a:buFont typeface="Arial" pitchFamily="34" charset="0"/>
              <a:buChar char="•"/>
            </a:pPr>
            <a:r>
              <a:rPr lang="en-GB" sz="45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All expenditure figures are in HISTORIC PRICES.</a:t>
            </a:r>
            <a:endParaRPr lang="en-GB" sz="450" b="0" dirty="0" smtClean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1584" y="6181417"/>
            <a:ext cx="58129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b="0" dirty="0" smtClean="0">
                <a:latin typeface="+mj-lt"/>
              </a:rPr>
              <a:t>Fieldwork: </a:t>
            </a:r>
            <a:r>
              <a:rPr lang="en-GB" sz="800" b="0" dirty="0" smtClean="0"/>
              <a:t>12 Apr </a:t>
            </a:r>
            <a:r>
              <a:rPr lang="en-GB" sz="800" b="0" dirty="0"/>
              <a:t>– </a:t>
            </a:r>
            <a:r>
              <a:rPr lang="en-GB" sz="800" b="0" dirty="0" smtClean="0"/>
              <a:t>29 May </a:t>
            </a:r>
            <a:r>
              <a:rPr lang="en-GB" sz="800" b="0" dirty="0"/>
              <a:t>2017</a:t>
            </a:r>
          </a:p>
          <a:p>
            <a:r>
              <a:rPr lang="en-GB" sz="800" b="0" dirty="0" smtClean="0">
                <a:latin typeface="+mj-lt"/>
              </a:rPr>
              <a:t>TNS Face-to-Face Omnibus Survey</a:t>
            </a:r>
          </a:p>
        </p:txBody>
      </p:sp>
    </p:spTree>
    <p:extLst>
      <p:ext uri="{BB962C8B-B14F-4D97-AF65-F5344CB8AC3E}">
        <p14:creationId xmlns:p14="http://schemas.microsoft.com/office/powerpoint/2010/main" val="231158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accent3"/>
          </a:solidFill>
        </a:ln>
      </a:spPr>
      <a:bodyPr rtlCol="0" anchor="t"/>
      <a:lstStyle>
        <a:defPPr>
          <a:defRPr sz="13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b="0" dirty="0" err="1" smtClean="0">
            <a:solidFill>
              <a:srgbClr val="333333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Grey Box Masters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 Grey Box Masters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t"/>
      <a:lstStyle>
        <a:defPPr algn="l">
          <a:defRPr sz="1600" b="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400" b="0" dirty="0" smtClean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GRID LAYOUT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blank">
  <a:themeElements>
    <a:clrScheme name="TNS Master Colours">
      <a:dk1>
        <a:sysClr val="windowText" lastClr="000000"/>
      </a:dk1>
      <a:lt1>
        <a:sysClr val="window" lastClr="FFFFFF"/>
      </a:lt1>
      <a:dk2>
        <a:srgbClr val="3B0541"/>
      </a:dk2>
      <a:lt2>
        <a:srgbClr val="7A2280"/>
      </a:lt2>
      <a:accent1>
        <a:srgbClr val="F7911E"/>
      </a:accent1>
      <a:accent2>
        <a:srgbClr val="EF5205"/>
      </a:accent2>
      <a:accent3>
        <a:srgbClr val="C50017"/>
      </a:accent3>
      <a:accent4>
        <a:srgbClr val="3EB1CC"/>
      </a:accent4>
      <a:accent5>
        <a:srgbClr val="4655A5"/>
      </a:accent5>
      <a:accent6>
        <a:srgbClr val="131C6B"/>
      </a:accent6>
      <a:hlink>
        <a:srgbClr val="4F6128"/>
      </a:hlink>
      <a:folHlink>
        <a:srgbClr val="4F6128"/>
      </a:folHlink>
    </a:clrScheme>
    <a:fontScheme name="TNS Master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accent3"/>
          </a:solidFill>
        </a:ln>
      </a:spPr>
      <a:bodyPr rtlCol="0" anchor="t"/>
      <a:lstStyle>
        <a:defPPr>
          <a:defRPr sz="13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600" b="0" dirty="0" err="1" smtClean="0">
            <a:solidFill>
              <a:srgbClr val="333333"/>
            </a:solidFill>
            <a:latin typeface="+mn-l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9627</TotalTime>
  <Words>1894</Words>
  <Application>Microsoft Office PowerPoint</Application>
  <PresentationFormat>On-screen Show (4:3)</PresentationFormat>
  <Paragraphs>1125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Verdana</vt:lpstr>
      <vt:lpstr>Wingdings</vt:lpstr>
      <vt:lpstr>blank</vt:lpstr>
      <vt:lpstr>Grey Box Masters</vt:lpstr>
      <vt:lpstr>NO Grey Box Masters</vt:lpstr>
      <vt:lpstr>GRID LAYOUT</vt:lpstr>
      <vt:lpstr>1_blank</vt:lpstr>
      <vt:lpstr>Great Britain  Tourism Survey April 2017 Update</vt:lpstr>
      <vt:lpstr>GB Domestic Tourism: Monthly Volume &amp; Value 2017 ALL TOURISM</vt:lpstr>
      <vt:lpstr>GB Domestic Tourism: Monthly Volume &amp; Value 2017 HOLIDAYS</vt:lpstr>
      <vt:lpstr>GB Domestic Tourism: Monthly Volume &amp; Value 2017 VISITING FRIENDS &amp; RELATIVES</vt:lpstr>
      <vt:lpstr>GB Domestic Tourism: Monthly Volume &amp; Value 2017 BUSINESS TOURISM</vt:lpstr>
      <vt:lpstr>GB Domestic Tourism: Year to Date – 2012-2017 Trips, Bednights &amp; Expenditure, Jan-Apr period</vt:lpstr>
      <vt:lpstr>GB Domestic Tourism: Year to Date – 2012-2017 Trip Characteristics, Jan-Apr period</vt:lpstr>
    </vt:vector>
  </TitlesOfParts>
  <Company>tns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Britain Tourism Survey February 2012 Update</dc:title>
  <dc:creator>katie.linshits</dc:creator>
  <cp:lastModifiedBy>John Duncan</cp:lastModifiedBy>
  <cp:revision>1278</cp:revision>
  <cp:lastPrinted>2017-07-20T09:04:25Z</cp:lastPrinted>
  <dcterms:created xsi:type="dcterms:W3CDTF">2012-05-21T18:01:37Z</dcterms:created>
  <dcterms:modified xsi:type="dcterms:W3CDTF">2017-08-03T08:54:12Z</dcterms:modified>
</cp:coreProperties>
</file>