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68" r:id="rId2"/>
    <p:sldId id="285" r:id="rId3"/>
    <p:sldId id="283" r:id="rId4"/>
    <p:sldId id="287" r:id="rId5"/>
    <p:sldId id="284" r:id="rId6"/>
    <p:sldId id="288" r:id="rId7"/>
  </p:sldIdLst>
  <p:sldSz cx="9144000" cy="6858000" type="screen4x3"/>
  <p:notesSz cx="6797675" cy="987425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t, Jonathan (TSMLP)" initials="KJ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5" autoAdjust="0"/>
    <p:restoredTop sz="99494" autoAdjust="0"/>
  </p:normalViewPr>
  <p:slideViewPr>
    <p:cSldViewPr snapToGrid="0" showGuides="1">
      <p:cViewPr varScale="1">
        <p:scale>
          <a:sx n="113" d="100"/>
          <a:sy n="113" d="100"/>
        </p:scale>
        <p:origin x="-1200" y="-10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6400" cy="493714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4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8952"/>
            <a:ext cx="2946400" cy="49371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2"/>
            <a:ext cx="2946400" cy="49371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3713"/>
          </a:xfrm>
          <a:prstGeom prst="rect">
            <a:avLst/>
          </a:prstGeom>
        </p:spPr>
        <p:txBody>
          <a:bodyPr vert="horz" lIns="95622" tIns="47811" rIns="95622" bIns="47811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3713"/>
          </a:xfrm>
          <a:prstGeom prst="rect">
            <a:avLst/>
          </a:prstGeom>
        </p:spPr>
        <p:txBody>
          <a:bodyPr vert="horz" lIns="95622" tIns="47811" rIns="95622" bIns="47811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23/06/2017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22" tIns="47811" rIns="95622" bIns="47811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622" tIns="47811" rIns="95622" bIns="478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8"/>
            <a:ext cx="2945659" cy="493713"/>
          </a:xfrm>
          <a:prstGeom prst="rect">
            <a:avLst/>
          </a:prstGeom>
        </p:spPr>
        <p:txBody>
          <a:bodyPr vert="horz" lIns="95622" tIns="47811" rIns="95622" bIns="47811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8"/>
            <a:ext cx="2945659" cy="493713"/>
          </a:xfrm>
          <a:prstGeom prst="rect">
            <a:avLst/>
          </a:prstGeom>
        </p:spPr>
        <p:txBody>
          <a:bodyPr vert="horz" lIns="95622" tIns="47811" rIns="95622" bIns="47811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786988" y="644766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76" y="5878959"/>
            <a:ext cx="1018032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5963066"/>
            <a:ext cx="91440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kantar tns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9" y="6314496"/>
            <a:ext cx="2171613" cy="2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May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5481273" y="6002162"/>
            <a:ext cx="975186" cy="6191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300" b="0" dirty="0" err="1" smtClean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Visits: Definitions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857250"/>
            <a:ext cx="810577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The 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For more information on these </a:t>
            </a:r>
            <a:r>
              <a:rPr lang="en-GB" sz="1400" b="0" dirty="0">
                <a:latin typeface="+mn-lt"/>
              </a:rPr>
              <a:t>definitions please see: </a:t>
            </a:r>
            <a:r>
              <a:rPr lang="en-GB" sz="1400" u="sng" dirty="0" smtClean="0">
                <a:latin typeface="+mn-lt"/>
                <a:hlinkClick r:id="rId2"/>
              </a:rPr>
              <a:t>https</a:t>
            </a:r>
            <a:r>
              <a:rPr lang="en-GB" sz="1400" u="sng" dirty="0">
                <a:latin typeface="+mn-lt"/>
                <a:hlinkClick r:id="rId2"/>
              </a:rPr>
              <a:t>://www.visitbritain.org/about-gbts-and-gbdvs</a:t>
            </a:r>
            <a:endParaRPr lang="en-GB" sz="1400" b="0" dirty="0">
              <a:latin typeface="+mn-lt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</a:t>
            </a:r>
            <a:r>
              <a:rPr lang="en-GB" sz="1600" b="0" dirty="0" smtClean="0">
                <a:latin typeface="+mn-lt"/>
              </a:rPr>
              <a:t>May 2017 decreased </a:t>
            </a:r>
            <a:r>
              <a:rPr lang="en-GB" sz="1600" b="0" dirty="0">
                <a:latin typeface="+mn-lt"/>
              </a:rPr>
              <a:t>by -</a:t>
            </a:r>
            <a:r>
              <a:rPr lang="en-GB" sz="1600" b="0" dirty="0" smtClean="0">
                <a:latin typeface="+mn-lt"/>
              </a:rPr>
              <a:t>1%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464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of those visits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increased by +9% during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the same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period to £16.2 billion.</a:t>
            </a:r>
            <a:endParaRPr lang="en-GB" sz="1600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volume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also decreased but by -2%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703 million but the value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of visits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increased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by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+3%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£24.2 </a:t>
            </a:r>
            <a:r>
              <a:rPr lang="en-GB" sz="1600" b="0" dirty="0">
                <a:latin typeface="+mn-lt"/>
              </a:rPr>
              <a:t>billion.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volume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-2% </a:t>
            </a:r>
            <a:r>
              <a:rPr lang="en-GB" sz="1600" b="0" dirty="0">
                <a:latin typeface="+mn-lt"/>
              </a:rPr>
              <a:t>in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the three months 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May 2017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at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391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million visits,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while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value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increased by +3% to £12.9 billion compared to the same period in 2016. </a:t>
            </a:r>
            <a:endParaRPr lang="en-GB" sz="1600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England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decreased by -4% relative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the same period in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2016 and the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value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decreased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by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-1%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£19.7 billion. </a:t>
            </a:r>
            <a:endParaRPr lang="en-GB" sz="16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8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1976"/>
              </p:ext>
            </p:extLst>
          </p:nvPr>
        </p:nvGraphicFramePr>
        <p:xfrm>
          <a:off x="98996" y="1194973"/>
          <a:ext cx="8985744" cy="371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337"/>
                <a:gridCol w="579411"/>
                <a:gridCol w="579411"/>
                <a:gridCol w="579411"/>
                <a:gridCol w="579411"/>
                <a:gridCol w="579411"/>
                <a:gridCol w="579411"/>
                <a:gridCol w="746738"/>
                <a:gridCol w="582510"/>
                <a:gridCol w="582510"/>
                <a:gridCol w="582510"/>
                <a:gridCol w="582510"/>
                <a:gridCol w="582510"/>
                <a:gridCol w="582510"/>
                <a:gridCol w="728143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Mar– May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468.7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435.6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458.3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441.4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470.0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463.7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£14,616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£14,850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£15,490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£14,503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£14,843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£16,224</a:t>
                      </a: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+9%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401.2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374.8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381.3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£12,148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£12,940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£13,287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£12,646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£12,577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£12,940</a:t>
                      </a: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755.6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691.84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699.0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658.4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719.3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702.7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£23,754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£22,909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£22,852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£21,919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£23,489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£24,229</a:t>
                      </a: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645.4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593.4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564.8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615.9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£20,021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£19,655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£19,704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£19,004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£19,896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£19,712</a:t>
                      </a:r>
                      <a:endParaRPr lang="en-GB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March– May 2017 (5278);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May 2017 (7995)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March – May 2017 (3939);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May 2017 (5930)</a:t>
            </a: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for the three months to </a:t>
            </a:r>
            <a:r>
              <a:rPr lang="en-GB" sz="1600" b="0" dirty="0" smtClean="0">
                <a:latin typeface="+mn-lt"/>
              </a:rPr>
              <a:t>May 2017 decreased by –6% to 760 million </a:t>
            </a:r>
            <a:r>
              <a:rPr lang="en-GB" sz="1600" b="0" dirty="0">
                <a:latin typeface="+mn-lt"/>
              </a:rPr>
              <a:t>visits, versus </a:t>
            </a:r>
            <a:r>
              <a:rPr lang="en-GB" sz="1600" b="0" dirty="0" smtClean="0">
                <a:latin typeface="+mn-lt"/>
              </a:rPr>
              <a:t>the </a:t>
            </a:r>
            <a:r>
              <a:rPr lang="en-GB" sz="1600" b="0" dirty="0">
                <a:latin typeface="+mn-lt"/>
              </a:rPr>
              <a:t>same period in </a:t>
            </a:r>
            <a:r>
              <a:rPr lang="en-GB" sz="1600" b="0" dirty="0" smtClean="0">
                <a:latin typeface="+mn-lt"/>
              </a:rPr>
              <a:t>2016. 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these visits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increased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by</a:t>
            </a:r>
            <a:r>
              <a:rPr lang="en-GB" sz="1600" b="0" dirty="0">
                <a:latin typeface="+mn-lt"/>
              </a:rPr>
              <a:t> </a:t>
            </a:r>
            <a:r>
              <a:rPr lang="en-GB" sz="1600" b="0" dirty="0" smtClean="0">
                <a:latin typeface="+mn-lt"/>
              </a:rPr>
              <a:t>+6%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to £22.1 billion.</a:t>
            </a:r>
            <a:endParaRPr lang="en-GB" sz="1600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solidFill>
                  <a:schemeClr val="tx2"/>
                </a:solidFill>
                <a:latin typeface="+mn-lt"/>
              </a:rPr>
              <a:t>Year to date, volume is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down by -6%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1.2 billion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3+ hour visits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while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value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stayed at similar levels at £33.2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billion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GB" sz="1600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solidFill>
                  <a:schemeClr val="tx2"/>
                </a:solidFill>
                <a:latin typeface="+mn-lt"/>
              </a:rPr>
              <a:t>In England, volume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declined by -6%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in the three months 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May 2017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640 million. However, the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value of these visits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stayed the same at £17.7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solidFill>
                  <a:schemeClr val="tx2"/>
                </a:solidFill>
                <a:latin typeface="+mn-lt"/>
              </a:rPr>
              <a:t>Year to date the volume of day visits in England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decreased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relative to the same period in 2016 by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-6%,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993 million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and the value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decreased by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1600" b="0" dirty="0" smtClean="0">
                <a:solidFill>
                  <a:schemeClr val="tx2"/>
                </a:solidFill>
                <a:latin typeface="+mn-lt"/>
              </a:rPr>
              <a:t> -5% to £26.9 </a:t>
            </a:r>
            <a:r>
              <a:rPr lang="en-GB" sz="1600" b="0" dirty="0">
                <a:solidFill>
                  <a:schemeClr val="tx2"/>
                </a:solidFill>
                <a:latin typeface="+mn-lt"/>
              </a:rPr>
              <a:t>billion.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2973"/>
              </p:ext>
            </p:extLst>
          </p:nvPr>
        </p:nvGraphicFramePr>
        <p:xfrm>
          <a:off x="2" y="1194973"/>
          <a:ext cx="91440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+mn-lt"/>
                        </a:rPr>
                        <a:t>2016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Mar– May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786.5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719.6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770.7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729.1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£20,194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£19,715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£21,473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£19,575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£20,929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£22,094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+6%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665.9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633.6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618.4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678.9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£16,491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£16,951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£17,721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£16,767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£17,694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£17,672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1286.0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1165.3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1133.7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1249.2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1177.2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£33,371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£31,430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£32,049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£30,549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£33,331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£33,231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1086.9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986.1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1007.0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956.3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1058.9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£27,365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£26,427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£26,813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£25,883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£28,258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26,915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March– May 2017 (8623); January– May 2017 (13354)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March – May 2017 (6223); January– May 2017 (9603)</a:t>
            </a: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7788</TotalTime>
  <Words>889</Words>
  <Application>Microsoft Office PowerPoint</Application>
  <PresentationFormat>On-screen Show (4:3)</PresentationFormat>
  <Paragraphs>198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GB Day Visits 2017 May 2017 GB &amp; England</vt:lpstr>
      <vt:lpstr>Day Visits: Definitions</vt:lpstr>
      <vt:lpstr>Tourism Day Visits Summary  </vt:lpstr>
      <vt:lpstr>Tourism Day Visits 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Stewart, Duncan (TSEDB)</cp:lastModifiedBy>
  <cp:revision>822</cp:revision>
  <cp:lastPrinted>2017-06-22T13:01:28Z</cp:lastPrinted>
  <dcterms:created xsi:type="dcterms:W3CDTF">2012-03-08T09:17:55Z</dcterms:created>
  <dcterms:modified xsi:type="dcterms:W3CDTF">2017-06-23T12:02:39Z</dcterms:modified>
</cp:coreProperties>
</file>