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cleston, Jim (TSEDB)" initials="JE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EB1CC"/>
    <a:srgbClr val="FF1D38"/>
    <a:srgbClr val="FFFF00"/>
    <a:srgbClr val="56EA2E"/>
    <a:srgbClr val="66FF66"/>
    <a:srgbClr val="FFC0C8"/>
    <a:srgbClr val="FFFF66"/>
    <a:srgbClr val="D1D5F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9886" autoAdjust="0"/>
  </p:normalViewPr>
  <p:slideViewPr>
    <p:cSldViewPr snapToGrid="0" showGuides="1">
      <p:cViewPr>
        <p:scale>
          <a:sx n="130" d="100"/>
          <a:sy n="130" d="100"/>
        </p:scale>
        <p:origin x="420" y="-234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25/08/2017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77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/>
              <a:t>TNS Presentation Title</a:t>
            </a:r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9225" y="6114608"/>
            <a:ext cx="68879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Verdana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1809" y="6149925"/>
            <a:ext cx="68879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/>
              <a:t>Great Britain </a:t>
            </a:r>
            <a:br>
              <a:rPr lang="en-AU" sz="3600" b="1" dirty="0"/>
            </a:br>
            <a:r>
              <a:rPr lang="en-AU" sz="3600" b="1" dirty="0"/>
              <a:t>Tourism Survey</a:t>
            </a:r>
            <a:r>
              <a:rPr lang="en-AU" b="1" dirty="0"/>
              <a:t/>
            </a:r>
            <a:br>
              <a:rPr lang="en-AU" b="1" dirty="0"/>
            </a:br>
            <a:r>
              <a:rPr lang="en-AU" sz="3200" dirty="0">
                <a:solidFill>
                  <a:srgbClr val="797979"/>
                </a:solidFill>
              </a:rPr>
              <a:t>May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1607"/>
              </p:ext>
            </p:extLst>
          </p:nvPr>
        </p:nvGraphicFramePr>
        <p:xfrm>
          <a:off x="67519" y="1150648"/>
          <a:ext cx="7817516" cy="112395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5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21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25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735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1297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549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+9.3%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0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20.368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-25.4%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+18.2%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30.733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16.709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+13.6%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+4.1%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18797"/>
              </p:ext>
            </p:extLst>
          </p:nvPr>
        </p:nvGraphicFramePr>
        <p:xfrm>
          <a:off x="67519" y="2975302"/>
          <a:ext cx="9008959" cy="104706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9676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44.590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43.083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37.079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35.888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119.650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117.004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22.759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96.656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94.367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57576"/>
              </p:ext>
            </p:extLst>
          </p:nvPr>
        </p:nvGraphicFramePr>
        <p:xfrm>
          <a:off x="72778" y="1284971"/>
          <a:ext cx="7833790" cy="1019007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52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3391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57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+20.3%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51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192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10.318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18.420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+31.9%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19.570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8.118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-14.7%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13.907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+24.6%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14.985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+17.9%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5614"/>
              </p:ext>
            </p:extLst>
          </p:nvPr>
        </p:nvGraphicFramePr>
        <p:xfrm>
          <a:off x="72778" y="3165128"/>
          <a:ext cx="8998441" cy="100090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86360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3020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04895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40640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33020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317594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39125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18.946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20.187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+6.6%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15.275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15.972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+4.6%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55.807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60.007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+7.5%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43.180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46.289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+7.2%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81794"/>
              </p:ext>
            </p:extLst>
          </p:nvPr>
        </p:nvGraphicFramePr>
        <p:xfrm>
          <a:off x="107604" y="3288030"/>
          <a:ext cx="8971232" cy="97916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94025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15.349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14.114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13.337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-5.5%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40.912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39.443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35.010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33.327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28231"/>
              </p:ext>
            </p:extLst>
          </p:nvPr>
        </p:nvGraphicFramePr>
        <p:xfrm>
          <a:off x="107604" y="1372742"/>
          <a:ext cx="7840355" cy="97157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35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3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30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282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51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3276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6706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136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18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-18.2%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-10.7%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-31.2%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-14.4%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5.890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+19.5%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6.434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6362"/>
              </p:ext>
            </p:extLst>
          </p:nvPr>
        </p:nvGraphicFramePr>
        <p:xfrm>
          <a:off x="95244" y="3169984"/>
          <a:ext cx="8896337" cy="10080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82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92288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7.398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-16.8%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6.075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5.438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-10.5%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17.181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-22.1%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13.865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79013"/>
              </p:ext>
            </p:extLst>
          </p:nvPr>
        </p:nvGraphicFramePr>
        <p:xfrm>
          <a:off x="95244" y="1284971"/>
          <a:ext cx="7709956" cy="10364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5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78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20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2635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686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5646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4815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3385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0800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7400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5884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R>
                      <a:noFill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>
                      <a:noFill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-7.9%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-20.1%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60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endParaRPr lang="en-GB" sz="8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rgbClr val="3EB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-37.6%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-15.1%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+17.2%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2.123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2.762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Trips, Bednights &amp; Expenditure, Jan-May 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95509"/>
              </p:ext>
            </p:extLst>
          </p:nvPr>
        </p:nvGraphicFramePr>
        <p:xfrm>
          <a:off x="47625" y="1113019"/>
          <a:ext cx="9010661" cy="2002810"/>
        </p:xfrm>
        <a:graphic>
          <a:graphicData uri="http://schemas.openxmlformats.org/drawingml/2006/table">
            <a:tbl>
              <a:tblPr/>
              <a:tblGrid>
                <a:gridCol w="851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339979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</a:tblGrid>
              <a:tr h="192885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43.178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42.063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40.861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46.539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44.590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43.083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18.567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17.914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18.372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18.971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18.946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20.187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15.190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15.483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17.642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16.135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15.349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7.236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5.987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7.217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7.398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6.158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35.872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34.975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33.376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38.591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37.079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35.888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14.206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14.181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15.275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15.972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13.042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13.271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15.463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14.114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13.337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6.459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6.216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5.055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6.106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6.075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5.438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– Jan -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115.517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113.365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110.433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128.148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119.650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117.004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54.660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53.664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53.987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60.011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55.807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60.007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39.671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38.746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39.421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45.816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40.912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39.443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17.205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16.714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13.471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15.757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17.181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13.377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93.369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90.618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86.808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101.797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96.656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94.367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42.176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40.853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40.501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43.898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43.180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46.289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33.441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32.621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32.347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39.459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35.010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33.327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14.450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13.434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10.862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12.945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13.865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11.414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 Characteristics, Jan-May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85409"/>
              </p:ext>
            </p:extLst>
          </p:nvPr>
        </p:nvGraphicFramePr>
        <p:xfrm>
          <a:off x="63500" y="1115274"/>
          <a:ext cx="8943987" cy="1025212"/>
        </p:xfrm>
        <a:graphic>
          <a:graphicData uri="http://schemas.openxmlformats.org/drawingml/2006/table">
            <a:tbl>
              <a:tblPr/>
              <a:tblGrid>
                <a:gridCol w="8079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33900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</a:tblGrid>
              <a:tr h="245574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– May</a:t>
                      </a:r>
                      <a:r>
                        <a:rPr lang="en-GB" sz="800" b="1" i="0" u="none" strike="noStrike" kern="1200" baseline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</a:t>
                      </a:r>
                      <a:r>
                        <a:rPr lang="en-GB" sz="800" b="1" i="0" u="none" strike="noStrike" kern="1200" baseline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May </a:t>
                      </a:r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BUSINESS – Jan – May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49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rgbClr val="FF0000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2.95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2.97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2.83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2.90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2.28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10 May – 25 June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10015</TotalTime>
  <Words>1959</Words>
  <Application>Microsoft Office PowerPoint</Application>
  <PresentationFormat>On-screen Show (4:3)</PresentationFormat>
  <Paragraphs>1157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blank</vt:lpstr>
      <vt:lpstr>Grey Box Masters</vt:lpstr>
      <vt:lpstr>NO Grey Box Masters</vt:lpstr>
      <vt:lpstr>GRID LAYOUT</vt:lpstr>
      <vt:lpstr>1_blank</vt:lpstr>
      <vt:lpstr>Great Britain  Tourism Survey May 2017 Update</vt:lpstr>
      <vt:lpstr>GB Domestic Tourism: Monthly Volume &amp; Value 2017 ALL TOURISM</vt:lpstr>
      <vt:lpstr>GB Domestic Tourism: Monthly Volume &amp; Value 2017 HOLIDAYS</vt:lpstr>
      <vt:lpstr>GB Domestic Tourism: Monthly Volume &amp; Value 2017 VISITING FRIENDS &amp; RELATIVES</vt:lpstr>
      <vt:lpstr>GB Domestic Tourism: Monthly Volume &amp; Value 2017 BUSINESS TOURISM</vt:lpstr>
      <vt:lpstr>GB Domestic Tourism: Year to Date – 2012-2017 Trips, Bednights &amp; Expenditure, Jan-May period</vt:lpstr>
      <vt:lpstr>GB Domestic Tourism: Year to Date – 2012-2017 Trip Characteristics, Jan-May period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February 2012 Update</dc:title>
  <dc:creator>katie.linshits</dc:creator>
  <cp:lastModifiedBy>John Duncan</cp:lastModifiedBy>
  <cp:revision>1316</cp:revision>
  <cp:lastPrinted>2017-08-24T17:06:40Z</cp:lastPrinted>
  <dcterms:created xsi:type="dcterms:W3CDTF">2012-05-21T18:01:37Z</dcterms:created>
  <dcterms:modified xsi:type="dcterms:W3CDTF">2017-08-25T14:49:30Z</dcterms:modified>
</cp:coreProperties>
</file>