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1"/>
  </p:notesMasterIdLst>
  <p:handoutMasterIdLst>
    <p:handoutMasterId r:id="rId12"/>
  </p:handoutMasterIdLst>
  <p:sldIdLst>
    <p:sldId id="268" r:id="rId2"/>
    <p:sldId id="285" r:id="rId3"/>
    <p:sldId id="291" r:id="rId4"/>
    <p:sldId id="283" r:id="rId5"/>
    <p:sldId id="287" r:id="rId6"/>
    <p:sldId id="289" r:id="rId7"/>
    <p:sldId id="290" r:id="rId8"/>
    <p:sldId id="284" r:id="rId9"/>
    <p:sldId id="288" r:id="rId10"/>
  </p:sldIdLst>
  <p:sldSz cx="9144000" cy="6858000" type="screen4x3"/>
  <p:notesSz cx="6797675" cy="992822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44">
          <p15:clr>
            <a:srgbClr val="A4A3A4"/>
          </p15:clr>
        </p15:guide>
        <p15:guide id="2" orient="horz" pos="174">
          <p15:clr>
            <a:srgbClr val="A4A3A4"/>
          </p15:clr>
        </p15:guide>
        <p15:guide id="3" orient="horz" pos="3192">
          <p15:clr>
            <a:srgbClr val="A4A3A4"/>
          </p15:clr>
        </p15:guide>
        <p15:guide id="4" orient="horz" pos="2873">
          <p15:clr>
            <a:srgbClr val="A4A3A4"/>
          </p15:clr>
        </p15:guide>
        <p15:guide id="5" orient="horz" pos="1128">
          <p15:clr>
            <a:srgbClr val="A4A3A4"/>
          </p15:clr>
        </p15:guide>
        <p15:guide id="6" orient="horz" pos="810">
          <p15:clr>
            <a:srgbClr val="A4A3A4"/>
          </p15:clr>
        </p15:guide>
        <p15:guide id="7" orient="horz" pos="3509">
          <p15:clr>
            <a:srgbClr val="A4A3A4"/>
          </p15:clr>
        </p15:guide>
        <p15:guide id="8" orient="horz" pos="3668">
          <p15:clr>
            <a:srgbClr val="A4A3A4"/>
          </p15:clr>
        </p15:guide>
        <p15:guide id="9" pos="180">
          <p15:clr>
            <a:srgbClr val="A4A3A4"/>
          </p15:clr>
        </p15:guide>
        <p15:guide id="10" pos="5578">
          <p15:clr>
            <a:srgbClr val="A4A3A4"/>
          </p15:clr>
        </p15:guide>
        <p15:guide id="11" pos="2880">
          <p15:clr>
            <a:srgbClr val="A4A3A4"/>
          </p15:clr>
        </p15:guide>
        <p15:guide id="12" pos="814">
          <p15:clr>
            <a:srgbClr val="A4A3A4"/>
          </p15:clr>
        </p15:guide>
        <p15:guide id="13" pos="5260">
          <p15:clr>
            <a:srgbClr val="A4A3A4"/>
          </p15:clr>
        </p15:guide>
        <p15:guide id="14" pos="3196">
          <p15:clr>
            <a:srgbClr val="A4A3A4"/>
          </p15:clr>
        </p15:guide>
        <p15:guide id="15" pos="495">
          <p15:clr>
            <a:srgbClr val="A4A3A4"/>
          </p15:clr>
        </p15:guide>
        <p15:guide id="16" pos="3830">
          <p15:clr>
            <a:srgbClr val="A4A3A4"/>
          </p15:clr>
        </p15:guide>
        <p15:guide id="17" pos="2564">
          <p15:clr>
            <a:srgbClr val="A4A3A4"/>
          </p15:clr>
        </p15:guide>
        <p15:guide id="18" pos="3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333333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99494" autoAdjust="0"/>
  </p:normalViewPr>
  <p:slideViewPr>
    <p:cSldViewPr snapToGrid="0" showGuides="1">
      <p:cViewPr varScale="1">
        <p:scale>
          <a:sx n="132" d="100"/>
          <a:sy n="132" d="100"/>
        </p:scale>
        <p:origin x="1338" y="132"/>
      </p:cViewPr>
      <p:guideLst>
        <p:guide orient="horz" pos="4144"/>
        <p:guide orient="horz" pos="174"/>
        <p:guide orient="horz" pos="3192"/>
        <p:guide orient="horz" pos="2873"/>
        <p:guide orient="horz" pos="1128"/>
        <p:guide orient="horz" pos="810"/>
        <p:guide orient="horz" pos="3509"/>
        <p:guide orient="horz" pos="3668"/>
        <p:guide pos="180"/>
        <p:guide pos="5578"/>
        <p:guide pos="2880"/>
        <p:guide pos="814"/>
        <p:guide pos="5260"/>
        <p:guide pos="3196"/>
        <p:guide pos="495"/>
        <p:guide pos="3830"/>
        <p:guide pos="2564"/>
        <p:guide pos="3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76EB5-6BA6-4419-8614-3423AAA9CA7E}" type="datetimeFigureOut">
              <a:rPr lang="en-GB" smtClean="0"/>
              <a:t>02/08/2017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3022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3022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44023-1D1F-4738-B79A-A10ED4CF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095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5659" cy="496411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3"/>
            <a:ext cx="2945659" cy="496411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3B6BD712-6567-450C-B3C6-BAF6878345EE}" type="datetimeFigureOut">
              <a:rPr lang="en-AU" smtClean="0"/>
              <a:pPr/>
              <a:t>2/08/2017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939" tIns="47969" rIns="95939" bIns="479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30094"/>
            <a:ext cx="2945659" cy="496411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4"/>
            <a:ext cx="2945659" cy="496411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B9487D93-240F-4041-8284-FC16D3A9610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53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81784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495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7950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08891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309892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27325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265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79946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5750" y="1285875"/>
            <a:ext cx="8569325" cy="45370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smtClean="0"/>
              <a:t>Click icon to add picture</a:t>
            </a:r>
            <a:endParaRPr lang="en-A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25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26327" y="2974846"/>
            <a:ext cx="6028747" cy="259569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smtClean="0"/>
              <a:t>Click icon to add picture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" y="2301945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2077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03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0285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823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4855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5300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9186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298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676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092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291688" y="6323837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+mn-lt"/>
              </a:rPr>
              <a:t>©TNS 2017</a:t>
            </a:r>
            <a:endParaRPr lang="en-AU" sz="750" b="0" dirty="0">
              <a:solidFill>
                <a:srgbClr val="333333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934" y="6024104"/>
            <a:ext cx="3113774" cy="59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oter Placeholder 70"/>
          <p:cNvSpPr>
            <a:spLocks noGrp="1"/>
          </p:cNvSpPr>
          <p:nvPr>
            <p:ph type="ftr" sz="quarter" idx="3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 lIns="496800" tIns="90000">
            <a:noAutofit/>
          </a:bodyPr>
          <a:lstStyle>
            <a:lvl1pPr>
              <a:defRPr lang="en-AU" sz="1250" b="0">
                <a:solidFill>
                  <a:srgbClr val="333333"/>
                </a:solidFill>
                <a:latin typeface="+mn-lt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pic>
        <p:nvPicPr>
          <p:cNvPr id="12" name="Picture 2" descr="Image result for kantar tns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39" y="6195284"/>
            <a:ext cx="2171613" cy="25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0" y="5944016"/>
            <a:ext cx="9144000" cy="0"/>
          </a:xfrm>
          <a:prstGeom prst="line">
            <a:avLst/>
          </a:prstGeom>
          <a:ln w="19050">
            <a:gradFill>
              <a:gsLst>
                <a:gs pos="0">
                  <a:srgbClr val="F2DA64"/>
                </a:gs>
                <a:gs pos="18000">
                  <a:srgbClr val="A27700"/>
                </a:gs>
                <a:gs pos="71000">
                  <a:srgbClr val="D7B446"/>
                </a:gs>
                <a:gs pos="51000">
                  <a:srgbClr val="F2DA64"/>
                </a:gs>
                <a:gs pos="100000">
                  <a:srgbClr val="98700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36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683" r:id="rId17"/>
    <p:sldLayoutId id="2147483682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itengland.org/Images/GBDVS_Summary_Annual_Report_FV_-_outlier_amendments_made_-_30_March_2012_tcm30-31621.pdf" TargetMode="External"/><Relationship Id="rId2" Type="http://schemas.openxmlformats.org/officeDocument/2006/relationships/hyperlink" Target="https://www.visitbritain.org/about-gbts-and-gbdvs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028700"/>
            <a:ext cx="5353049" cy="2400300"/>
          </a:xfrm>
        </p:spPr>
        <p:txBody>
          <a:bodyPr/>
          <a:lstStyle/>
          <a:p>
            <a:r>
              <a:rPr lang="en-AU" dirty="0" smtClean="0"/>
              <a:t>GB Day Visits 2017</a:t>
            </a:r>
            <a:br>
              <a:rPr lang="en-AU" dirty="0" smtClean="0"/>
            </a:br>
            <a:r>
              <a:rPr lang="en-AU" sz="2000" b="1" dirty="0" smtClean="0"/>
              <a:t>June 2017</a:t>
            </a:r>
            <a:br>
              <a:rPr lang="en-AU" sz="2000" b="1" dirty="0" smtClean="0"/>
            </a:br>
            <a:r>
              <a:rPr lang="en-AU" sz="2000" b="1" dirty="0" smtClean="0"/>
              <a:t>GB &amp; England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329834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Day Visits: Definitions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42925" y="866241"/>
            <a:ext cx="81057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400" b="0" dirty="0">
                <a:latin typeface="+mn-lt"/>
              </a:rPr>
              <a:t>R</a:t>
            </a:r>
            <a:r>
              <a:rPr lang="en-GB" sz="1400" b="0" dirty="0" smtClean="0">
                <a:latin typeface="+mn-lt"/>
              </a:rPr>
              <a:t>espondents </a:t>
            </a:r>
            <a:r>
              <a:rPr lang="en-GB" sz="1400" b="0" dirty="0">
                <a:latin typeface="+mn-lt"/>
              </a:rPr>
              <a:t>were asked to provide details of </a:t>
            </a:r>
            <a:r>
              <a:rPr lang="en-GB" sz="1400" b="0" dirty="0" smtClean="0">
                <a:latin typeface="+mn-lt"/>
              </a:rPr>
              <a:t>their participation, </a:t>
            </a:r>
            <a:r>
              <a:rPr lang="en-GB" sz="1400" b="0" dirty="0">
                <a:latin typeface="+mn-lt"/>
              </a:rPr>
              <a:t>during the previous </a:t>
            </a:r>
            <a:r>
              <a:rPr lang="en-GB" sz="1400" b="0" dirty="0" smtClean="0">
                <a:latin typeface="+mn-lt"/>
              </a:rPr>
              <a:t>week, </a:t>
            </a:r>
            <a:r>
              <a:rPr lang="en-GB" sz="1400" b="0" dirty="0">
                <a:latin typeface="+mn-lt"/>
              </a:rPr>
              <a:t>in a list of leisure activities. Any participation in </a:t>
            </a:r>
            <a:r>
              <a:rPr lang="en-GB" sz="1400" b="0" dirty="0" smtClean="0">
                <a:latin typeface="+mn-lt"/>
              </a:rPr>
              <a:t>a </a:t>
            </a:r>
            <a:r>
              <a:rPr lang="en-GB" sz="1400" b="0" dirty="0">
                <a:latin typeface="+mn-lt"/>
              </a:rPr>
              <a:t>listed </a:t>
            </a:r>
            <a:r>
              <a:rPr lang="en-GB" sz="1400" b="0" dirty="0" smtClean="0">
                <a:latin typeface="+mn-lt"/>
              </a:rPr>
              <a:t>activity, </a:t>
            </a:r>
            <a:r>
              <a:rPr lang="en-GB" sz="1400" b="0" dirty="0">
                <a:latin typeface="+mn-lt"/>
              </a:rPr>
              <a:t>outside of the respondent’s home but in any place within the UK is considered to be </a:t>
            </a:r>
            <a:r>
              <a:rPr lang="en-GB" sz="1400" dirty="0">
                <a:latin typeface="+mn-lt"/>
              </a:rPr>
              <a:t>a Leisure Day Visit</a:t>
            </a:r>
            <a:r>
              <a:rPr lang="en-GB" sz="1400" b="0" dirty="0">
                <a:latin typeface="+mn-lt"/>
              </a:rPr>
              <a:t>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b="0" dirty="0">
                <a:latin typeface="+mn-lt"/>
              </a:rPr>
              <a:t>Respondents provided information on the volume of Leisure Day Visits taken and full details of any Leisure Day Visits lasting 3 hours or more. Where the details of these visits are reported they are described as </a:t>
            </a:r>
            <a:r>
              <a:rPr lang="en-GB" sz="1400" dirty="0">
                <a:latin typeface="+mn-lt"/>
              </a:rPr>
              <a:t>3+ hour Leisure Day Visits</a:t>
            </a:r>
            <a:r>
              <a:rPr lang="en-GB" sz="1400" b="0" dirty="0">
                <a:latin typeface="+mn-lt"/>
              </a:rPr>
              <a:t>. </a:t>
            </a:r>
            <a:endParaRPr lang="en-GB" sz="1400" b="0" dirty="0" smtClean="0">
              <a:latin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b="0" dirty="0" smtClean="0">
                <a:latin typeface="+mn-lt"/>
              </a:rPr>
              <a:t>The </a:t>
            </a:r>
            <a:r>
              <a:rPr lang="en-GB" sz="1400" b="0" dirty="0">
                <a:latin typeface="+mn-lt"/>
              </a:rPr>
              <a:t>main focus of this study is on </a:t>
            </a:r>
            <a:r>
              <a:rPr lang="en-GB" sz="1400" dirty="0">
                <a:latin typeface="+mn-lt"/>
              </a:rPr>
              <a:t>Tourism Day Visits</a:t>
            </a:r>
            <a:r>
              <a:rPr lang="en-GB" sz="1400" b="0" dirty="0">
                <a:latin typeface="+mn-lt"/>
              </a:rPr>
              <a:t>, which are a further subset of 3+ hour Leisure Day Visits defined as follows: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>
                <a:latin typeface="+mn-lt"/>
              </a:rPr>
              <a:t>Activities</a:t>
            </a:r>
            <a:r>
              <a:rPr lang="en-GB" sz="1400" b="0" dirty="0">
                <a:latin typeface="+mn-lt"/>
              </a:rPr>
              <a:t> - involving participation in one or more of the </a:t>
            </a:r>
            <a:r>
              <a:rPr lang="en-GB" sz="1400" b="0" dirty="0" smtClean="0">
                <a:latin typeface="+mn-lt"/>
              </a:rPr>
              <a:t>pre-listed activities;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 smtClean="0">
                <a:latin typeface="+mn-lt"/>
              </a:rPr>
              <a:t>Duration</a:t>
            </a:r>
            <a:r>
              <a:rPr lang="en-GB" sz="1400" b="0" dirty="0" smtClean="0">
                <a:latin typeface="+mn-lt"/>
              </a:rPr>
              <a:t> </a:t>
            </a:r>
            <a:r>
              <a:rPr lang="en-GB" sz="1400" b="0" dirty="0">
                <a:latin typeface="+mn-lt"/>
              </a:rPr>
              <a:t>- lasting at least 3 hours, including time spent travelling to the </a:t>
            </a:r>
            <a:r>
              <a:rPr lang="en-GB" sz="1400" b="0" dirty="0" smtClean="0">
                <a:latin typeface="+mn-lt"/>
              </a:rPr>
              <a:t>destination</a:t>
            </a:r>
            <a:r>
              <a:rPr lang="en-GB" sz="1400" b="0" dirty="0">
                <a:latin typeface="+mn-lt"/>
              </a:rPr>
              <a:t>;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>
                <a:latin typeface="+mn-lt"/>
              </a:rPr>
              <a:t>Regularity</a:t>
            </a:r>
            <a:r>
              <a:rPr lang="en-GB" sz="1400" b="0" dirty="0">
                <a:latin typeface="+mn-lt"/>
              </a:rPr>
              <a:t> - the participant indicates that the visit (i.e. same activity in same place) is not undertaken ‘very regularly</a:t>
            </a:r>
            <a:r>
              <a:rPr lang="en-GB" sz="1400" b="0" dirty="0" smtClean="0">
                <a:latin typeface="+mn-lt"/>
              </a:rPr>
              <a:t>’;</a:t>
            </a:r>
            <a:endParaRPr lang="en-GB" sz="1400" b="0" dirty="0">
              <a:latin typeface="+mn-lt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>
                <a:latin typeface="+mn-lt"/>
              </a:rPr>
              <a:t>Place</a:t>
            </a:r>
            <a:r>
              <a:rPr lang="en-GB" sz="1400" b="0" dirty="0">
                <a:latin typeface="+mn-lt"/>
              </a:rPr>
              <a:t> - the destination of the visit is different from the place (i.e. city, town, village or London borough) where the participant lives. If the visit is taken from a workplace, the destination is in a different place from the workplace. This rule is not applied when the visit has involved watching live sporting events, going to visitor attractions or going to special public events. </a:t>
            </a:r>
            <a:endParaRPr lang="en-GB" sz="1400" b="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b="0" dirty="0">
                <a:latin typeface="+mn-lt"/>
              </a:rPr>
              <a:t>We also measure the </a:t>
            </a:r>
            <a:r>
              <a:rPr lang="en-GB" sz="1400" dirty="0" smtClean="0">
                <a:latin typeface="+mn-lt"/>
              </a:rPr>
              <a:t>Activities Core to Tourism Visits</a:t>
            </a:r>
            <a:r>
              <a:rPr lang="en-GB" sz="1400" b="0" dirty="0" smtClean="0">
                <a:latin typeface="+mn-lt"/>
              </a:rPr>
              <a:t>, a subset of Tourism Day Visits, which only concern visits involving a selection of activities related to tourism.</a:t>
            </a:r>
            <a:endParaRPr lang="en-GB" sz="1600" b="0" dirty="0" smtClean="0">
              <a:solidFill>
                <a:srgbClr val="3333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300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7623958" cy="1284971"/>
          </a:xfrm>
        </p:spPr>
        <p:txBody>
          <a:bodyPr/>
          <a:lstStyle/>
          <a:p>
            <a:r>
              <a:rPr lang="en-GB" dirty="0" smtClean="0"/>
              <a:t>Re-weighting of 2011 to 2015 data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41044" y="844407"/>
            <a:ext cx="810577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400" b="0" dirty="0" smtClean="0">
                <a:solidFill>
                  <a:prstClr val="black"/>
                </a:solidFill>
                <a:latin typeface="Verdana"/>
              </a:rPr>
              <a:t>In </a:t>
            </a:r>
            <a:r>
              <a:rPr lang="en-GB" sz="1400" b="0" dirty="0">
                <a:solidFill>
                  <a:prstClr val="black"/>
                </a:solidFill>
                <a:latin typeface="Verdana"/>
              </a:rPr>
              <a:t>2016 the following changes were identified as necessary and implemented on the survey from January 2016:</a:t>
            </a:r>
          </a:p>
          <a:p>
            <a:pPr marL="712788" indent="-261938">
              <a:buFont typeface="Wingdings" pitchFamily="2" charset="2"/>
              <a:buChar char="§"/>
            </a:pPr>
            <a:r>
              <a:rPr lang="en-GB" sz="1400" b="0" dirty="0">
                <a:solidFill>
                  <a:prstClr val="black"/>
                </a:solidFill>
                <a:latin typeface="Verdana"/>
              </a:rPr>
              <a:t>Questionnaire improvements to make the survey more engaging and easy to </a:t>
            </a:r>
            <a:r>
              <a:rPr lang="en-GB" sz="1400" b="0" dirty="0" smtClean="0">
                <a:solidFill>
                  <a:prstClr val="black"/>
                </a:solidFill>
                <a:latin typeface="Verdana"/>
              </a:rPr>
              <a:t>complete</a:t>
            </a:r>
          </a:p>
          <a:p>
            <a:pPr marL="712788" indent="-261938">
              <a:buFont typeface="Wingdings" pitchFamily="2" charset="2"/>
              <a:buChar char="§"/>
            </a:pPr>
            <a:r>
              <a:rPr lang="en-GB" sz="1400" b="0" dirty="0">
                <a:solidFill>
                  <a:prstClr val="black"/>
                </a:solidFill>
                <a:latin typeface="Verdana"/>
              </a:rPr>
              <a:t>Questionnaire revisions required as part of the ‘merging’ of GBDVS with the GBTS online </a:t>
            </a:r>
            <a:r>
              <a:rPr lang="en-GB" sz="1400" b="0" dirty="0" smtClean="0">
                <a:solidFill>
                  <a:prstClr val="black"/>
                </a:solidFill>
                <a:latin typeface="Verdana"/>
              </a:rPr>
              <a:t>piloting</a:t>
            </a:r>
          </a:p>
          <a:p>
            <a:pPr marL="712788" indent="-261938">
              <a:buFont typeface="Wingdings" pitchFamily="2" charset="2"/>
              <a:buChar char="§"/>
            </a:pPr>
            <a:r>
              <a:rPr lang="en-GB" sz="1400" b="0" dirty="0">
                <a:solidFill>
                  <a:prstClr val="black"/>
                </a:solidFill>
                <a:latin typeface="Verdana"/>
              </a:rPr>
              <a:t>From January 2016 the weekly sample size contacted for the survey increased from 673 to </a:t>
            </a:r>
            <a:r>
              <a:rPr lang="en-GB" sz="1400" b="0" dirty="0" smtClean="0">
                <a:solidFill>
                  <a:prstClr val="black"/>
                </a:solidFill>
                <a:latin typeface="Verdana"/>
              </a:rPr>
              <a:t>1,000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b="0" dirty="0" smtClean="0">
                <a:solidFill>
                  <a:prstClr val="black"/>
                </a:solidFill>
                <a:latin typeface="Verdana"/>
              </a:rPr>
              <a:t>This </a:t>
            </a:r>
            <a:r>
              <a:rPr lang="en-GB" sz="1400" b="0" dirty="0">
                <a:solidFill>
                  <a:prstClr val="black"/>
                </a:solidFill>
                <a:latin typeface="Verdana"/>
              </a:rPr>
              <a:t>combination of</a:t>
            </a:r>
            <a:r>
              <a:rPr lang="en-AU" sz="1400" b="0" dirty="0">
                <a:solidFill>
                  <a:prstClr val="black"/>
                </a:solidFill>
                <a:latin typeface="Verdana"/>
              </a:rPr>
              <a:t> small changes made to the GBDVS questionnaire had worked </a:t>
            </a:r>
            <a:r>
              <a:rPr lang="en-AU" sz="1400" b="0" dirty="0" smtClean="0">
                <a:solidFill>
                  <a:prstClr val="black"/>
                </a:solidFill>
                <a:latin typeface="Verdana"/>
              </a:rPr>
              <a:t>together </a:t>
            </a:r>
            <a:r>
              <a:rPr lang="en-AU" sz="1400" b="0" dirty="0">
                <a:solidFill>
                  <a:prstClr val="black"/>
                </a:solidFill>
                <a:latin typeface="Verdana"/>
              </a:rPr>
              <a:t>to increase levels of visits reported by respondents by around </a:t>
            </a:r>
            <a:r>
              <a:rPr lang="en-AU" sz="1400" dirty="0" smtClean="0">
                <a:solidFill>
                  <a:prstClr val="black"/>
                </a:solidFill>
                <a:latin typeface="Verdana"/>
              </a:rPr>
              <a:t>+15%</a:t>
            </a:r>
            <a:r>
              <a:rPr lang="en-AU" sz="1400" b="0" dirty="0" smtClean="0">
                <a:solidFill>
                  <a:prstClr val="black"/>
                </a:solidFill>
                <a:latin typeface="Verdana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AU" sz="1400" b="0" dirty="0" smtClean="0">
              <a:solidFill>
                <a:prstClr val="black"/>
              </a:solidFill>
              <a:latin typeface="Verdana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AU" sz="1400" b="0" dirty="0" smtClean="0">
                <a:solidFill>
                  <a:prstClr val="black"/>
                </a:solidFill>
                <a:latin typeface="Verdana"/>
              </a:rPr>
              <a:t>As a result, the results from the past years in this report have all been revised to take into account this increase of </a:t>
            </a:r>
            <a:r>
              <a:rPr lang="en-AU" sz="1400" dirty="0" smtClean="0">
                <a:solidFill>
                  <a:prstClr val="black"/>
                </a:solidFill>
                <a:latin typeface="Verdana"/>
              </a:rPr>
              <a:t>+15% </a:t>
            </a:r>
            <a:r>
              <a:rPr lang="en-AU" sz="1400" b="0" dirty="0" smtClean="0">
                <a:solidFill>
                  <a:prstClr val="black"/>
                </a:solidFill>
                <a:latin typeface="Verdana"/>
              </a:rPr>
              <a:t>and thus make the data more comparable with the current scores.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400" b="0" dirty="0">
              <a:solidFill>
                <a:prstClr val="black"/>
              </a:solidFill>
              <a:latin typeface="Verdana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b="0" dirty="0" smtClean="0">
                <a:solidFill>
                  <a:prstClr val="black"/>
                </a:solidFill>
                <a:latin typeface="Verdana"/>
              </a:rPr>
              <a:t>For more information please </a:t>
            </a:r>
            <a:r>
              <a:rPr lang="en-GB" sz="1400" b="0" dirty="0">
                <a:solidFill>
                  <a:prstClr val="black"/>
                </a:solidFill>
                <a:latin typeface="Verdana"/>
              </a:rPr>
              <a:t>see: </a:t>
            </a:r>
            <a:endParaRPr lang="en-GB" sz="1400" b="0" dirty="0" smtClean="0">
              <a:solidFill>
                <a:prstClr val="black"/>
              </a:solidFill>
              <a:latin typeface="Verdana"/>
            </a:endParaRPr>
          </a:p>
          <a:p>
            <a:r>
              <a:rPr lang="en-GB" sz="1400" b="0" dirty="0" smtClean="0">
                <a:solidFill>
                  <a:prstClr val="black"/>
                </a:solidFill>
                <a:latin typeface="Verdana"/>
              </a:rPr>
              <a:t>	</a:t>
            </a:r>
            <a:r>
              <a:rPr lang="en-GB" sz="1400" u="sng" dirty="0" smtClean="0">
                <a:solidFill>
                  <a:prstClr val="black"/>
                </a:solidFill>
                <a:latin typeface="Verdana"/>
                <a:hlinkClick r:id="rId2"/>
              </a:rPr>
              <a:t>https</a:t>
            </a:r>
            <a:r>
              <a:rPr lang="en-GB" sz="1400" u="sng" dirty="0">
                <a:solidFill>
                  <a:prstClr val="black"/>
                </a:solidFill>
                <a:latin typeface="Verdana"/>
                <a:hlinkClick r:id="rId2"/>
              </a:rPr>
              <a:t>://www.visitbritain.org/about-gbts-and-gbdvs</a:t>
            </a:r>
            <a:endParaRPr lang="en-GB" sz="1400" b="0" dirty="0">
              <a:solidFill>
                <a:prstClr val="black"/>
              </a:solidFill>
              <a:latin typeface="Verdana"/>
              <a:hlinkClick r:id="rId3"/>
            </a:endParaRPr>
          </a:p>
          <a:p>
            <a:endParaRPr lang="en-GB" sz="1400" b="0" dirty="0">
              <a:solidFill>
                <a:srgbClr val="333333"/>
              </a:solidFill>
              <a:latin typeface="Verdana"/>
            </a:endParaRPr>
          </a:p>
          <a:p>
            <a:endParaRPr lang="en-GB" sz="1600" b="0" dirty="0">
              <a:solidFill>
                <a:srgbClr val="333333"/>
              </a:solidFill>
              <a:latin typeface="Verdana"/>
            </a:endParaRPr>
          </a:p>
          <a:p>
            <a:endParaRPr lang="en-GB" sz="1600" b="0" dirty="0" smtClean="0">
              <a:solidFill>
                <a:srgbClr val="333333"/>
              </a:solidFill>
              <a:latin typeface="Verdana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>
              <a:solidFill>
                <a:srgbClr val="333333"/>
              </a:solidFill>
              <a:latin typeface="Verdana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 smtClean="0">
              <a:solidFill>
                <a:srgbClr val="333333"/>
              </a:solidFill>
              <a:latin typeface="Verdana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>
              <a:solidFill>
                <a:srgbClr val="333333"/>
              </a:solidFill>
              <a:latin typeface="Verdana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 smtClean="0">
              <a:solidFill>
                <a:srgbClr val="333333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0899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Tourism Day Visits Summary </a:t>
            </a:r>
            <a:br>
              <a:rPr lang="en-AU" dirty="0" smtClean="0"/>
            </a:b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" y="1121967"/>
            <a:ext cx="810577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volume of day visits in Great Britain in the three months to </a:t>
            </a:r>
            <a:r>
              <a:rPr lang="en-GB" sz="1600" b="0" dirty="0" smtClean="0">
                <a:latin typeface="+mn-lt"/>
              </a:rPr>
              <a:t>June 2017 decreased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-2% </a:t>
            </a:r>
            <a:r>
              <a:rPr lang="en-GB" sz="1600" b="0" dirty="0">
                <a:latin typeface="+mn-lt"/>
              </a:rPr>
              <a:t>when compared with the same period last year, to </a:t>
            </a:r>
            <a:r>
              <a:rPr lang="en-GB" sz="1600" b="0" dirty="0" smtClean="0">
                <a:latin typeface="+mn-lt"/>
              </a:rPr>
              <a:t>453 million</a:t>
            </a:r>
            <a:r>
              <a:rPr lang="en-GB" sz="1600" b="0" dirty="0">
                <a:latin typeface="+mn-lt"/>
              </a:rPr>
              <a:t>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value of those visits </a:t>
            </a:r>
            <a:r>
              <a:rPr lang="en-GB" sz="1600" b="0" dirty="0" smtClean="0">
                <a:latin typeface="+mn-lt"/>
              </a:rPr>
              <a:t>increased by +9% during </a:t>
            </a:r>
            <a:r>
              <a:rPr lang="en-GB" sz="1600" b="0" dirty="0">
                <a:latin typeface="+mn-lt"/>
              </a:rPr>
              <a:t>the same </a:t>
            </a:r>
            <a:r>
              <a:rPr lang="en-GB" sz="1600" b="0" dirty="0" smtClean="0">
                <a:latin typeface="+mn-lt"/>
              </a:rPr>
              <a:t>period to £15.7 billion.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Year to </a:t>
            </a:r>
            <a:r>
              <a:rPr lang="en-GB" sz="1600" b="0" dirty="0" smtClean="0">
                <a:latin typeface="+mn-lt"/>
              </a:rPr>
              <a:t>date at the GB level </a:t>
            </a:r>
            <a:r>
              <a:rPr lang="en-GB" sz="1600" b="0" dirty="0">
                <a:latin typeface="+mn-lt"/>
              </a:rPr>
              <a:t>volume </a:t>
            </a:r>
            <a:r>
              <a:rPr lang="en-GB" sz="1600" b="0" dirty="0" smtClean="0">
                <a:latin typeface="+mn-lt"/>
              </a:rPr>
              <a:t>decreased by -2%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852 million </a:t>
            </a:r>
            <a:r>
              <a:rPr lang="en-GB" sz="1600" b="0" dirty="0">
                <a:latin typeface="+mn-lt"/>
              </a:rPr>
              <a:t>and value of visits </a:t>
            </a:r>
            <a:r>
              <a:rPr lang="en-GB" sz="1600" b="0" dirty="0" smtClean="0">
                <a:latin typeface="+mn-lt"/>
              </a:rPr>
              <a:t>increased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+4%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£29.4 </a:t>
            </a:r>
            <a:r>
              <a:rPr lang="en-GB" sz="1600" b="0" dirty="0">
                <a:latin typeface="+mn-lt"/>
              </a:rPr>
              <a:t>billion. </a:t>
            </a:r>
            <a:endParaRPr lang="en-GB" sz="1600" b="0" dirty="0" smtClean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 smtClean="0">
                <a:latin typeface="+mn-lt"/>
              </a:rPr>
              <a:t>Looking </a:t>
            </a:r>
            <a:r>
              <a:rPr lang="en-GB" sz="1600" b="0" dirty="0">
                <a:latin typeface="+mn-lt"/>
              </a:rPr>
              <a:t>at England, volume </a:t>
            </a:r>
            <a:r>
              <a:rPr lang="en-GB" sz="1600" b="0" dirty="0" smtClean="0">
                <a:latin typeface="+mn-lt"/>
              </a:rPr>
              <a:t>decreased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-4% </a:t>
            </a:r>
            <a:r>
              <a:rPr lang="en-GB" sz="1600" b="0" dirty="0">
                <a:latin typeface="+mn-lt"/>
              </a:rPr>
              <a:t>in the three months to </a:t>
            </a:r>
            <a:r>
              <a:rPr lang="en-GB" sz="1600" b="0" dirty="0" smtClean="0">
                <a:latin typeface="+mn-lt"/>
              </a:rPr>
              <a:t>June 2017 </a:t>
            </a:r>
            <a:r>
              <a:rPr lang="en-GB" sz="1600" b="0" dirty="0">
                <a:latin typeface="+mn-lt"/>
              </a:rPr>
              <a:t>at </a:t>
            </a:r>
            <a:r>
              <a:rPr lang="en-GB" sz="1600" b="0" dirty="0" smtClean="0">
                <a:latin typeface="+mn-lt"/>
              </a:rPr>
              <a:t>381 </a:t>
            </a:r>
            <a:r>
              <a:rPr lang="en-GB" sz="1600" b="0" dirty="0">
                <a:latin typeface="+mn-lt"/>
              </a:rPr>
              <a:t>million visits, </a:t>
            </a:r>
            <a:r>
              <a:rPr lang="en-GB" sz="1600" b="0" dirty="0" smtClean="0">
                <a:latin typeface="+mn-lt"/>
              </a:rPr>
              <a:t>while </a:t>
            </a:r>
            <a:r>
              <a:rPr lang="en-GB" sz="1600" b="0" dirty="0">
                <a:latin typeface="+mn-lt"/>
              </a:rPr>
              <a:t>value </a:t>
            </a:r>
            <a:r>
              <a:rPr lang="en-GB" sz="1600" b="0" dirty="0" smtClean="0">
                <a:latin typeface="+mn-lt"/>
              </a:rPr>
              <a:t>also decreased by -1% to </a:t>
            </a:r>
            <a:r>
              <a:rPr lang="en-GB" sz="1600" b="0" dirty="0">
                <a:latin typeface="+mn-lt"/>
              </a:rPr>
              <a:t>£</a:t>
            </a:r>
            <a:r>
              <a:rPr lang="en-GB" sz="1600" b="0" dirty="0" smtClean="0">
                <a:latin typeface="+mn-lt"/>
              </a:rPr>
              <a:t>12.4 billion compared to the same period in 2016. 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Year to date the volume of day visits in England </a:t>
            </a:r>
            <a:r>
              <a:rPr lang="en-GB" sz="1600" b="0" dirty="0" smtClean="0">
                <a:latin typeface="+mn-lt"/>
              </a:rPr>
              <a:t>decreased </a:t>
            </a:r>
            <a:r>
              <a:rPr lang="en-GB" sz="1600" b="0" dirty="0">
                <a:latin typeface="+mn-lt"/>
              </a:rPr>
              <a:t>relative to the same period in </a:t>
            </a:r>
            <a:r>
              <a:rPr lang="en-GB" sz="1600" b="0" dirty="0" smtClean="0">
                <a:latin typeface="+mn-lt"/>
              </a:rPr>
              <a:t>2016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-4%,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719 million </a:t>
            </a:r>
            <a:r>
              <a:rPr lang="en-GB" sz="1600" b="0" dirty="0">
                <a:latin typeface="+mn-lt"/>
              </a:rPr>
              <a:t>and the value </a:t>
            </a:r>
            <a:r>
              <a:rPr lang="en-GB" sz="1600" b="0" dirty="0" smtClean="0">
                <a:latin typeface="+mn-lt"/>
              </a:rPr>
              <a:t>decreased by -3% compared to the same period in 2016 to £23.5 </a:t>
            </a:r>
            <a:r>
              <a:rPr lang="en-GB" sz="1600" b="0" dirty="0">
                <a:latin typeface="+mn-lt"/>
              </a:rPr>
              <a:t>billion.  </a:t>
            </a:r>
          </a:p>
        </p:txBody>
      </p:sp>
    </p:spTree>
    <p:extLst>
      <p:ext uri="{BB962C8B-B14F-4D97-AF65-F5344CB8AC3E}">
        <p14:creationId xmlns:p14="http://schemas.microsoft.com/office/powerpoint/2010/main" val="4788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</p:spPr>
        <p:txBody>
          <a:bodyPr/>
          <a:lstStyle/>
          <a:p>
            <a:r>
              <a:rPr lang="en-AU" dirty="0" smtClean="0"/>
              <a:t>Tourism Day Visits </a:t>
            </a:r>
            <a:br>
              <a:rPr lang="en-AU" dirty="0" smtClean="0"/>
            </a:br>
            <a:r>
              <a:rPr lang="en-AU" sz="2000" b="1" dirty="0" smtClean="0"/>
              <a:t>GB &amp; England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216925"/>
              </p:ext>
            </p:extLst>
          </p:nvPr>
        </p:nvGraphicFramePr>
        <p:xfrm>
          <a:off x="98996" y="1194973"/>
          <a:ext cx="8985744" cy="3713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9337"/>
                <a:gridCol w="579411"/>
                <a:gridCol w="579411"/>
                <a:gridCol w="579411"/>
                <a:gridCol w="579411"/>
                <a:gridCol w="579411"/>
                <a:gridCol w="579411"/>
                <a:gridCol w="746738"/>
                <a:gridCol w="582510"/>
                <a:gridCol w="582510"/>
                <a:gridCol w="582510"/>
                <a:gridCol w="582510"/>
                <a:gridCol w="582510"/>
                <a:gridCol w="582510"/>
                <a:gridCol w="728143"/>
              </a:tblGrid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Volume</a:t>
                      </a:r>
                      <a:r>
                        <a:rPr lang="en-GB" sz="1400" baseline="0" dirty="0" smtClean="0">
                          <a:latin typeface="+mn-lt"/>
                        </a:rPr>
                        <a:t> of Visits </a:t>
                      </a:r>
                    </a:p>
                    <a:p>
                      <a:pPr algn="ctr"/>
                      <a:r>
                        <a:rPr lang="en-GB" sz="1400" baseline="0" dirty="0" smtClean="0">
                          <a:latin typeface="+mn-lt"/>
                        </a:rPr>
                        <a:t>(millions)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Value of Visits </a:t>
                      </a:r>
                    </a:p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(£millions)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2012</a:t>
                      </a:r>
                      <a:r>
                        <a:rPr lang="en-GB" sz="800" dirty="0" smtClean="0">
                          <a:latin typeface="+mn-lt"/>
                        </a:rPr>
                        <a:t>*</a:t>
                      </a:r>
                      <a:endParaRPr lang="en-GB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2013</a:t>
                      </a:r>
                      <a:r>
                        <a:rPr lang="en-GB" sz="800" dirty="0" smtClean="0">
                          <a:latin typeface="+mn-lt"/>
                        </a:rPr>
                        <a:t>*</a:t>
                      </a:r>
                      <a:endParaRPr lang="en-GB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2014</a:t>
                      </a:r>
                      <a:r>
                        <a:rPr lang="en-GB" sz="800" dirty="0" smtClean="0">
                          <a:latin typeface="+mn-lt"/>
                        </a:rPr>
                        <a:t>*</a:t>
                      </a:r>
                      <a:endParaRPr lang="en-GB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2015</a:t>
                      </a:r>
                      <a:r>
                        <a:rPr lang="en-GB" sz="800" dirty="0" smtClean="0">
                          <a:latin typeface="+mn-lt"/>
                        </a:rPr>
                        <a:t>*</a:t>
                      </a:r>
                      <a:endParaRPr lang="en-GB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2016</a:t>
                      </a:r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latin typeface="+mn-lt"/>
                        </a:rPr>
                        <a:t>2012</a:t>
                      </a:r>
                      <a:r>
                        <a:rPr lang="en-GB" sz="800" dirty="0" smtClean="0">
                          <a:latin typeface="+mn-lt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latin typeface="+mn-lt"/>
                        </a:rPr>
                        <a:t>2013</a:t>
                      </a:r>
                      <a:r>
                        <a:rPr lang="en-GB" sz="800" dirty="0" smtClean="0">
                          <a:latin typeface="+mn-lt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latin typeface="+mn-lt"/>
                        </a:rPr>
                        <a:t>2014</a:t>
                      </a:r>
                      <a:r>
                        <a:rPr lang="en-GB" sz="800" dirty="0" smtClean="0">
                          <a:latin typeface="+mn-lt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latin typeface="+mn-lt"/>
                        </a:rPr>
                        <a:t>2015</a:t>
                      </a:r>
                      <a:r>
                        <a:rPr lang="en-GB" sz="800" dirty="0" smtClean="0">
                          <a:latin typeface="+mn-lt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2016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1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baseline="0" dirty="0" smtClean="0">
                          <a:latin typeface="+mn-lt"/>
                        </a:rPr>
                        <a:t>Apr-June</a:t>
                      </a:r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GB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501.2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478.2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473.6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470.0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464.2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452.7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-2%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£15,448</a:t>
                      </a: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£16,558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£14,631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£14,805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£14,411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£15,690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+9%</a:t>
                      </a:r>
                      <a:endParaRPr lang="en-GB" sz="10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err="1" smtClean="0">
                          <a:latin typeface="+mn-lt"/>
                        </a:rPr>
                        <a:t>Eng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425.7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409.6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394.6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400.9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396.0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-4%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£12,576</a:t>
                      </a: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£14,479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£12,274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£12,898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£12,453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</a:t>
                      </a: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12,380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-1%</a:t>
                      </a:r>
                      <a:endParaRPr lang="en-GB" sz="10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Jan-June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GB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926.4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863.1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854.5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817.9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872.7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852.2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-2%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£28,718</a:t>
                      </a: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£29,082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£27,635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£27,143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£28,315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£29,435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+4%</a:t>
                      </a:r>
                      <a:endParaRPr lang="en-GB" sz="10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err="1" smtClean="0">
                          <a:latin typeface="+mn-lt"/>
                        </a:rPr>
                        <a:t>Eng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791.9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741.1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723.9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698.9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748.0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718.6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-4%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£24,046</a:t>
                      </a: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£25,126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£23,692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£23,502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£24,146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</a:t>
                      </a: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23,516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-3%</a:t>
                      </a:r>
                      <a:endParaRPr lang="en-GB" sz="10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875" y="5316564"/>
            <a:ext cx="7718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000" i="1" dirty="0">
                <a:latin typeface="+mn-lt"/>
              </a:rPr>
              <a:t>Base sizes: </a:t>
            </a:r>
            <a:br>
              <a:rPr lang="en-GB" sz="1000" i="1" dirty="0">
                <a:latin typeface="+mn-lt"/>
              </a:rPr>
            </a:br>
            <a:r>
              <a:rPr lang="en-GB" sz="1000" i="1" dirty="0">
                <a:latin typeface="+mn-lt"/>
              </a:rPr>
              <a:t>GB:</a:t>
            </a:r>
            <a:r>
              <a:rPr lang="en-GB" sz="1000" b="0" i="1" dirty="0">
                <a:latin typeface="+mn-lt"/>
              </a:rPr>
              <a:t> April– June 2017 (5241); January</a:t>
            </a:r>
            <a:r>
              <a:rPr lang="en-GB" sz="1000" b="0" i="1" dirty="0" smtClean="0">
                <a:latin typeface="+mn-lt"/>
              </a:rPr>
              <a:t>– </a:t>
            </a:r>
            <a:r>
              <a:rPr lang="en-GB" sz="1000" b="0" i="1" dirty="0">
                <a:latin typeface="+mn-lt"/>
              </a:rPr>
              <a:t>June 2017 (9977)</a:t>
            </a:r>
          </a:p>
          <a:p>
            <a:pPr lvl="0">
              <a:defRPr/>
            </a:pPr>
            <a:r>
              <a:rPr lang="en-GB" sz="1000" i="1" dirty="0">
                <a:latin typeface="+mn-lt"/>
              </a:rPr>
              <a:t>England</a:t>
            </a:r>
            <a:r>
              <a:rPr lang="en-GB" sz="1000" b="0" i="1" dirty="0">
                <a:latin typeface="+mn-lt"/>
              </a:rPr>
              <a:t>: April – June 2017 (3873); January</a:t>
            </a:r>
            <a:r>
              <a:rPr lang="en-GB" sz="1000" b="0" i="1" dirty="0" smtClean="0">
                <a:latin typeface="+mn-lt"/>
              </a:rPr>
              <a:t>– </a:t>
            </a:r>
            <a:r>
              <a:rPr lang="en-GB" sz="1000" b="0" i="1" dirty="0">
                <a:latin typeface="+mn-lt"/>
              </a:rPr>
              <a:t>June 2017 (7389)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996" y="4908453"/>
            <a:ext cx="2082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0" dirty="0" smtClean="0">
                <a:solidFill>
                  <a:srgbClr val="333333"/>
                </a:solidFill>
                <a:latin typeface="+mn-lt"/>
              </a:rPr>
              <a:t>* Estimates: See Slide 3</a:t>
            </a:r>
            <a:endParaRPr lang="en-GB" sz="800" b="0" dirty="0" smtClean="0">
              <a:solidFill>
                <a:srgbClr val="3333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69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6286499" cy="1284971"/>
          </a:xfrm>
        </p:spPr>
        <p:txBody>
          <a:bodyPr/>
          <a:lstStyle/>
          <a:p>
            <a:r>
              <a:rPr lang="en-AU" dirty="0" smtClean="0"/>
              <a:t>Activities Core to Tourism Summary </a:t>
            </a:r>
            <a:br>
              <a:rPr lang="en-AU" dirty="0" smtClean="0"/>
            </a:b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" y="1121967"/>
            <a:ext cx="810577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volume of </a:t>
            </a:r>
            <a:r>
              <a:rPr lang="en-GB" sz="1600" b="0" dirty="0" smtClean="0">
                <a:latin typeface="+mn-lt"/>
              </a:rPr>
              <a:t>ACT visits </a:t>
            </a:r>
            <a:r>
              <a:rPr lang="en-GB" sz="1600" b="0" dirty="0">
                <a:latin typeface="+mn-lt"/>
              </a:rPr>
              <a:t>in Great Britain in the three months to </a:t>
            </a:r>
            <a:r>
              <a:rPr lang="en-GB" sz="1600" b="0" dirty="0" smtClean="0">
                <a:latin typeface="+mn-lt"/>
              </a:rPr>
              <a:t>June 2017 increased </a:t>
            </a:r>
            <a:r>
              <a:rPr lang="en-GB" sz="1600" b="0" dirty="0">
                <a:latin typeface="+mn-lt"/>
              </a:rPr>
              <a:t>by +</a:t>
            </a:r>
            <a:r>
              <a:rPr lang="en-GB" sz="1600" b="0" dirty="0" smtClean="0">
                <a:latin typeface="+mn-lt"/>
              </a:rPr>
              <a:t>2% </a:t>
            </a:r>
            <a:r>
              <a:rPr lang="en-GB" sz="1600" b="0" dirty="0">
                <a:latin typeface="+mn-lt"/>
              </a:rPr>
              <a:t>when compared with the same period last year, to </a:t>
            </a:r>
            <a:r>
              <a:rPr lang="en-GB" sz="1600" b="0" dirty="0" smtClean="0">
                <a:latin typeface="+mn-lt"/>
              </a:rPr>
              <a:t>150 million</a:t>
            </a:r>
            <a:r>
              <a:rPr lang="en-GB" sz="1600" b="0" dirty="0">
                <a:latin typeface="+mn-lt"/>
              </a:rPr>
              <a:t>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value of those visits </a:t>
            </a:r>
            <a:r>
              <a:rPr lang="en-GB" sz="1600" b="0" dirty="0" smtClean="0">
                <a:latin typeface="+mn-lt"/>
              </a:rPr>
              <a:t>increased by +20% during </a:t>
            </a:r>
            <a:r>
              <a:rPr lang="en-GB" sz="1600" b="0" dirty="0">
                <a:latin typeface="+mn-lt"/>
              </a:rPr>
              <a:t>the same </a:t>
            </a:r>
            <a:r>
              <a:rPr lang="en-GB" sz="1600" b="0" dirty="0" smtClean="0">
                <a:latin typeface="+mn-lt"/>
              </a:rPr>
              <a:t>period to £4.9 billion.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 smtClean="0">
                <a:latin typeface="+mn-lt"/>
              </a:rPr>
              <a:t>However, year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date at the GB level </a:t>
            </a:r>
            <a:r>
              <a:rPr lang="en-GB" sz="1600" b="0" dirty="0">
                <a:latin typeface="+mn-lt"/>
              </a:rPr>
              <a:t>volume </a:t>
            </a:r>
            <a:r>
              <a:rPr lang="en-GB" sz="1600" b="0" dirty="0" smtClean="0">
                <a:latin typeface="+mn-lt"/>
              </a:rPr>
              <a:t>decreased by -3%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259 million </a:t>
            </a:r>
            <a:r>
              <a:rPr lang="en-GB" sz="1600" b="0" dirty="0">
                <a:latin typeface="+mn-lt"/>
              </a:rPr>
              <a:t>and value of visits </a:t>
            </a:r>
            <a:r>
              <a:rPr lang="en-GB" sz="1600" b="0" dirty="0" smtClean="0">
                <a:latin typeface="+mn-lt"/>
              </a:rPr>
              <a:t>decreased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-1%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£7.9 </a:t>
            </a:r>
            <a:r>
              <a:rPr lang="en-GB" sz="1600" b="0" dirty="0">
                <a:latin typeface="+mn-lt"/>
              </a:rPr>
              <a:t>billion. </a:t>
            </a:r>
            <a:endParaRPr lang="en-GB" sz="1600" b="0" dirty="0" smtClean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 smtClean="0">
                <a:latin typeface="+mn-lt"/>
              </a:rPr>
              <a:t>Looking </a:t>
            </a:r>
            <a:r>
              <a:rPr lang="en-GB" sz="1600" b="0" dirty="0">
                <a:latin typeface="+mn-lt"/>
              </a:rPr>
              <a:t>at England, </a:t>
            </a:r>
            <a:r>
              <a:rPr lang="en-GB" sz="1600" b="0" dirty="0" smtClean="0">
                <a:latin typeface="+mn-lt"/>
              </a:rPr>
              <a:t>in </a:t>
            </a:r>
            <a:r>
              <a:rPr lang="en-GB" sz="1600" b="0" dirty="0">
                <a:latin typeface="+mn-lt"/>
              </a:rPr>
              <a:t>the three months to </a:t>
            </a:r>
            <a:r>
              <a:rPr lang="en-GB" sz="1600" b="0" dirty="0" smtClean="0">
                <a:latin typeface="+mn-lt"/>
              </a:rPr>
              <a:t>June 2017 the volume of ACT visits remains stable at 124 million </a:t>
            </a:r>
            <a:r>
              <a:rPr lang="en-GB" sz="1600" b="0" dirty="0">
                <a:latin typeface="+mn-lt"/>
              </a:rPr>
              <a:t>visits, </a:t>
            </a:r>
            <a:r>
              <a:rPr lang="en-GB" sz="1600" b="0" dirty="0" smtClean="0">
                <a:latin typeface="+mn-lt"/>
              </a:rPr>
              <a:t>while </a:t>
            </a:r>
            <a:r>
              <a:rPr lang="en-GB" sz="1600" b="0" dirty="0">
                <a:latin typeface="+mn-lt"/>
              </a:rPr>
              <a:t>value </a:t>
            </a:r>
            <a:r>
              <a:rPr lang="en-GB" sz="1600" b="0" dirty="0" smtClean="0">
                <a:latin typeface="+mn-lt"/>
              </a:rPr>
              <a:t>increased by +16% to </a:t>
            </a:r>
            <a:r>
              <a:rPr lang="en-GB" sz="1600" b="0" smtClean="0">
                <a:latin typeface="+mn-lt"/>
              </a:rPr>
              <a:t>£4.1 </a:t>
            </a:r>
            <a:r>
              <a:rPr lang="en-GB" sz="1600" b="0" dirty="0" smtClean="0">
                <a:latin typeface="+mn-lt"/>
              </a:rPr>
              <a:t>billion compared to the same period in 2016. 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Year to date the volume of </a:t>
            </a:r>
            <a:r>
              <a:rPr lang="en-GB" sz="1600" b="0" dirty="0" smtClean="0">
                <a:latin typeface="+mn-lt"/>
              </a:rPr>
              <a:t>ACT visits </a:t>
            </a:r>
            <a:r>
              <a:rPr lang="en-GB" sz="1600" b="0" dirty="0">
                <a:latin typeface="+mn-lt"/>
              </a:rPr>
              <a:t>in England </a:t>
            </a:r>
            <a:r>
              <a:rPr lang="en-GB" sz="1600" b="0" dirty="0" smtClean="0">
                <a:latin typeface="+mn-lt"/>
              </a:rPr>
              <a:t>decreased </a:t>
            </a:r>
            <a:r>
              <a:rPr lang="en-GB" sz="1600" b="0" dirty="0">
                <a:latin typeface="+mn-lt"/>
              </a:rPr>
              <a:t>relative to the same period in </a:t>
            </a:r>
            <a:r>
              <a:rPr lang="en-GB" sz="1600" b="0" dirty="0" smtClean="0">
                <a:latin typeface="+mn-lt"/>
              </a:rPr>
              <a:t>2016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-4%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217 million </a:t>
            </a:r>
            <a:r>
              <a:rPr lang="en-GB" sz="1600" b="0" dirty="0">
                <a:latin typeface="+mn-lt"/>
              </a:rPr>
              <a:t>and the value </a:t>
            </a:r>
            <a:r>
              <a:rPr lang="en-GB" sz="1600" b="0" dirty="0" smtClean="0">
                <a:latin typeface="+mn-lt"/>
              </a:rPr>
              <a:t>decreased by -3% compared to the same period in 2016 to £6.5 billion</a:t>
            </a:r>
            <a:r>
              <a:rPr lang="en-GB" sz="1600" b="0" dirty="0">
                <a:latin typeface="+mn-lt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6093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</p:spPr>
        <p:txBody>
          <a:bodyPr/>
          <a:lstStyle/>
          <a:p>
            <a:r>
              <a:rPr lang="en-AU" dirty="0" smtClean="0"/>
              <a:t>Activities Core to Tourism</a:t>
            </a:r>
            <a:br>
              <a:rPr lang="en-AU" dirty="0" smtClean="0"/>
            </a:br>
            <a:r>
              <a:rPr lang="en-AU" sz="2000" b="1" dirty="0" smtClean="0"/>
              <a:t>GB &amp; England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222995"/>
              </p:ext>
            </p:extLst>
          </p:nvPr>
        </p:nvGraphicFramePr>
        <p:xfrm>
          <a:off x="594296" y="1194973"/>
          <a:ext cx="8016305" cy="3510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6641"/>
                <a:gridCol w="1169944"/>
                <a:gridCol w="1169944"/>
                <a:gridCol w="1169944"/>
                <a:gridCol w="1169944"/>
                <a:gridCol w="1169944"/>
                <a:gridCol w="1169944"/>
              </a:tblGrid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Volume</a:t>
                      </a:r>
                      <a:r>
                        <a:rPr lang="en-GB" sz="1400" baseline="0" dirty="0" smtClean="0">
                          <a:latin typeface="+mn-lt"/>
                        </a:rPr>
                        <a:t> of Visits </a:t>
                      </a:r>
                    </a:p>
                    <a:p>
                      <a:pPr algn="ctr"/>
                      <a:r>
                        <a:rPr lang="en-GB" sz="1400" baseline="0" dirty="0" smtClean="0">
                          <a:latin typeface="+mn-lt"/>
                        </a:rPr>
                        <a:t>(millions)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Value of Visits </a:t>
                      </a:r>
                    </a:p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(£millions)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2016</a:t>
                      </a:r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2016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1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baseline="0" dirty="0" smtClean="0">
                          <a:latin typeface="+mn-lt"/>
                        </a:rPr>
                        <a:t>Apr-June</a:t>
                      </a:r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GB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147.1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149.6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+2%</a:t>
                      </a:r>
                      <a:endParaRPr lang="en-GB" sz="10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£4,059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£4,875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+20%</a:t>
                      </a:r>
                      <a:endParaRPr lang="en-GB" sz="10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err="1" smtClean="0">
                          <a:latin typeface="+mn-lt"/>
                        </a:rPr>
                        <a:t>Eng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123.9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124.3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0%</a:t>
                      </a:r>
                      <a:endParaRPr lang="en-GB" sz="10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£3,494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£4,058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+16%</a:t>
                      </a:r>
                      <a:endParaRPr lang="en-GB" sz="10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Jan-June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GB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268.5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259.4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-3%</a:t>
                      </a:r>
                      <a:endParaRPr lang="en-GB" sz="10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£7,941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£7,889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-1%</a:t>
                      </a:r>
                      <a:endParaRPr lang="en-GB" sz="10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err="1" smtClean="0">
                          <a:latin typeface="+mn-lt"/>
                        </a:rPr>
                        <a:t>Eng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227.1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217.2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-4%</a:t>
                      </a:r>
                      <a:endParaRPr lang="en-GB" sz="1000" b="1" i="0" u="none" strike="noStrike" dirty="0">
                        <a:solidFill>
                          <a:schemeClr val="accent3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£6,693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£6,519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-3%</a:t>
                      </a:r>
                      <a:endParaRPr lang="en-GB" sz="10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875" y="5316564"/>
            <a:ext cx="7718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000" i="1" dirty="0">
                <a:latin typeface="+mn-lt"/>
              </a:rPr>
              <a:t>Base sizes: </a:t>
            </a:r>
            <a:br>
              <a:rPr lang="en-GB" sz="1000" i="1" dirty="0">
                <a:latin typeface="+mn-lt"/>
              </a:rPr>
            </a:br>
            <a:r>
              <a:rPr lang="en-GB" sz="1000" i="1" dirty="0">
                <a:latin typeface="+mn-lt"/>
              </a:rPr>
              <a:t>GB:</a:t>
            </a:r>
            <a:r>
              <a:rPr lang="en-GB" sz="1000" b="0" i="1" dirty="0">
                <a:latin typeface="+mn-lt"/>
              </a:rPr>
              <a:t> April– June 2017 </a:t>
            </a:r>
            <a:r>
              <a:rPr lang="en-GB" sz="1000" b="0" i="1" dirty="0" smtClean="0">
                <a:latin typeface="+mn-lt"/>
              </a:rPr>
              <a:t>(1706); </a:t>
            </a:r>
            <a:r>
              <a:rPr lang="en-GB" sz="1000" b="0" i="1" dirty="0">
                <a:latin typeface="+mn-lt"/>
              </a:rPr>
              <a:t>January</a:t>
            </a:r>
            <a:r>
              <a:rPr lang="en-GB" sz="1000" b="0" i="1" dirty="0" smtClean="0">
                <a:latin typeface="+mn-lt"/>
              </a:rPr>
              <a:t>– </a:t>
            </a:r>
            <a:r>
              <a:rPr lang="en-GB" sz="1000" b="0" i="1" dirty="0">
                <a:latin typeface="+mn-lt"/>
              </a:rPr>
              <a:t>June 2017 </a:t>
            </a:r>
            <a:r>
              <a:rPr lang="en-GB" sz="1000" b="0" i="1" dirty="0" smtClean="0">
                <a:latin typeface="+mn-lt"/>
              </a:rPr>
              <a:t>(3002)</a:t>
            </a:r>
            <a:endParaRPr lang="en-GB" sz="1000" b="0" i="1" dirty="0">
              <a:latin typeface="+mn-lt"/>
            </a:endParaRPr>
          </a:p>
          <a:p>
            <a:pPr lvl="0">
              <a:defRPr/>
            </a:pPr>
            <a:r>
              <a:rPr lang="en-GB" sz="1000" i="1" dirty="0">
                <a:latin typeface="+mn-lt"/>
              </a:rPr>
              <a:t>England</a:t>
            </a:r>
            <a:r>
              <a:rPr lang="en-GB" sz="1000" b="0" i="1" dirty="0">
                <a:latin typeface="+mn-lt"/>
              </a:rPr>
              <a:t>: April – June 2017 </a:t>
            </a:r>
            <a:r>
              <a:rPr lang="en-GB" sz="1000" b="0" i="1" dirty="0" smtClean="0">
                <a:latin typeface="+mn-lt"/>
              </a:rPr>
              <a:t>(1246); </a:t>
            </a:r>
            <a:r>
              <a:rPr lang="en-GB" sz="1000" b="0" i="1" dirty="0">
                <a:latin typeface="+mn-lt"/>
              </a:rPr>
              <a:t>January</a:t>
            </a:r>
            <a:r>
              <a:rPr lang="en-GB" sz="1000" b="0" i="1" dirty="0" smtClean="0">
                <a:latin typeface="+mn-lt"/>
              </a:rPr>
              <a:t>– </a:t>
            </a:r>
            <a:r>
              <a:rPr lang="en-GB" sz="1000" b="0" i="1" dirty="0">
                <a:latin typeface="+mn-lt"/>
              </a:rPr>
              <a:t>June 2017 </a:t>
            </a:r>
            <a:r>
              <a:rPr lang="en-GB" sz="1000" b="0" i="1" dirty="0" smtClean="0">
                <a:latin typeface="+mn-lt"/>
              </a:rPr>
              <a:t>(2227)</a:t>
            </a:r>
            <a:endParaRPr lang="en-GB" sz="1000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5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3+ Hour Day Visits Summary </a:t>
            </a:r>
            <a:br>
              <a:rPr lang="en-AU" dirty="0" smtClean="0"/>
            </a:b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" y="1050860"/>
            <a:ext cx="810577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3+ hour day visits in Great Britain for the three months to </a:t>
            </a:r>
            <a:r>
              <a:rPr lang="en-GB" sz="1600" b="0" dirty="0" smtClean="0">
                <a:latin typeface="+mn-lt"/>
              </a:rPr>
              <a:t>June 2017 decreased by -7% compared to the same period in 2016 to 738 million visits.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value of these visits </a:t>
            </a:r>
            <a:r>
              <a:rPr lang="en-GB" sz="1600" b="0" dirty="0" smtClean="0">
                <a:latin typeface="+mn-lt"/>
              </a:rPr>
              <a:t>increased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+4% </a:t>
            </a:r>
            <a:r>
              <a:rPr lang="en-GB" sz="1600" b="0" dirty="0">
                <a:latin typeface="+mn-lt"/>
              </a:rPr>
              <a:t>for the three months against the same period last year </a:t>
            </a:r>
            <a:r>
              <a:rPr lang="en-GB" sz="1600" b="0" dirty="0" smtClean="0">
                <a:latin typeface="+mn-lt"/>
              </a:rPr>
              <a:t>to £21.9 billion.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Year to date, volume is </a:t>
            </a:r>
            <a:r>
              <a:rPr lang="en-GB" sz="1600" b="0" dirty="0" smtClean="0">
                <a:latin typeface="+mn-lt"/>
              </a:rPr>
              <a:t>down by -6%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1.4 billion </a:t>
            </a:r>
            <a:r>
              <a:rPr lang="en-GB" sz="1600" b="0" dirty="0">
                <a:latin typeface="+mn-lt"/>
              </a:rPr>
              <a:t>3+ hour visits and value </a:t>
            </a:r>
            <a:r>
              <a:rPr lang="en-GB" sz="1600" b="0" dirty="0" smtClean="0">
                <a:latin typeface="+mn-lt"/>
              </a:rPr>
              <a:t>decreased by -1%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£40.7 </a:t>
            </a:r>
            <a:r>
              <a:rPr lang="en-GB" sz="1600" b="0" dirty="0">
                <a:latin typeface="+mn-lt"/>
              </a:rPr>
              <a:t>billion</a:t>
            </a:r>
            <a:r>
              <a:rPr lang="en-GB" sz="1600" b="0" dirty="0" smtClean="0">
                <a:latin typeface="+mn-lt"/>
              </a:rPr>
              <a:t>.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In England, volume </a:t>
            </a:r>
            <a:r>
              <a:rPr lang="en-GB" sz="1600" b="0" dirty="0" smtClean="0">
                <a:latin typeface="+mn-lt"/>
              </a:rPr>
              <a:t>declined by -7% </a:t>
            </a:r>
            <a:r>
              <a:rPr lang="en-GB" sz="1600" b="0" dirty="0">
                <a:latin typeface="+mn-lt"/>
              </a:rPr>
              <a:t>in the three months to </a:t>
            </a:r>
            <a:r>
              <a:rPr lang="en-GB" sz="1600" b="0" dirty="0" smtClean="0">
                <a:latin typeface="+mn-lt"/>
              </a:rPr>
              <a:t>June 2017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620 million. The </a:t>
            </a:r>
            <a:r>
              <a:rPr lang="en-GB" sz="1600" b="0" dirty="0">
                <a:latin typeface="+mn-lt"/>
              </a:rPr>
              <a:t>value of these visits </a:t>
            </a:r>
            <a:r>
              <a:rPr lang="en-GB" sz="1600" b="0" dirty="0" smtClean="0">
                <a:latin typeface="+mn-lt"/>
              </a:rPr>
              <a:t>also decreased, by -3%,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17.3 billion.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Year to date the volume of day visits in England </a:t>
            </a:r>
            <a:r>
              <a:rPr lang="en-GB" sz="1600" b="0" dirty="0" smtClean="0">
                <a:latin typeface="+mn-lt"/>
              </a:rPr>
              <a:t>decreased </a:t>
            </a:r>
            <a:r>
              <a:rPr lang="en-GB" sz="1600" b="0" dirty="0">
                <a:latin typeface="+mn-lt"/>
              </a:rPr>
              <a:t>relative to the same period in 2016 by </a:t>
            </a:r>
            <a:r>
              <a:rPr lang="en-GB" sz="1600" b="0" dirty="0" smtClean="0">
                <a:latin typeface="+mn-lt"/>
              </a:rPr>
              <a:t>-7%,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1,2 billion </a:t>
            </a:r>
            <a:r>
              <a:rPr lang="en-GB" sz="1600" b="0" dirty="0">
                <a:latin typeface="+mn-lt"/>
              </a:rPr>
              <a:t>and the value </a:t>
            </a:r>
            <a:r>
              <a:rPr lang="en-GB" sz="1600" b="0" dirty="0" smtClean="0">
                <a:latin typeface="+mn-lt"/>
              </a:rPr>
              <a:t>decreased by </a:t>
            </a:r>
            <a:r>
              <a:rPr lang="en-GB" sz="1600" b="0" dirty="0">
                <a:latin typeface="+mn-lt"/>
              </a:rPr>
              <a:t> </a:t>
            </a:r>
            <a:r>
              <a:rPr lang="en-GB" sz="1600" b="0" dirty="0" smtClean="0">
                <a:latin typeface="+mn-lt"/>
              </a:rPr>
              <a:t>   -7% to £32.5 </a:t>
            </a:r>
            <a:r>
              <a:rPr lang="en-GB" sz="1600" b="0" dirty="0">
                <a:latin typeface="+mn-lt"/>
              </a:rPr>
              <a:t>billion.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83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</p:spPr>
        <p:txBody>
          <a:bodyPr/>
          <a:lstStyle/>
          <a:p>
            <a:r>
              <a:rPr lang="en-AU" dirty="0"/>
              <a:t>3+ Hour Day Visits </a:t>
            </a:r>
            <a:br>
              <a:rPr lang="en-AU" dirty="0"/>
            </a:br>
            <a:r>
              <a:rPr lang="en-AU" sz="2000" b="1" dirty="0"/>
              <a:t>GB &amp; England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27461"/>
              </p:ext>
            </p:extLst>
          </p:nvPr>
        </p:nvGraphicFramePr>
        <p:xfrm>
          <a:off x="2" y="1194973"/>
          <a:ext cx="9144001" cy="3667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7441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</a:tblGrid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Volume</a:t>
                      </a:r>
                      <a:r>
                        <a:rPr lang="en-GB" sz="1400" baseline="0" dirty="0" smtClean="0">
                          <a:latin typeface="+mn-lt"/>
                        </a:rPr>
                        <a:t> of Visits </a:t>
                      </a:r>
                    </a:p>
                    <a:p>
                      <a:pPr algn="ctr"/>
                      <a:r>
                        <a:rPr lang="en-GB" sz="1400" baseline="0" dirty="0" smtClean="0">
                          <a:latin typeface="+mn-lt"/>
                        </a:rPr>
                        <a:t>(millions)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Value of Visits </a:t>
                      </a:r>
                    </a:p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(£millions)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2012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2013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2014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2015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2016</a:t>
                      </a:r>
                      <a:endParaRPr lang="en-GB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2012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2013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2014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2015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+mn-lt"/>
                        </a:rPr>
                        <a:t>2016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9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baseline="0" dirty="0" smtClean="0">
                          <a:latin typeface="+mn-lt"/>
                        </a:rPr>
                        <a:t>Apr-</a:t>
                      </a:r>
                    </a:p>
                    <a:p>
                      <a:r>
                        <a:rPr lang="en-GB" sz="1000" baseline="0" dirty="0" smtClean="0">
                          <a:latin typeface="+mn-lt"/>
                        </a:rPr>
                        <a:t>June</a:t>
                      </a:r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GB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820.9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756.5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773.2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749.3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791.7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737.5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-7%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£22,858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£21,311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£21,009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£19,640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£21,052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£21,899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+4%</a:t>
                      </a:r>
                      <a:endParaRPr lang="en-GB" sz="10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England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695.3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637.3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638.8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631.0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669.8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-7%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£18,539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£18,292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£17,198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£16,898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£17,885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</a:t>
                      </a: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17,375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-3%</a:t>
                      </a:r>
                      <a:endParaRPr lang="en-GB" sz="10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Jan-</a:t>
                      </a:r>
                    </a:p>
                    <a:p>
                      <a:r>
                        <a:rPr lang="en-GB" sz="1000" dirty="0" smtClean="0">
                          <a:latin typeface="+mn-lt"/>
                        </a:rPr>
                        <a:t>June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GB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1563.2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1424.9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1457.4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1384.7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1509.8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1418.7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-6%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£41,649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£38,991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£38,976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£37,266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£41,019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£40,676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-1%</a:t>
                      </a:r>
                      <a:endParaRPr lang="en-GB" sz="10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England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1324.2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1203.9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1214.3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1165.4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1278.9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1194.4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-7%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£34,112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£32,966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£32,673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£31,635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£34,846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£32,499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-7%</a:t>
                      </a:r>
                      <a:endParaRPr lang="en-GB" sz="1000" b="1" i="0" u="none" strike="noStrike" dirty="0">
                        <a:solidFill>
                          <a:schemeClr val="accent3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875" y="5316564"/>
            <a:ext cx="7718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000" i="1" dirty="0">
                <a:latin typeface="+mj-lt"/>
              </a:rPr>
              <a:t>Base sizes: </a:t>
            </a:r>
            <a:br>
              <a:rPr lang="en-GB" sz="1000" i="1" dirty="0">
                <a:latin typeface="+mj-lt"/>
              </a:rPr>
            </a:br>
            <a:r>
              <a:rPr lang="en-GB" sz="1000" i="1" dirty="0">
                <a:latin typeface="+mj-lt"/>
              </a:rPr>
              <a:t>GB:</a:t>
            </a:r>
            <a:r>
              <a:rPr lang="en-GB" sz="1000" b="0" i="1" dirty="0">
                <a:latin typeface="+mj-lt"/>
              </a:rPr>
              <a:t> April– June 2017 (8521); January– June 2017 (16604)</a:t>
            </a:r>
          </a:p>
          <a:p>
            <a:pPr lvl="0">
              <a:defRPr/>
            </a:pPr>
            <a:r>
              <a:rPr lang="en-GB" sz="1000" i="1" dirty="0">
                <a:latin typeface="+mj-lt"/>
              </a:rPr>
              <a:t>England</a:t>
            </a:r>
            <a:r>
              <a:rPr lang="en-GB" sz="1000" b="0" i="1" dirty="0">
                <a:latin typeface="+mj-lt"/>
              </a:rPr>
              <a:t>: April – June 2017 (6126); January– June 2017 (11947)</a:t>
            </a:r>
          </a:p>
        </p:txBody>
      </p:sp>
    </p:spTree>
    <p:extLst>
      <p:ext uri="{BB962C8B-B14F-4D97-AF65-F5344CB8AC3E}">
        <p14:creationId xmlns:p14="http://schemas.microsoft.com/office/powerpoint/2010/main" val="9019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accent3"/>
          </a:solidFill>
        </a:ln>
      </a:spPr>
      <a:bodyPr rtlCol="0" anchor="t"/>
      <a:lstStyle>
        <a:defPPr>
          <a:defRPr sz="13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0" dirty="0" err="1" smtClean="0">
            <a:solidFill>
              <a:srgbClr val="333333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7638</TotalTime>
  <Words>1332</Words>
  <Application>Microsoft Office PowerPoint</Application>
  <PresentationFormat>On-screen Show (4:3)</PresentationFormat>
  <Paragraphs>262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Mincho</vt:lpstr>
      <vt:lpstr>Arial</vt:lpstr>
      <vt:lpstr>Calibri</vt:lpstr>
      <vt:lpstr>Times New Roman</vt:lpstr>
      <vt:lpstr>Verdana</vt:lpstr>
      <vt:lpstr>Wingdings</vt:lpstr>
      <vt:lpstr>blank</vt:lpstr>
      <vt:lpstr>GB Day Visits 2017 June 2017 GB &amp; England</vt:lpstr>
      <vt:lpstr>Day Visits: Definitions</vt:lpstr>
      <vt:lpstr>Re-weighting of 2011 to 2015 data</vt:lpstr>
      <vt:lpstr>Tourism Day Visits Summary  </vt:lpstr>
      <vt:lpstr>Tourism Day Visits  GB &amp; England</vt:lpstr>
      <vt:lpstr>Activities Core to Tourism Summary  </vt:lpstr>
      <vt:lpstr>Activities Core to Tourism GB &amp; England</vt:lpstr>
      <vt:lpstr>3+ Hour Day Visits Summary  </vt:lpstr>
      <vt:lpstr>3+ Hour Day Visits  GB &amp; England</vt:lpstr>
    </vt:vector>
  </TitlesOfParts>
  <Company>TNS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Three line presentation title Using property</dc:title>
  <dc:creator>lisa.scattergood</dc:creator>
  <cp:lastModifiedBy>Xavier Faux</cp:lastModifiedBy>
  <cp:revision>824</cp:revision>
  <cp:lastPrinted>2017-02-23T17:14:13Z</cp:lastPrinted>
  <dcterms:created xsi:type="dcterms:W3CDTF">2012-03-08T09:17:55Z</dcterms:created>
  <dcterms:modified xsi:type="dcterms:W3CDTF">2017-08-02T08:20:56Z</dcterms:modified>
</cp:coreProperties>
</file>