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0" r:id="rId8"/>
    <p:sldId id="297" r:id="rId9"/>
    <p:sldId id="274"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873">
          <p15:clr>
            <a:srgbClr val="A4A3A4"/>
          </p15:clr>
        </p15:guide>
        <p15:guide id="5" orient="horz" pos="1128">
          <p15:clr>
            <a:srgbClr val="A4A3A4"/>
          </p15:clr>
        </p15:guide>
        <p15:guide id="6" orient="horz" pos="810">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205"/>
    <a:srgbClr val="FFFF00"/>
    <a:srgbClr val="FF0000"/>
    <a:srgbClr val="3EB1CC"/>
    <a:srgbClr val="FF1D38"/>
    <a:srgbClr val="56EA2E"/>
    <a:srgbClr val="66FF66"/>
    <a:srgbClr val="FFC0C8"/>
    <a:srgbClr val="FFFF66"/>
    <a:srgbClr val="D1D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9886" autoAdjust="0"/>
  </p:normalViewPr>
  <p:slideViewPr>
    <p:cSldViewPr snapToGrid="0" showGuides="1">
      <p:cViewPr varScale="1">
        <p:scale>
          <a:sx n="116" d="100"/>
          <a:sy n="116" d="100"/>
        </p:scale>
        <p:origin x="1272" y="138"/>
      </p:cViewPr>
      <p:guideLst>
        <p:guide orient="horz" pos="4144"/>
        <p:guide orient="horz" pos="174"/>
        <p:guide orient="horz" pos="3192"/>
        <p:guide orient="horz" pos="2873"/>
        <p:guide orient="horz" pos="1128"/>
        <p:guide orient="horz" pos="810"/>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27/09/2017</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27/09/2017</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a:p>
        </p:txBody>
      </p:sp>
    </p:spTree>
    <p:extLst>
      <p:ext uri="{BB962C8B-B14F-4D97-AF65-F5344CB8AC3E}">
        <p14:creationId xmlns:p14="http://schemas.microsoft.com/office/powerpoint/2010/main" val="3640744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3153326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17340640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3545700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23376551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139658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2.jpe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2.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pic>
        <p:nvPicPr>
          <p:cNvPr id="26"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593589" y="6094358"/>
            <a:ext cx="688790" cy="571500"/>
          </a:xfrm>
          <a:prstGeom prst="rect">
            <a:avLst/>
          </a:prstGeom>
          <a:noFill/>
          <a:ln w="9525">
            <a:noFill/>
            <a:miter lim="800000"/>
            <a:headEnd/>
            <a:tailEnd/>
          </a:ln>
        </p:spPr>
      </p:pic>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pic>
        <p:nvPicPr>
          <p:cNvPr id="29"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460574" y="6124578"/>
            <a:ext cx="688790" cy="571500"/>
          </a:xfrm>
          <a:prstGeom prst="rect">
            <a:avLst/>
          </a:prstGeom>
          <a:noFill/>
          <a:ln w="9525">
            <a:noFill/>
            <a:miter lim="800000"/>
            <a:headEnd/>
            <a:tailEnd/>
          </a:ln>
        </p:spPr>
      </p:pic>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
        <p:nvSpPr>
          <p:cNvPr id="3" name="Rectangle 2"/>
          <p:cNvSpPr/>
          <p:nvPr userDrawn="1"/>
        </p:nvSpPr>
        <p:spPr>
          <a:xfrm>
            <a:off x="8435659" y="6667871"/>
            <a:ext cx="332870" cy="196744"/>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300" b="0" dirty="0" err="1" smtClean="0">
              <a:solidFill>
                <a:prstClr val="white"/>
              </a:solidFill>
            </a:endParaRPr>
          </a:p>
        </p:txBody>
      </p:sp>
      <p:sp>
        <p:nvSpPr>
          <p:cNvPr id="30" name="Oval 29"/>
          <p:cNvSpPr/>
          <p:nvPr userDrawn="1"/>
        </p:nvSpPr>
        <p:spPr>
          <a:xfrm>
            <a:off x="8434117" y="6499864"/>
            <a:ext cx="334218" cy="334218"/>
          </a:xfrm>
          <a:prstGeom prst="ellipse">
            <a:avLst/>
          </a:prstGeom>
          <a:solidFill>
            <a:srgbClr val="FF0000"/>
          </a:solidFill>
          <a:ln w="2857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fld id="{9784CBA3-D598-4B1F-BAA3-EE14B5154290}" type="slidenum">
              <a:rPr lang="en-AU" sz="900" b="0" smtClean="0">
                <a:solidFill>
                  <a:prstClr val="white">
                    <a:lumMod val="95000"/>
                  </a:prstClr>
                </a:solidFill>
                <a:latin typeface="Arial" charset="0"/>
                <a:cs typeface="Arial" charset="0"/>
              </a:rPr>
              <a:pPr algn="ctr"/>
              <a:t>‹#›</a:t>
            </a:fld>
            <a:endParaRPr lang="en-US" sz="900" b="0" dirty="0" err="1" smtClean="0">
              <a:solidFill>
                <a:prstClr val="white">
                  <a:lumMod val="95000"/>
                </a:prstClr>
              </a:solidFill>
            </a:endParaRPr>
          </a:p>
        </p:txBody>
      </p:sp>
      <p:sp>
        <p:nvSpPr>
          <p:cNvPr id="7" name="TextBox 6"/>
          <p:cNvSpPr txBox="1"/>
          <p:nvPr userDrawn="1"/>
        </p:nvSpPr>
        <p:spPr>
          <a:xfrm>
            <a:off x="1471130" y="6573692"/>
            <a:ext cx="6820875" cy="184666"/>
          </a:xfrm>
          <a:prstGeom prst="rect">
            <a:avLst/>
          </a:prstGeom>
          <a:noFill/>
        </p:spPr>
        <p:txBody>
          <a:bodyPr wrap="square" rtlCol="0">
            <a:spAutoFit/>
          </a:bodyPr>
          <a:lstStyle/>
          <a:p>
            <a:pPr algn="r"/>
            <a:r>
              <a:rPr lang="en-US" sz="600" b="0" dirty="0" smtClean="0">
                <a:solidFill>
                  <a:prstClr val="white">
                    <a:lumMod val="65000"/>
                  </a:prstClr>
                </a:solidFill>
                <a:latin typeface="Verdana"/>
              </a:rPr>
              <a:t>GBTS June 2017 Published 29</a:t>
            </a:r>
            <a:r>
              <a:rPr lang="en-US" sz="600" b="0" baseline="30000" dirty="0" smtClean="0">
                <a:solidFill>
                  <a:prstClr val="white">
                    <a:lumMod val="65000"/>
                  </a:prstClr>
                </a:solidFill>
                <a:latin typeface="Verdana"/>
              </a:rPr>
              <a:t>th</a:t>
            </a:r>
            <a:r>
              <a:rPr lang="en-US" sz="600" b="0" dirty="0" smtClean="0">
                <a:solidFill>
                  <a:prstClr val="white">
                    <a:lumMod val="65000"/>
                  </a:prstClr>
                </a:solidFill>
                <a:latin typeface="Verdana"/>
              </a:rPr>
              <a:t> September 2017</a:t>
            </a:r>
          </a:p>
        </p:txBody>
      </p:sp>
    </p:spTree>
    <p:extLst>
      <p:ext uri="{BB962C8B-B14F-4D97-AF65-F5344CB8AC3E}">
        <p14:creationId xmlns:p14="http://schemas.microsoft.com/office/powerpoint/2010/main" val="125329250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r>
              <a:rPr lang="en-AU" sz="3600" b="1" dirty="0"/>
              <a:t>Great Britain </a:t>
            </a:r>
            <a:br>
              <a:rPr lang="en-AU" sz="3600" b="1" dirty="0"/>
            </a:br>
            <a:r>
              <a:rPr lang="en-AU" sz="3600" b="1" dirty="0"/>
              <a:t>Tourism Survey</a:t>
            </a:r>
            <a:r>
              <a:rPr lang="en-AU" b="1" dirty="0"/>
              <a:t/>
            </a:r>
            <a:br>
              <a:rPr lang="en-AU" b="1" dirty="0"/>
            </a:br>
            <a:r>
              <a:rPr lang="en-AU" sz="3200" dirty="0">
                <a:solidFill>
                  <a:srgbClr val="797979"/>
                </a:solidFill>
              </a:rPr>
              <a:t>June 2017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a:spcAft>
                <a:spcPts val="0"/>
              </a:spcAft>
            </a:pPr>
            <a:r>
              <a:rPr lang="en-GB" sz="1600" b="0" dirty="0">
                <a:solidFill>
                  <a:prstClr val="black">
                    <a:lumMod val="85000"/>
                    <a:lumOff val="15000"/>
                  </a:prstClr>
                </a:solidFill>
                <a:latin typeface="Verdana"/>
              </a:rPr>
              <a:t>The introduction of a new data processing approach in January 2016 had an impact, albeit small, on the reported estimates for trips, nights and expenditure.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As 2016 and 2017 use the same data processing approach, 2017 data can be compared to 2016 data without any concern. Similarly collected any data before December 2015 can be compared with any other data collected </a:t>
            </a:r>
            <a:r>
              <a:rPr lang="en-GB" sz="1600" b="0" dirty="0" smtClean="0">
                <a:solidFill>
                  <a:prstClr val="black">
                    <a:lumMod val="85000"/>
                    <a:lumOff val="15000"/>
                  </a:prstClr>
                </a:solidFill>
                <a:latin typeface="Verdana"/>
              </a:rPr>
              <a:t>prior to </a:t>
            </a:r>
            <a:r>
              <a:rPr lang="en-GB" sz="1600" b="0" dirty="0">
                <a:solidFill>
                  <a:prstClr val="black">
                    <a:lumMod val="85000"/>
                    <a:lumOff val="15000"/>
                  </a:prstClr>
                </a:solidFill>
                <a:latin typeface="Verdana"/>
              </a:rPr>
              <a:t>December 2015 without any concern. </a:t>
            </a:r>
            <a:endParaRPr lang="en-GB" sz="1600" b="0" dirty="0" smtClean="0">
              <a:solidFill>
                <a:prstClr val="black">
                  <a:lumMod val="85000"/>
                  <a:lumOff val="15000"/>
                </a:prstClr>
              </a:solidFill>
              <a:latin typeface="Verdana"/>
            </a:endParaRPr>
          </a:p>
          <a:p>
            <a:pPr>
              <a:spcAft>
                <a:spcPts val="0"/>
              </a:spcAft>
            </a:pPr>
            <a:endParaRPr lang="en-GB" sz="1600" b="0" dirty="0">
              <a:solidFill>
                <a:prstClr val="black">
                  <a:lumMod val="85000"/>
                  <a:lumOff val="15000"/>
                </a:prstClr>
              </a:solidFill>
              <a:latin typeface="Verdana"/>
            </a:endParaRPr>
          </a:p>
          <a:p>
            <a:pPr>
              <a:spcAft>
                <a:spcPts val="0"/>
              </a:spcAft>
            </a:pPr>
            <a:r>
              <a:rPr lang="en-GB" sz="1600" b="0" dirty="0">
                <a:solidFill>
                  <a:prstClr val="black">
                    <a:lumMod val="85000"/>
                    <a:lumOff val="15000"/>
                  </a:prstClr>
                </a:solidFill>
                <a:latin typeface="Verdana"/>
              </a:rPr>
              <a:t>For more information please see: </a:t>
            </a:r>
            <a:r>
              <a:rPr lang="en-GB" sz="1600" b="0" u="sng" dirty="0">
                <a:solidFill>
                  <a:srgbClr val="0563C1"/>
                </a:solidFill>
                <a:latin typeface="Verdana"/>
                <a:ea typeface="Calibri" panose="020F0502020204030204" pitchFamily="34" charset="0"/>
                <a:cs typeface="Times New Roman" panose="02020603050405020304" pitchFamily="18" charset="0"/>
                <a:hlinkClick r:id="rId2"/>
              </a:rPr>
              <a:t>https://www.visitbritain.org/about-gbts-and-gbdvs</a:t>
            </a:r>
            <a:endParaRPr lang="en-GB" sz="1600" b="0" dirty="0">
              <a:solidFill>
                <a:prstClr val="black"/>
              </a:solidFill>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41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3647"/>
            <a:ext cx="9143999" cy="777922"/>
          </a:xfrm>
        </p:spPr>
        <p:txBody>
          <a:bodyPr/>
          <a:lstStyle/>
          <a:p>
            <a:r>
              <a:rPr lang="en-US" dirty="0"/>
              <a:t>GB Domestic Tourism: Monthly Volume &amp; Value 2017</a:t>
            </a:r>
            <a:br>
              <a:rPr lang="en-US" dirty="0"/>
            </a:br>
            <a:r>
              <a:rPr lang="en-US" dirty="0">
                <a:solidFill>
                  <a:schemeClr val="accent5"/>
                </a:solidFill>
              </a:rPr>
              <a:t>ALL TOURISM</a:t>
            </a:r>
            <a:endParaRPr lang="en-GB" dirty="0">
              <a:solidFill>
                <a:schemeClr val="accent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411636252"/>
              </p:ext>
            </p:extLst>
          </p:nvPr>
        </p:nvGraphicFramePr>
        <p:xfrm>
          <a:off x="66675" y="1006473"/>
          <a:ext cx="7817516" cy="1584805"/>
        </p:xfrm>
        <a:graphic>
          <a:graphicData uri="http://schemas.openxmlformats.org/drawingml/2006/table">
            <a:tbl>
              <a:tblPr>
                <a:tableStyleId>{5A111915-BE36-4E01-A7E5-04B1672EAD32}</a:tableStyleId>
              </a:tblPr>
              <a:tblGrid>
                <a:gridCol w="665071">
                  <a:extLst>
                    <a:ext uri="{9D8B030D-6E8A-4147-A177-3AD203B41FA5}">
                      <a16:colId xmlns:a16="http://schemas.microsoft.com/office/drawing/2014/main" xmlns="" val="20000"/>
                    </a:ext>
                  </a:extLst>
                </a:gridCol>
                <a:gridCol w="397358">
                  <a:extLst>
                    <a:ext uri="{9D8B030D-6E8A-4147-A177-3AD203B41FA5}">
                      <a16:colId xmlns:a16="http://schemas.microsoft.com/office/drawing/2014/main" xmlns="" val="20001"/>
                    </a:ext>
                  </a:extLst>
                </a:gridCol>
                <a:gridCol w="397358">
                  <a:extLst>
                    <a:ext uri="{9D8B030D-6E8A-4147-A177-3AD203B41FA5}">
                      <a16:colId xmlns:a16="http://schemas.microsoft.com/office/drawing/2014/main" xmlns="" val="20002"/>
                    </a:ext>
                  </a:extLst>
                </a:gridCol>
                <a:gridCol w="442191">
                  <a:extLst>
                    <a:ext uri="{9D8B030D-6E8A-4147-A177-3AD203B41FA5}">
                      <a16:colId xmlns:a16="http://schemas.microsoft.com/office/drawing/2014/main" xmlns="" val="20003"/>
                    </a:ext>
                  </a:extLst>
                </a:gridCol>
                <a:gridCol w="352526">
                  <a:extLst>
                    <a:ext uri="{9D8B030D-6E8A-4147-A177-3AD203B41FA5}">
                      <a16:colId xmlns:a16="http://schemas.microsoft.com/office/drawing/2014/main" xmlns="" val="20004"/>
                    </a:ext>
                  </a:extLst>
                </a:gridCol>
                <a:gridCol w="397358">
                  <a:extLst>
                    <a:ext uri="{9D8B030D-6E8A-4147-A177-3AD203B41FA5}">
                      <a16:colId xmlns:a16="http://schemas.microsoft.com/office/drawing/2014/main" xmlns="" val="20005"/>
                    </a:ext>
                  </a:extLst>
                </a:gridCol>
                <a:gridCol w="397358">
                  <a:extLst>
                    <a:ext uri="{9D8B030D-6E8A-4147-A177-3AD203B41FA5}">
                      <a16:colId xmlns:a16="http://schemas.microsoft.com/office/drawing/2014/main" xmlns="" val="20006"/>
                    </a:ext>
                  </a:extLst>
                </a:gridCol>
                <a:gridCol w="397358">
                  <a:extLst>
                    <a:ext uri="{9D8B030D-6E8A-4147-A177-3AD203B41FA5}">
                      <a16:colId xmlns:a16="http://schemas.microsoft.com/office/drawing/2014/main" xmlns="" val="20007"/>
                    </a:ext>
                  </a:extLst>
                </a:gridCol>
                <a:gridCol w="397358">
                  <a:extLst>
                    <a:ext uri="{9D8B030D-6E8A-4147-A177-3AD203B41FA5}">
                      <a16:colId xmlns:a16="http://schemas.microsoft.com/office/drawing/2014/main" xmlns="" val="20008"/>
                    </a:ext>
                  </a:extLst>
                </a:gridCol>
                <a:gridCol w="397358">
                  <a:extLst>
                    <a:ext uri="{9D8B030D-6E8A-4147-A177-3AD203B41FA5}">
                      <a16:colId xmlns:a16="http://schemas.microsoft.com/office/drawing/2014/main" xmlns="" val="20009"/>
                    </a:ext>
                  </a:extLst>
                </a:gridCol>
                <a:gridCol w="397358">
                  <a:extLst>
                    <a:ext uri="{9D8B030D-6E8A-4147-A177-3AD203B41FA5}">
                      <a16:colId xmlns:a16="http://schemas.microsoft.com/office/drawing/2014/main" xmlns="" val="20010"/>
                    </a:ext>
                  </a:extLst>
                </a:gridCol>
                <a:gridCol w="397358">
                  <a:extLst>
                    <a:ext uri="{9D8B030D-6E8A-4147-A177-3AD203B41FA5}">
                      <a16:colId xmlns:a16="http://schemas.microsoft.com/office/drawing/2014/main" xmlns="" val="20011"/>
                    </a:ext>
                  </a:extLst>
                </a:gridCol>
                <a:gridCol w="397358">
                  <a:extLst>
                    <a:ext uri="{9D8B030D-6E8A-4147-A177-3AD203B41FA5}">
                      <a16:colId xmlns:a16="http://schemas.microsoft.com/office/drawing/2014/main" xmlns="" val="20012"/>
                    </a:ext>
                  </a:extLst>
                </a:gridCol>
                <a:gridCol w="397358">
                  <a:extLst>
                    <a:ext uri="{9D8B030D-6E8A-4147-A177-3AD203B41FA5}">
                      <a16:colId xmlns:a16="http://schemas.microsoft.com/office/drawing/2014/main" xmlns="" val="20013"/>
                    </a:ext>
                  </a:extLst>
                </a:gridCol>
                <a:gridCol w="397358">
                  <a:extLst>
                    <a:ext uri="{9D8B030D-6E8A-4147-A177-3AD203B41FA5}">
                      <a16:colId xmlns:a16="http://schemas.microsoft.com/office/drawing/2014/main" xmlns="" val="20014"/>
                    </a:ext>
                  </a:extLst>
                </a:gridCol>
                <a:gridCol w="397358">
                  <a:extLst>
                    <a:ext uri="{9D8B030D-6E8A-4147-A177-3AD203B41FA5}">
                      <a16:colId xmlns:a16="http://schemas.microsoft.com/office/drawing/2014/main" xmlns="" val="20015"/>
                    </a:ext>
                  </a:extLst>
                </a:gridCol>
                <a:gridCol w="397358">
                  <a:extLst>
                    <a:ext uri="{9D8B030D-6E8A-4147-A177-3AD203B41FA5}">
                      <a16:colId xmlns:a16="http://schemas.microsoft.com/office/drawing/2014/main" xmlns="" val="20016"/>
                    </a:ext>
                  </a:extLst>
                </a:gridCol>
                <a:gridCol w="397358">
                  <a:extLst>
                    <a:ext uri="{9D8B030D-6E8A-4147-A177-3AD203B41FA5}">
                      <a16:colId xmlns:a16="http://schemas.microsoft.com/office/drawing/2014/main" xmlns="" val="20017"/>
                    </a:ext>
                  </a:extLst>
                </a:gridCol>
                <a:gridCol w="397358">
                  <a:extLst>
                    <a:ext uri="{9D8B030D-6E8A-4147-A177-3AD203B41FA5}">
                      <a16:colId xmlns:a16="http://schemas.microsoft.com/office/drawing/2014/main" xmlns="" val="20018"/>
                    </a:ext>
                  </a:extLst>
                </a:gridCol>
              </a:tblGrid>
              <a:tr h="1297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6549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xmlns=""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6.195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5.647</a:t>
                      </a:r>
                    </a:p>
                  </a:txBody>
                  <a:tcPr marL="9525" marR="9525" marT="9525" marB="0" anchor="ctr"/>
                </a:tc>
                <a:tc>
                  <a:txBody>
                    <a:bodyPr/>
                    <a:lstStyle/>
                    <a:p>
                      <a:pPr algn="ctr" fontAlgn="b"/>
                      <a:r>
                        <a:rPr lang="en-GB" sz="650" b="0" i="0" u="none" strike="noStrike" dirty="0">
                          <a:solidFill>
                            <a:schemeClr val="accent5"/>
                          </a:solidFill>
                          <a:effectLst/>
                          <a:latin typeface="+mj-lt"/>
                        </a:rPr>
                        <a:t>-8.8%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7.586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7.259</a:t>
                      </a:r>
                    </a:p>
                  </a:txBody>
                  <a:tcPr marL="9525" marR="9525" marT="9525" marB="0" anchor="ctr"/>
                </a:tc>
                <a:tc>
                  <a:txBody>
                    <a:bodyPr/>
                    <a:lstStyle/>
                    <a:p>
                      <a:pPr algn="ctr" fontAlgn="b"/>
                      <a:r>
                        <a:rPr lang="en-GB" sz="650" b="0" i="0" u="none" strike="noStrike" dirty="0">
                          <a:solidFill>
                            <a:schemeClr val="accent5"/>
                          </a:solidFill>
                          <a:effectLst/>
                          <a:latin typeface="+mj-lt"/>
                        </a:rPr>
                        <a:t>-4.3%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9.716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8.330</a:t>
                      </a:r>
                    </a:p>
                  </a:txBody>
                  <a:tcPr marL="9525" marR="9525" marT="9525" marB="0" anchor="ctr"/>
                </a:tc>
                <a:tc>
                  <a:txBody>
                    <a:bodyPr/>
                    <a:lstStyle/>
                    <a:p>
                      <a:pPr algn="ctr" fontAlgn="b"/>
                      <a:r>
                        <a:rPr lang="en-GB" sz="650" b="0" i="0" u="none" strike="noStrike" dirty="0">
                          <a:solidFill>
                            <a:schemeClr val="accent5"/>
                          </a:solidFill>
                          <a:effectLst/>
                          <a:latin typeface="+mj-lt"/>
                        </a:rPr>
                        <a:t>-14.3%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11.688</a:t>
                      </a:r>
                    </a:p>
                  </a:txBody>
                  <a:tcPr marL="9525" marR="9525" marT="9525" marB="0" anchor="ctr"/>
                </a:tc>
                <a:tc>
                  <a:txBody>
                    <a:bodyPr/>
                    <a:lstStyle/>
                    <a:p>
                      <a:pPr algn="ctr" fontAlgn="b"/>
                      <a:r>
                        <a:rPr lang="en-GB" sz="650" b="0" i="0" u="none" strike="noStrike" dirty="0">
                          <a:solidFill>
                            <a:schemeClr val="accent5"/>
                          </a:solidFill>
                          <a:effectLst/>
                          <a:latin typeface="+mj-lt"/>
                        </a:rPr>
                        <a:t>+9.3%</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10.401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10.159</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10.002</a:t>
                      </a:r>
                    </a:p>
                  </a:txBody>
                  <a:tcPr marL="9525" marR="9525" marT="9525" marB="0" anchor="ctr"/>
                </a:tc>
                <a:tc>
                  <a:txBody>
                    <a:bodyPr/>
                    <a:lstStyle/>
                    <a:p>
                      <a:pPr algn="ctr" fontAlgn="b"/>
                      <a:r>
                        <a:rPr lang="en-GB" sz="650" b="0" i="0" u="none" strike="noStrike" dirty="0">
                          <a:solidFill>
                            <a:schemeClr val="accent5"/>
                          </a:solidFill>
                          <a:effectLst/>
                          <a:latin typeface="+mj-lt"/>
                        </a:rPr>
                        <a:t>+4.2%</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5.369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4.852</a:t>
                      </a:r>
                    </a:p>
                  </a:txBody>
                  <a:tcPr marL="9525" marR="9525" marT="9525" marB="0" anchor="ctr"/>
                </a:tc>
                <a:tc>
                  <a:txBody>
                    <a:bodyPr/>
                    <a:lstStyle/>
                    <a:p>
                      <a:pPr algn="ctr" fontAlgn="b"/>
                      <a:r>
                        <a:rPr lang="en-GB" sz="650" b="0" i="0" u="none" strike="noStrike" dirty="0">
                          <a:solidFill>
                            <a:schemeClr val="accent5"/>
                          </a:solidFill>
                          <a:effectLst/>
                          <a:latin typeface="+mj-lt"/>
                        </a:rPr>
                        <a:t>-9.6%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6.211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6.182</a:t>
                      </a:r>
                    </a:p>
                  </a:txBody>
                  <a:tcPr marL="9525" marR="9525" marT="9525" marB="0" anchor="ctr"/>
                </a:tc>
                <a:tc>
                  <a:txBody>
                    <a:bodyPr/>
                    <a:lstStyle/>
                    <a:p>
                      <a:pPr algn="ctr" fontAlgn="b"/>
                      <a:r>
                        <a:rPr lang="en-GB" sz="650" b="0" i="0" u="none" strike="noStrike" dirty="0">
                          <a:solidFill>
                            <a:schemeClr val="accent5"/>
                          </a:solidFill>
                          <a:effectLst/>
                          <a:latin typeface="+mj-lt"/>
                        </a:rPr>
                        <a:t>-0.5%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8.044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6.952</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9.037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9.627</a:t>
                      </a:r>
                    </a:p>
                  </a:txBody>
                  <a:tcPr marL="9525" marR="9525" marT="9525" marB="0" anchor="ctr"/>
                </a:tc>
                <a:tc>
                  <a:txBody>
                    <a:bodyPr/>
                    <a:lstStyle/>
                    <a:p>
                      <a:pPr algn="ctr" fontAlgn="b"/>
                      <a:r>
                        <a:rPr lang="en-GB" sz="650" b="0" i="0" u="none" strike="noStrike" dirty="0">
                          <a:solidFill>
                            <a:schemeClr val="accent5"/>
                          </a:solidFill>
                          <a:effectLst/>
                          <a:latin typeface="+mj-lt"/>
                        </a:rPr>
                        <a:t>+6.5%</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8.418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8.275</a:t>
                      </a:r>
                    </a:p>
                  </a:txBody>
                  <a:tcPr marL="9525" marR="9525" marT="9525" marB="0" anchor="ctr"/>
                </a:tc>
                <a:tc>
                  <a:txBody>
                    <a:bodyPr/>
                    <a:lstStyle/>
                    <a:p>
                      <a:pPr algn="ctr" fontAlgn="b"/>
                      <a:r>
                        <a:rPr lang="en-GB" sz="650" b="0" i="0" u="none" strike="noStrike" dirty="0">
                          <a:solidFill>
                            <a:schemeClr val="accent5"/>
                          </a:solidFill>
                          <a:effectLst/>
                          <a:latin typeface="+mj-lt"/>
                        </a:rPr>
                        <a:t>-1.7%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7.842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8.438</a:t>
                      </a:r>
                    </a:p>
                  </a:txBody>
                  <a:tcPr marL="9525" marR="9525" marT="9525" marB="0" anchor="ctr"/>
                </a:tc>
                <a:tc>
                  <a:txBody>
                    <a:bodyPr/>
                    <a:lstStyle/>
                    <a:p>
                      <a:pPr algn="ctr" fontAlgn="b"/>
                      <a:r>
                        <a:rPr lang="en-GB" sz="650" b="0" i="0" u="none" strike="noStrike" dirty="0">
                          <a:solidFill>
                            <a:schemeClr val="accent5"/>
                          </a:solidFill>
                          <a:effectLst/>
                          <a:latin typeface="+mj-lt"/>
                        </a:rPr>
                        <a:t>+7.6%</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dirty="0">
                          <a:solidFill>
                            <a:schemeClr val="bg1"/>
                          </a:solidFill>
                          <a:effectLst/>
                          <a:latin typeface="+mn-lt"/>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80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14.606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13.229</a:t>
                      </a:r>
                    </a:p>
                  </a:txBody>
                  <a:tcPr marL="9525" marR="9525" marT="9525" marB="0" anchor="ctr"/>
                </a:tc>
                <a:tc>
                  <a:txBody>
                    <a:bodyPr/>
                    <a:lstStyle/>
                    <a:p>
                      <a:pPr algn="ctr" fontAlgn="b"/>
                      <a:r>
                        <a:rPr lang="en-GB" sz="650" b="0" i="0" u="none" strike="noStrike" dirty="0">
                          <a:solidFill>
                            <a:schemeClr val="accent5"/>
                          </a:solidFill>
                          <a:effectLst/>
                          <a:latin typeface="+mj-lt"/>
                        </a:rPr>
                        <a:t>-9.4%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18.216</a:t>
                      </a:r>
                    </a:p>
                  </a:txBody>
                  <a:tcPr marL="9525" marR="9525" marT="9525" marB="0" anchor="ctr"/>
                </a:tc>
                <a:tc>
                  <a:txBody>
                    <a:bodyPr/>
                    <a:lstStyle/>
                    <a:p>
                      <a:pPr algn="ctr" fontAlgn="b"/>
                      <a:r>
                        <a:rPr lang="en-GB" sz="650" b="0" i="0" u="none" strike="noStrike" dirty="0">
                          <a:solidFill>
                            <a:schemeClr val="accent5"/>
                          </a:solidFill>
                          <a:effectLst/>
                          <a:latin typeface="+mj-lt"/>
                        </a:rPr>
                        <a:t>-2.5%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27.294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20.368</a:t>
                      </a:r>
                    </a:p>
                  </a:txBody>
                  <a:tcPr marL="9525" marR="9525" marT="9525" marB="0" anchor="ctr"/>
                </a:tc>
                <a:tc>
                  <a:txBody>
                    <a:bodyPr/>
                    <a:lstStyle/>
                    <a:p>
                      <a:pPr algn="ctr" fontAlgn="b"/>
                      <a:r>
                        <a:rPr lang="en-GB" sz="650" b="0" i="0" u="none" strike="noStrike" dirty="0">
                          <a:solidFill>
                            <a:schemeClr val="accent5"/>
                          </a:solidFill>
                          <a:effectLst/>
                          <a:latin typeface="+mj-lt"/>
                        </a:rPr>
                        <a:t>-25.4%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29.151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34.458</a:t>
                      </a:r>
                    </a:p>
                  </a:txBody>
                  <a:tcPr marL="9525" marR="9525" marT="9525" marB="0" anchor="ctr"/>
                </a:tc>
                <a:tc>
                  <a:txBody>
                    <a:bodyPr/>
                    <a:lstStyle/>
                    <a:p>
                      <a:pPr algn="ctr" fontAlgn="b"/>
                      <a:r>
                        <a:rPr lang="en-GB" sz="650" b="0" i="0" u="none" strike="noStrike" dirty="0">
                          <a:solidFill>
                            <a:schemeClr val="accent5"/>
                          </a:solidFill>
                          <a:effectLst/>
                          <a:latin typeface="+mj-lt"/>
                        </a:rPr>
                        <a:t>+18.2%</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29.907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30.733</a:t>
                      </a:r>
                    </a:p>
                  </a:txBody>
                  <a:tcPr marL="9525" marR="9525" marT="9525" marB="0" anchor="ctr"/>
                </a:tc>
                <a:tc>
                  <a:txBody>
                    <a:bodyPr/>
                    <a:lstStyle/>
                    <a:p>
                      <a:pPr algn="ctr" fontAlgn="b"/>
                      <a:r>
                        <a:rPr lang="en-GB" sz="650" b="0" i="0" u="none" strike="noStrike" dirty="0">
                          <a:solidFill>
                            <a:schemeClr val="accent5"/>
                          </a:solidFill>
                          <a:effectLst/>
                          <a:latin typeface="+mj-lt"/>
                        </a:rPr>
                        <a:t>+2.8%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27.798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29.881</a:t>
                      </a:r>
                    </a:p>
                  </a:txBody>
                  <a:tcPr marL="9525" marR="9525" marT="9525" marB="0" anchor="ctr"/>
                </a:tc>
                <a:tc>
                  <a:txBody>
                    <a:bodyPr/>
                    <a:lstStyle/>
                    <a:p>
                      <a:pPr algn="ctr" fontAlgn="b"/>
                      <a:r>
                        <a:rPr lang="en-GB" sz="650" b="0" i="0" u="none" strike="noStrike" dirty="0">
                          <a:solidFill>
                            <a:schemeClr val="accent5"/>
                          </a:solidFill>
                          <a:effectLst/>
                          <a:latin typeface="+mj-lt"/>
                        </a:rPr>
                        <a:t>+7.5%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12.517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10.999</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15.103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15.041</a:t>
                      </a:r>
                    </a:p>
                  </a:txBody>
                  <a:tcPr marL="9525" marR="9525" marT="9525" marB="0" anchor="ctr"/>
                </a:tc>
                <a:tc>
                  <a:txBody>
                    <a:bodyPr/>
                    <a:lstStyle/>
                    <a:p>
                      <a:pPr algn="ctr" fontAlgn="b"/>
                      <a:r>
                        <a:rPr lang="en-GB" sz="650" b="0" i="0" u="none" strike="noStrike" dirty="0">
                          <a:solidFill>
                            <a:schemeClr val="accent5"/>
                          </a:solidFill>
                          <a:effectLst/>
                          <a:latin typeface="+mj-lt"/>
                        </a:rPr>
                        <a:t>-0.4%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16.709</a:t>
                      </a:r>
                    </a:p>
                  </a:txBody>
                  <a:tcPr marL="9525" marR="9525" marT="9525" marB="0" anchor="ctr"/>
                </a:tc>
                <a:tc>
                  <a:txBody>
                    <a:bodyPr/>
                    <a:lstStyle/>
                    <a:p>
                      <a:pPr algn="ctr" fontAlgn="b"/>
                      <a:r>
                        <a:rPr lang="en-GB" sz="650" b="0" i="0" u="none" strike="noStrike" dirty="0">
                          <a:solidFill>
                            <a:schemeClr val="accent5"/>
                          </a:solidFill>
                          <a:effectLst/>
                          <a:latin typeface="+mj-lt"/>
                        </a:rPr>
                        <a:t>-22.8%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24.155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27.450</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23.226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24.168</a:t>
                      </a:r>
                    </a:p>
                  </a:txBody>
                  <a:tcPr marL="9525" marR="9525" marT="9525" marB="0" anchor="ctr"/>
                </a:tc>
                <a:tc>
                  <a:txBody>
                    <a:bodyPr/>
                    <a:lstStyle/>
                    <a:p>
                      <a:pPr algn="ctr" fontAlgn="b"/>
                      <a:r>
                        <a:rPr lang="en-GB" sz="650" b="0" i="0" u="none" strike="noStrike" dirty="0">
                          <a:solidFill>
                            <a:schemeClr val="accent5"/>
                          </a:solidFill>
                          <a:effectLst/>
                          <a:latin typeface="+mj-lt"/>
                        </a:rPr>
                        <a:t>+4.1%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21.559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24.251</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9"/>
                  </a:ext>
                </a:extLst>
              </a:tr>
              <a:tr h="851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077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13"/>
                  </a:ext>
                </a:extLst>
              </a:tr>
              <a:tr h="360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£1,006</a:t>
                      </a:r>
                    </a:p>
                  </a:txBody>
                  <a:tcPr marL="9525" marR="9525" marT="9525" marB="0" anchor="ctr"/>
                </a:tc>
                <a:tc>
                  <a:txBody>
                    <a:bodyPr/>
                    <a:lstStyle/>
                    <a:p>
                      <a:pPr algn="ctr" fontAlgn="b"/>
                      <a:r>
                        <a:rPr lang="en-GB" sz="650" b="0" i="0" u="none" strike="noStrike" dirty="0">
                          <a:solidFill>
                            <a:schemeClr val="accent5"/>
                          </a:solidFill>
                          <a:effectLst/>
                          <a:latin typeface="+mj-lt"/>
                        </a:rPr>
                        <a:t>-5.6%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£1,297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£1,267</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£1,641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£1,443</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£1,883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£2,157</a:t>
                      </a:r>
                    </a:p>
                  </a:txBody>
                  <a:tcPr marL="9525" marR="9525" marT="9525" marB="0" anchor="ctr"/>
                </a:tc>
                <a:tc>
                  <a:txBody>
                    <a:bodyPr/>
                    <a:lstStyle/>
                    <a:p>
                      <a:pPr algn="ctr" fontAlgn="b"/>
                      <a:r>
                        <a:rPr lang="en-GB" sz="650" b="0" i="0" u="none" strike="noStrike" dirty="0">
                          <a:solidFill>
                            <a:schemeClr val="accent5"/>
                          </a:solidFill>
                          <a:effectLst/>
                          <a:latin typeface="+mj-lt"/>
                        </a:rPr>
                        <a:t>+14.6%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£1,933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£2,053</a:t>
                      </a:r>
                    </a:p>
                  </a:txBody>
                  <a:tcPr marL="9525" marR="9525" marT="9525" marB="0" anchor="ctr"/>
                </a:tc>
                <a:tc>
                  <a:txBody>
                    <a:bodyPr/>
                    <a:lstStyle/>
                    <a:p>
                      <a:pPr algn="ctr" fontAlgn="b"/>
                      <a:r>
                        <a:rPr lang="en-GB" sz="650" b="0" i="0" u="none" strike="noStrike" dirty="0">
                          <a:solidFill>
                            <a:schemeClr val="accent5"/>
                          </a:solidFill>
                          <a:effectLst/>
                          <a:latin typeface="+mj-lt"/>
                        </a:rPr>
                        <a:t>+6.2%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£1,961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£2,207</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£919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£852</a:t>
                      </a:r>
                    </a:p>
                  </a:txBody>
                  <a:tcPr marL="9525" marR="9525" marT="9525" marB="0" anchor="ctr"/>
                </a:tc>
                <a:tc>
                  <a:txBody>
                    <a:bodyPr/>
                    <a:lstStyle/>
                    <a:p>
                      <a:pPr algn="ctr" fontAlgn="b"/>
                      <a:r>
                        <a:rPr lang="en-GB" sz="650" b="0" i="0" u="none" strike="noStrike" dirty="0">
                          <a:solidFill>
                            <a:schemeClr val="accent5"/>
                          </a:solidFill>
                          <a:effectLst/>
                          <a:latin typeface="+mj-lt"/>
                        </a:rPr>
                        <a:t>-7.3%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£1,085</a:t>
                      </a:r>
                    </a:p>
                  </a:txBody>
                  <a:tcPr marL="9525" marR="9525" marT="9525" marB="0" anchor="ctr"/>
                </a:tc>
                <a:tc>
                  <a:txBody>
                    <a:bodyPr/>
                    <a:lstStyle/>
                    <a:p>
                      <a:pPr algn="ctr" fontAlgn="b"/>
                      <a:r>
                        <a:rPr lang="en-GB" sz="650" b="0" i="0" u="none" strike="noStrike" dirty="0">
                          <a:solidFill>
                            <a:schemeClr val="accent5"/>
                          </a:solidFill>
                          <a:effectLst/>
                          <a:latin typeface="+mj-lt"/>
                        </a:rPr>
                        <a:t>+12.2%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£1,308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£1,170</a:t>
                      </a:r>
                    </a:p>
                  </a:txBody>
                  <a:tcPr marL="9525" marR="9525" marT="9525" marB="0" anchor="ctr"/>
                </a:tc>
                <a:tc>
                  <a:txBody>
                    <a:bodyPr/>
                    <a:lstStyle/>
                    <a:p>
                      <a:pPr algn="ctr" fontAlgn="b"/>
                      <a:r>
                        <a:rPr lang="en-GB" sz="650" b="0" i="0" u="none" strike="noStrike" dirty="0">
                          <a:solidFill>
                            <a:schemeClr val="accent5"/>
                          </a:solidFill>
                          <a:effectLst/>
                          <a:latin typeface="+mj-lt"/>
                        </a:rPr>
                        <a:t>-10.6%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£1,702</a:t>
                      </a:r>
                    </a:p>
                  </a:txBody>
                  <a:tcPr marL="9525" marR="9525" marT="9525" marB="0" anchor="ctr"/>
                </a:tc>
                <a:tc>
                  <a:txBody>
                    <a:bodyPr/>
                    <a:lstStyle/>
                    <a:p>
                      <a:pPr algn="ctr" fontAlgn="b"/>
                      <a:r>
                        <a:rPr lang="en-GB" sz="650" b="0" i="0" u="none" strike="noStrike" dirty="0">
                          <a:solidFill>
                            <a:schemeClr val="accent5"/>
                          </a:solidFill>
                          <a:effectLst/>
                          <a:latin typeface="+mj-lt"/>
                        </a:rPr>
                        <a:t>+10.4%</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£1,478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£1,653</a:t>
                      </a:r>
                    </a:p>
                  </a:txBody>
                  <a:tcPr marL="9525" marR="9525" marT="9525" marB="0" anchor="ctr"/>
                </a:tc>
                <a:tc>
                  <a:txBody>
                    <a:bodyPr/>
                    <a:lstStyle/>
                    <a:p>
                      <a:pPr algn="ctr" fontAlgn="b"/>
                      <a:r>
                        <a:rPr lang="en-GB" sz="650" b="0" i="0" u="none" strike="noStrike" dirty="0">
                          <a:solidFill>
                            <a:schemeClr val="accent5"/>
                          </a:solidFill>
                          <a:effectLst/>
                          <a:latin typeface="+mj-lt"/>
                        </a:rPr>
                        <a:t>+11.8%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£1,812</a:t>
                      </a:r>
                    </a:p>
                  </a:txBody>
                  <a:tcPr marL="9525" marR="9525" marT="9525" marB="0" anchor="ctr"/>
                </a:tc>
                <a:tc>
                  <a:txBody>
                    <a:bodyPr/>
                    <a:lstStyle/>
                    <a:p>
                      <a:pPr algn="ctr" fontAlgn="b"/>
                      <a:r>
                        <a:rPr lang="en-GB" sz="650" b="0" i="0" u="none" strike="noStrike" dirty="0">
                          <a:solidFill>
                            <a:schemeClr val="accent5"/>
                          </a:solidFill>
                          <a:effectLst/>
                          <a:latin typeface="+mj-lt"/>
                        </a:rPr>
                        <a:t>+16.5%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26094767"/>
              </p:ext>
            </p:extLst>
          </p:nvPr>
        </p:nvGraphicFramePr>
        <p:xfrm>
          <a:off x="60324" y="3518401"/>
          <a:ext cx="9008959" cy="1565464"/>
        </p:xfrm>
        <a:graphic>
          <a:graphicData uri="http://schemas.openxmlformats.org/drawingml/2006/table">
            <a:tbl>
              <a:tblPr>
                <a:tableStyleId>{5A111915-BE36-4E01-A7E5-04B1672EAD32}</a:tableStyleId>
              </a:tblPr>
              <a:tblGrid>
                <a:gridCol w="676810">
                  <a:extLst>
                    <a:ext uri="{9D8B030D-6E8A-4147-A177-3AD203B41FA5}">
                      <a16:colId xmlns:a16="http://schemas.microsoft.com/office/drawing/2014/main" xmlns="" val="20000"/>
                    </a:ext>
                  </a:extLst>
                </a:gridCol>
                <a:gridCol w="396769">
                  <a:extLst>
                    <a:ext uri="{9D8B030D-6E8A-4147-A177-3AD203B41FA5}">
                      <a16:colId xmlns:a16="http://schemas.microsoft.com/office/drawing/2014/main" xmlns="" val="20001"/>
                    </a:ext>
                  </a:extLst>
                </a:gridCol>
                <a:gridCol w="396769">
                  <a:extLst>
                    <a:ext uri="{9D8B030D-6E8A-4147-A177-3AD203B41FA5}">
                      <a16:colId xmlns:a16="http://schemas.microsoft.com/office/drawing/2014/main" xmlns="" val="20002"/>
                    </a:ext>
                  </a:extLst>
                </a:gridCol>
                <a:gridCol w="396769">
                  <a:extLst>
                    <a:ext uri="{9D8B030D-6E8A-4147-A177-3AD203B41FA5}">
                      <a16:colId xmlns:a16="http://schemas.microsoft.com/office/drawing/2014/main" xmlns="" val="20003"/>
                    </a:ext>
                  </a:extLst>
                </a:gridCol>
                <a:gridCol w="396769">
                  <a:extLst>
                    <a:ext uri="{9D8B030D-6E8A-4147-A177-3AD203B41FA5}">
                      <a16:colId xmlns:a16="http://schemas.microsoft.com/office/drawing/2014/main" xmlns="" val="20004"/>
                    </a:ext>
                  </a:extLst>
                </a:gridCol>
                <a:gridCol w="396769">
                  <a:extLst>
                    <a:ext uri="{9D8B030D-6E8A-4147-A177-3AD203B41FA5}">
                      <a16:colId xmlns:a16="http://schemas.microsoft.com/office/drawing/2014/main" xmlns="" val="20005"/>
                    </a:ext>
                  </a:extLst>
                </a:gridCol>
                <a:gridCol w="396769">
                  <a:extLst>
                    <a:ext uri="{9D8B030D-6E8A-4147-A177-3AD203B41FA5}">
                      <a16:colId xmlns:a16="http://schemas.microsoft.com/office/drawing/2014/main" xmlns="" val="20006"/>
                    </a:ext>
                  </a:extLst>
                </a:gridCol>
                <a:gridCol w="396769">
                  <a:extLst>
                    <a:ext uri="{9D8B030D-6E8A-4147-A177-3AD203B41FA5}">
                      <a16:colId xmlns:a16="http://schemas.microsoft.com/office/drawing/2014/main" xmlns="" val="20007"/>
                    </a:ext>
                  </a:extLst>
                </a:gridCol>
                <a:gridCol w="396769">
                  <a:extLst>
                    <a:ext uri="{9D8B030D-6E8A-4147-A177-3AD203B41FA5}">
                      <a16:colId xmlns:a16="http://schemas.microsoft.com/office/drawing/2014/main" xmlns="" val="20008"/>
                    </a:ext>
                  </a:extLst>
                </a:gridCol>
                <a:gridCol w="396769">
                  <a:extLst>
                    <a:ext uri="{9D8B030D-6E8A-4147-A177-3AD203B41FA5}">
                      <a16:colId xmlns:a16="http://schemas.microsoft.com/office/drawing/2014/main" xmlns="" val="20009"/>
                    </a:ext>
                  </a:extLst>
                </a:gridCol>
                <a:gridCol w="396769">
                  <a:extLst>
                    <a:ext uri="{9D8B030D-6E8A-4147-A177-3AD203B41FA5}">
                      <a16:colId xmlns:a16="http://schemas.microsoft.com/office/drawing/2014/main" xmlns="" val="20010"/>
                    </a:ext>
                  </a:extLst>
                </a:gridCol>
                <a:gridCol w="396769">
                  <a:extLst>
                    <a:ext uri="{9D8B030D-6E8A-4147-A177-3AD203B41FA5}">
                      <a16:colId xmlns:a16="http://schemas.microsoft.com/office/drawing/2014/main" xmlns="" val="20011"/>
                    </a:ext>
                  </a:extLst>
                </a:gridCol>
                <a:gridCol w="396769">
                  <a:extLst>
                    <a:ext uri="{9D8B030D-6E8A-4147-A177-3AD203B41FA5}">
                      <a16:colId xmlns:a16="http://schemas.microsoft.com/office/drawing/2014/main" xmlns="" val="20012"/>
                    </a:ext>
                  </a:extLst>
                </a:gridCol>
                <a:gridCol w="396769">
                  <a:extLst>
                    <a:ext uri="{9D8B030D-6E8A-4147-A177-3AD203B41FA5}">
                      <a16:colId xmlns:a16="http://schemas.microsoft.com/office/drawing/2014/main" xmlns="" val="20013"/>
                    </a:ext>
                  </a:extLst>
                </a:gridCol>
                <a:gridCol w="396769">
                  <a:extLst>
                    <a:ext uri="{9D8B030D-6E8A-4147-A177-3AD203B41FA5}">
                      <a16:colId xmlns:a16="http://schemas.microsoft.com/office/drawing/2014/main" xmlns="" val="20014"/>
                    </a:ext>
                  </a:extLst>
                </a:gridCol>
                <a:gridCol w="396769">
                  <a:extLst>
                    <a:ext uri="{9D8B030D-6E8A-4147-A177-3AD203B41FA5}">
                      <a16:colId xmlns:a16="http://schemas.microsoft.com/office/drawing/2014/main" xmlns="" val="20015"/>
                    </a:ext>
                  </a:extLst>
                </a:gridCol>
                <a:gridCol w="396769">
                  <a:extLst>
                    <a:ext uri="{9D8B030D-6E8A-4147-A177-3AD203B41FA5}">
                      <a16:colId xmlns:a16="http://schemas.microsoft.com/office/drawing/2014/main" xmlns="" val="20016"/>
                    </a:ext>
                  </a:extLst>
                </a:gridCol>
                <a:gridCol w="396769">
                  <a:extLst>
                    <a:ext uri="{9D8B030D-6E8A-4147-A177-3AD203B41FA5}">
                      <a16:colId xmlns:a16="http://schemas.microsoft.com/office/drawing/2014/main" xmlns="" val="20017"/>
                    </a:ext>
                  </a:extLst>
                </a:gridCol>
                <a:gridCol w="396769">
                  <a:extLst>
                    <a:ext uri="{9D8B030D-6E8A-4147-A177-3AD203B41FA5}">
                      <a16:colId xmlns:a16="http://schemas.microsoft.com/office/drawing/2014/main" xmlns="" val="20018"/>
                    </a:ext>
                  </a:extLst>
                </a:gridCol>
                <a:gridCol w="396769">
                  <a:extLst>
                    <a:ext uri="{9D8B030D-6E8A-4147-A177-3AD203B41FA5}">
                      <a16:colId xmlns:a16="http://schemas.microsoft.com/office/drawing/2014/main" xmlns="" val="20019"/>
                    </a:ext>
                  </a:extLst>
                </a:gridCol>
                <a:gridCol w="396769">
                  <a:extLst>
                    <a:ext uri="{9D8B030D-6E8A-4147-A177-3AD203B41FA5}">
                      <a16:colId xmlns:a16="http://schemas.microsoft.com/office/drawing/2014/main" xmlns="" val="20020"/>
                    </a:ext>
                  </a:extLst>
                </a:gridCol>
                <a:gridCol w="396769">
                  <a:extLst>
                    <a:ext uri="{9D8B030D-6E8A-4147-A177-3AD203B41FA5}">
                      <a16:colId xmlns:a16="http://schemas.microsoft.com/office/drawing/2014/main" xmlns="" val="20021"/>
                    </a:ext>
                  </a:extLst>
                </a:gridCol>
              </a:tblGrid>
              <a:tr h="14872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xmlns="" val="10000"/>
                  </a:ext>
                </a:extLst>
              </a:tr>
              <a:tr h="1619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5"/>
                    </a:solidFill>
                  </a:tcPr>
                </a:tc>
                <a:extLst>
                  <a:ext uri="{0D108BD9-81ED-4DB2-BD59-A6C34878D82A}">
                    <a16:rowId xmlns:a16="http://schemas.microsoft.com/office/drawing/2014/main" xmlns="" val="10001"/>
                  </a:ext>
                </a:extLst>
              </a:tr>
              <a:tr h="66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12.723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15.954</a:t>
                      </a:r>
                    </a:p>
                  </a:txBody>
                  <a:tcPr marL="9525" marR="9525" marT="9525" marB="0" anchor="ct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8.470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10.322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7.434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10.360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54.193</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53.085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-2.0%</a:t>
                      </a:r>
                    </a:p>
                  </a:txBody>
                  <a:tcPr marL="7620" marR="7620" marT="7620" marB="0" anchor="ctr">
                    <a:lnL>
                      <a:noFill/>
                    </a:lnL>
                    <a:solidFill>
                      <a:srgbClr val="D1D5F7"/>
                    </a:solidFill>
                  </a:tcPr>
                </a:tc>
                <a:extLst>
                  <a:ext uri="{0D108BD9-81ED-4DB2-BD59-A6C34878D82A}">
                    <a16:rowId xmlns:a16="http://schemas.microsoft.com/office/drawing/2014/main" xmlns=""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10.624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13.072</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6.956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8.662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6.367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8.740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44.921</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44.326</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-1.3%</a:t>
                      </a:r>
                    </a:p>
                  </a:txBody>
                  <a:tcPr marL="7620" marR="7620" marT="7620" marB="0" anchor="ctr">
                    <a:lnL>
                      <a:noFill/>
                    </a:lnL>
                    <a:solidFill>
                      <a:srgbClr val="D1D5F7"/>
                    </a:solidFill>
                  </a:tcPr>
                </a:tc>
                <a:extLst>
                  <a:ext uri="{0D108BD9-81ED-4DB2-BD59-A6C34878D82A}">
                    <a16:rowId xmlns:a16="http://schemas.microsoft.com/office/drawing/2014/main" xmlns="" val="10003"/>
                  </a:ext>
                </a:extLst>
              </a:tr>
              <a:tr h="854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smtClean="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a16="http://schemas.microsoft.com/office/drawing/2014/main" xmlns=""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T>
                      <a:noFill/>
                    </a:lnT>
                    <a:solidFill>
                      <a:schemeClr val="accent5"/>
                    </a:solidFill>
                  </a:tcPr>
                </a:tc>
                <a:extLst>
                  <a:ext uri="{0D108BD9-81ED-4DB2-BD59-A6C34878D82A}">
                    <a16:rowId xmlns:a16="http://schemas.microsoft.com/office/drawing/2014/main" xmlns=""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45.989</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59.787</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27.612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29.036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18.500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31.184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147.448</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146.885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-0.4%</a:t>
                      </a:r>
                    </a:p>
                  </a:txBody>
                  <a:tcPr marL="7620" marR="7620" marT="7620" marB="0" anchor="ctr">
                    <a:lnL>
                      <a:noFill/>
                    </a:lnL>
                    <a:solidFill>
                      <a:srgbClr val="D1D5F7"/>
                    </a:solidFill>
                  </a:tcPr>
                </a:tc>
                <a:extLst>
                  <a:ext uri="{0D108BD9-81ED-4DB2-BD59-A6C34878D82A}">
                    <a16:rowId xmlns:a16="http://schemas.microsoft.com/office/drawing/2014/main" xmlns=""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35.044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47.266</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22.759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23.326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15.266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25.826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118.215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118.618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+0.3%</a:t>
                      </a:r>
                    </a:p>
                  </a:txBody>
                  <a:tcPr marL="7620" marR="7620" marT="7620" marB="0" anchor="ctr">
                    <a:lnL>
                      <a:noFill/>
                    </a:lnL>
                    <a:solidFill>
                      <a:srgbClr val="D1D5F7"/>
                    </a:solidFill>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smtClean="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a16="http://schemas.microsoft.com/office/drawing/2014/main" xmlns=""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T>
                      <a:noFill/>
                    </a:lnT>
                    <a:solidFill>
                      <a:schemeClr val="accent5"/>
                    </a:solidFill>
                  </a:tcPr>
                </a:tc>
                <a:extLst>
                  <a:ext uri="{0D108BD9-81ED-4DB2-BD59-A6C34878D82A}">
                    <a16:rowId xmlns:a16="http://schemas.microsoft.com/office/drawing/2014/main" xmlns=""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£2,890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£3,394</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£1,917</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£2,026</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£1,422</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£1,649</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£9,781</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£10,133</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+3.6%</a:t>
                      </a:r>
                    </a:p>
                  </a:txBody>
                  <a:tcPr marL="7620" marR="7620" marT="7620" marB="0" anchor="ctr">
                    <a:lnL>
                      <a:noFill/>
                    </a:lnL>
                    <a:solidFill>
                      <a:srgbClr val="D1D5F7"/>
                    </a:solidFill>
                  </a:tcPr>
                </a:tc>
                <a:extLst>
                  <a:ext uri="{0D108BD9-81ED-4DB2-BD59-A6C34878D82A}">
                    <a16:rowId xmlns:a16="http://schemas.microsoft.com/office/drawing/2014/main" xmlns=""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lnB w="9525"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£2,323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£2,748</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£1,650</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£1,208</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£1,255</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£7,768</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£8,274</a:t>
                      </a:r>
                    </a:p>
                  </a:txBody>
                  <a:tcPr marL="7620" marR="7620" marT="7620" marB="0" anchor="ctr">
                    <a:lnL w="3175" cap="flat" cmpd="sng" algn="ctr">
                      <a:noFill/>
                      <a:prstDash val="solid"/>
                      <a:round/>
                      <a:headEnd type="none" w="med" len="med"/>
                      <a:tailEnd type="none" w="med" len="med"/>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+6.5%</a:t>
                      </a:r>
                    </a:p>
                  </a:txBody>
                  <a:tcPr marL="7620" marR="7620" marT="7620" marB="0" anchor="ctr">
                    <a:lnL>
                      <a:noFill/>
                    </a:lnL>
                    <a:lnB w="9525" cap="flat" cmpd="sng" algn="ctr">
                      <a:solidFill>
                        <a:schemeClr val="accent6"/>
                      </a:solidFill>
                      <a:prstDash val="solid"/>
                      <a:round/>
                      <a:headEnd type="none" w="med" len="med"/>
                      <a:tailEnd type="none" w="med" len="med"/>
                    </a:lnB>
                    <a:solidFill>
                      <a:srgbClr val="D1D5F7"/>
                    </a:solid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2"/>
                </a:solidFill>
              </a:rPr>
              <a:t>HOLIDAYS</a:t>
            </a:r>
            <a:endParaRPr lang="en-GB" dirty="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18600860"/>
              </p:ext>
            </p:extLst>
          </p:nvPr>
        </p:nvGraphicFramePr>
        <p:xfrm>
          <a:off x="51581" y="1011953"/>
          <a:ext cx="7833790" cy="1522976"/>
        </p:xfrm>
        <a:graphic>
          <a:graphicData uri="http://schemas.openxmlformats.org/drawingml/2006/table">
            <a:tbl>
              <a:tblPr>
                <a:tableStyleId>{5A111915-BE36-4E01-A7E5-04B1672EAD32}</a:tableStyleId>
              </a:tblPr>
              <a:tblGrid>
                <a:gridCol w="752752">
                  <a:extLst>
                    <a:ext uri="{9D8B030D-6E8A-4147-A177-3AD203B41FA5}">
                      <a16:colId xmlns:a16="http://schemas.microsoft.com/office/drawing/2014/main" xmlns="" val="20000"/>
                    </a:ext>
                  </a:extLst>
                </a:gridCol>
                <a:gridCol w="393391">
                  <a:extLst>
                    <a:ext uri="{9D8B030D-6E8A-4147-A177-3AD203B41FA5}">
                      <a16:colId xmlns:a16="http://schemas.microsoft.com/office/drawing/2014/main" xmlns="" val="20001"/>
                    </a:ext>
                  </a:extLst>
                </a:gridCol>
                <a:gridCol w="393391">
                  <a:extLst>
                    <a:ext uri="{9D8B030D-6E8A-4147-A177-3AD203B41FA5}">
                      <a16:colId xmlns:a16="http://schemas.microsoft.com/office/drawing/2014/main" xmlns="" val="20002"/>
                    </a:ext>
                  </a:extLst>
                </a:gridCol>
                <a:gridCol w="393391">
                  <a:extLst>
                    <a:ext uri="{9D8B030D-6E8A-4147-A177-3AD203B41FA5}">
                      <a16:colId xmlns:a16="http://schemas.microsoft.com/office/drawing/2014/main" xmlns="" val="20003"/>
                    </a:ext>
                  </a:extLst>
                </a:gridCol>
                <a:gridCol w="393391">
                  <a:extLst>
                    <a:ext uri="{9D8B030D-6E8A-4147-A177-3AD203B41FA5}">
                      <a16:colId xmlns:a16="http://schemas.microsoft.com/office/drawing/2014/main" xmlns="" val="20004"/>
                    </a:ext>
                  </a:extLst>
                </a:gridCol>
                <a:gridCol w="393391">
                  <a:extLst>
                    <a:ext uri="{9D8B030D-6E8A-4147-A177-3AD203B41FA5}">
                      <a16:colId xmlns:a16="http://schemas.microsoft.com/office/drawing/2014/main" xmlns="" val="20005"/>
                    </a:ext>
                  </a:extLst>
                </a:gridCol>
                <a:gridCol w="393391">
                  <a:extLst>
                    <a:ext uri="{9D8B030D-6E8A-4147-A177-3AD203B41FA5}">
                      <a16:colId xmlns:a16="http://schemas.microsoft.com/office/drawing/2014/main" xmlns="" val="20006"/>
                    </a:ext>
                  </a:extLst>
                </a:gridCol>
                <a:gridCol w="393391">
                  <a:extLst>
                    <a:ext uri="{9D8B030D-6E8A-4147-A177-3AD203B41FA5}">
                      <a16:colId xmlns:a16="http://schemas.microsoft.com/office/drawing/2014/main" xmlns="" val="20007"/>
                    </a:ext>
                  </a:extLst>
                </a:gridCol>
                <a:gridCol w="393391">
                  <a:extLst>
                    <a:ext uri="{9D8B030D-6E8A-4147-A177-3AD203B41FA5}">
                      <a16:colId xmlns:a16="http://schemas.microsoft.com/office/drawing/2014/main" xmlns="" val="20008"/>
                    </a:ext>
                  </a:extLst>
                </a:gridCol>
                <a:gridCol w="393391">
                  <a:extLst>
                    <a:ext uri="{9D8B030D-6E8A-4147-A177-3AD203B41FA5}">
                      <a16:colId xmlns:a16="http://schemas.microsoft.com/office/drawing/2014/main" xmlns="" val="20009"/>
                    </a:ext>
                  </a:extLst>
                </a:gridCol>
                <a:gridCol w="393391">
                  <a:extLst>
                    <a:ext uri="{9D8B030D-6E8A-4147-A177-3AD203B41FA5}">
                      <a16:colId xmlns:a16="http://schemas.microsoft.com/office/drawing/2014/main" xmlns="" val="20010"/>
                    </a:ext>
                  </a:extLst>
                </a:gridCol>
                <a:gridCol w="393391">
                  <a:extLst>
                    <a:ext uri="{9D8B030D-6E8A-4147-A177-3AD203B41FA5}">
                      <a16:colId xmlns:a16="http://schemas.microsoft.com/office/drawing/2014/main" xmlns="" val="20011"/>
                    </a:ext>
                  </a:extLst>
                </a:gridCol>
                <a:gridCol w="393391">
                  <a:extLst>
                    <a:ext uri="{9D8B030D-6E8A-4147-A177-3AD203B41FA5}">
                      <a16:colId xmlns:a16="http://schemas.microsoft.com/office/drawing/2014/main" xmlns="" val="20012"/>
                    </a:ext>
                  </a:extLst>
                </a:gridCol>
                <a:gridCol w="393391">
                  <a:extLst>
                    <a:ext uri="{9D8B030D-6E8A-4147-A177-3AD203B41FA5}">
                      <a16:colId xmlns:a16="http://schemas.microsoft.com/office/drawing/2014/main" xmlns="" val="20013"/>
                    </a:ext>
                  </a:extLst>
                </a:gridCol>
                <a:gridCol w="393391">
                  <a:extLst>
                    <a:ext uri="{9D8B030D-6E8A-4147-A177-3AD203B41FA5}">
                      <a16:colId xmlns:a16="http://schemas.microsoft.com/office/drawing/2014/main" xmlns="" val="20014"/>
                    </a:ext>
                  </a:extLst>
                </a:gridCol>
                <a:gridCol w="393391">
                  <a:extLst>
                    <a:ext uri="{9D8B030D-6E8A-4147-A177-3AD203B41FA5}">
                      <a16:colId xmlns:a16="http://schemas.microsoft.com/office/drawing/2014/main" xmlns="" val="20015"/>
                    </a:ext>
                  </a:extLst>
                </a:gridCol>
                <a:gridCol w="393391">
                  <a:extLst>
                    <a:ext uri="{9D8B030D-6E8A-4147-A177-3AD203B41FA5}">
                      <a16:colId xmlns:a16="http://schemas.microsoft.com/office/drawing/2014/main" xmlns="" val="20016"/>
                    </a:ext>
                  </a:extLst>
                </a:gridCol>
                <a:gridCol w="393391">
                  <a:extLst>
                    <a:ext uri="{9D8B030D-6E8A-4147-A177-3AD203B41FA5}">
                      <a16:colId xmlns:a16="http://schemas.microsoft.com/office/drawing/2014/main" xmlns="" val="20017"/>
                    </a:ext>
                  </a:extLst>
                </a:gridCol>
                <a:gridCol w="393391">
                  <a:extLst>
                    <a:ext uri="{9D8B030D-6E8A-4147-A177-3AD203B41FA5}">
                      <a16:colId xmlns:a16="http://schemas.microsoft.com/office/drawing/2014/main" xmlns="" val="20018"/>
                    </a:ext>
                  </a:extLst>
                </a:gridCol>
              </a:tblGrid>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4576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rPr>
                        <a:t>2016</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solidFill>
                      <a:schemeClr val="accent2"/>
                    </a:solidFill>
                  </a:tcPr>
                </a:tc>
                <a:tc>
                  <a:txBody>
                    <a:body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solidFill>
                      <a:schemeClr val="accent2"/>
                    </a:solidFill>
                  </a:tcPr>
                </a:tc>
                <a:extLst>
                  <a:ext uri="{0D108BD9-81ED-4DB2-BD59-A6C34878D82A}">
                    <a16:rowId xmlns:a16="http://schemas.microsoft.com/office/drawing/2014/main" xmlns="" val="10001"/>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1.926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2.116</a:t>
                      </a:r>
                    </a:p>
                  </a:txBody>
                  <a:tcPr marL="9525" marR="9525" marT="9525" marB="0" anchor="ctr"/>
                </a:tc>
                <a:tc>
                  <a:txBody>
                    <a:bodyPr/>
                    <a:lstStyle/>
                    <a:p>
                      <a:pPr algn="ctr" fontAlgn="b"/>
                      <a:r>
                        <a:rPr lang="en-GB" sz="650" b="0" i="0" u="none" strike="noStrike" dirty="0">
                          <a:solidFill>
                            <a:schemeClr val="accent2"/>
                          </a:solidFill>
                          <a:effectLst/>
                          <a:latin typeface="+mj-lt"/>
                        </a:rPr>
                        <a:t>+9.9%</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2.973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2.658</a:t>
                      </a:r>
                    </a:p>
                  </a:txBody>
                  <a:tcPr marL="9525" marR="9525" marT="9525" marB="0" anchor="ctr"/>
                </a:tc>
                <a:tc>
                  <a:txBody>
                    <a:bodyPr/>
                    <a:lstStyle/>
                    <a:p>
                      <a:pPr algn="ctr" fontAlgn="b"/>
                      <a:r>
                        <a:rPr lang="en-GB" sz="650" b="0" i="0" u="none" strike="noStrike" dirty="0">
                          <a:solidFill>
                            <a:srgbClr val="FF0000"/>
                          </a:solidFill>
                          <a:effectLst/>
                          <a:latin typeface="+mj-lt"/>
                        </a:rPr>
                        <a:t>-10.6%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3.793</a:t>
                      </a:r>
                    </a:p>
                  </a:txBody>
                  <a:tcPr marL="9525" marR="9525" marT="9525" marB="0" anchor="ctr"/>
                </a:tc>
                <a:tc>
                  <a:txBody>
                    <a:bodyPr/>
                    <a:lstStyle/>
                    <a:p>
                      <a:pPr algn="ctr" fontAlgn="b"/>
                      <a:r>
                        <a:rPr lang="en-GB" sz="650" b="0" i="0" u="none" strike="noStrike" dirty="0">
                          <a:solidFill>
                            <a:srgbClr val="FF0000"/>
                          </a:solidFill>
                          <a:effectLst/>
                          <a:latin typeface="+mj-lt"/>
                        </a:rPr>
                        <a:t>-9.5%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4.837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5.820</a:t>
                      </a:r>
                    </a:p>
                  </a:txBody>
                  <a:tcPr marL="9525" marR="9525" marT="9525" marB="0" anchor="ctr"/>
                </a:tc>
                <a:tc>
                  <a:txBody>
                    <a:bodyPr/>
                    <a:lstStyle/>
                    <a:p>
                      <a:pPr algn="ctr" fontAlgn="b"/>
                      <a:r>
                        <a:rPr lang="en-GB" sz="650" b="0" i="0" u="none" strike="noStrike" dirty="0">
                          <a:solidFill>
                            <a:srgbClr val="FF0000"/>
                          </a:solidFill>
                          <a:effectLst/>
                          <a:latin typeface="+mj-lt"/>
                        </a:rPr>
                        <a:t>+20.3%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5.021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5.800</a:t>
                      </a:r>
                    </a:p>
                  </a:txBody>
                  <a:tcPr marL="9525" marR="9525" marT="9525" marB="0" anchor="ctr"/>
                </a:tc>
                <a:tc>
                  <a:txBody>
                    <a:bodyPr/>
                    <a:lstStyle/>
                    <a:p>
                      <a:pPr algn="ctr" fontAlgn="b"/>
                      <a:r>
                        <a:rPr lang="en-GB" sz="650" b="0" i="0" u="none" strike="noStrike" dirty="0">
                          <a:solidFill>
                            <a:srgbClr val="FF0000"/>
                          </a:solidFill>
                          <a:effectLst/>
                          <a:latin typeface="+mj-lt"/>
                        </a:rPr>
                        <a:t>+15.5%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4.920</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5.616</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2"/>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1.632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1.765</a:t>
                      </a:r>
                    </a:p>
                  </a:txBody>
                  <a:tcPr marL="9525" marR="9525" marT="9525" marB="0" anchor="ctr"/>
                </a:tc>
                <a:tc>
                  <a:txBody>
                    <a:bodyPr/>
                    <a:lstStyle/>
                    <a:p>
                      <a:pPr algn="ctr" fontAlgn="b"/>
                      <a:r>
                        <a:rPr lang="en-GB" sz="650" b="0" i="0" u="none" strike="noStrike" dirty="0">
                          <a:solidFill>
                            <a:schemeClr val="accent2"/>
                          </a:solidFill>
                          <a:effectLst/>
                          <a:latin typeface="+mj-lt"/>
                        </a:rPr>
                        <a:t>+8.1%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2.394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2.112</a:t>
                      </a:r>
                    </a:p>
                  </a:txBody>
                  <a:tcPr marL="9525" marR="9525" marT="9525" marB="0" anchor="ctr"/>
                </a:tc>
                <a:tc>
                  <a:txBody>
                    <a:bodyPr/>
                    <a:lstStyle/>
                    <a:p>
                      <a:pPr algn="ctr" fontAlgn="b"/>
                      <a:r>
                        <a:rPr lang="en-GB" sz="650" b="0" i="0" u="none" strike="noStrike" dirty="0">
                          <a:solidFill>
                            <a:srgbClr val="FF0000"/>
                          </a:solidFill>
                          <a:effectLst/>
                          <a:latin typeface="+mj-lt"/>
                        </a:rPr>
                        <a:t>-11.8%</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3.269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3.027</a:t>
                      </a:r>
                    </a:p>
                  </a:txBody>
                  <a:tcPr marL="9525" marR="9525" marT="9525" marB="0" anchor="ctr"/>
                </a:tc>
                <a:tc>
                  <a:txBody>
                    <a:bodyPr/>
                    <a:lstStyle/>
                    <a:p>
                      <a:pPr algn="ctr" fontAlgn="b"/>
                      <a:r>
                        <a:rPr lang="en-GB" sz="650" b="0" i="0" u="none" strike="noStrike" dirty="0">
                          <a:solidFill>
                            <a:srgbClr val="FF0000"/>
                          </a:solidFill>
                          <a:effectLst/>
                          <a:latin typeface="+mj-lt"/>
                        </a:rPr>
                        <a:t>-7.4%</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3.996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4.528</a:t>
                      </a:r>
                    </a:p>
                  </a:txBody>
                  <a:tcPr marL="9525" marR="9525" marT="9525" marB="0" anchor="ctr"/>
                </a:tc>
                <a:tc>
                  <a:txBody>
                    <a:bodyPr/>
                    <a:lstStyle/>
                    <a:p>
                      <a:pPr algn="ctr" fontAlgn="b"/>
                      <a:r>
                        <a:rPr lang="en-GB" sz="650" b="0" i="0" u="none" strike="noStrike" dirty="0">
                          <a:solidFill>
                            <a:srgbClr val="FF0000"/>
                          </a:solidFill>
                          <a:effectLst/>
                          <a:latin typeface="+mj-lt"/>
                        </a:rPr>
                        <a:t>+13.3%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3.984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4.540</a:t>
                      </a:r>
                    </a:p>
                  </a:txBody>
                  <a:tcPr marL="9525" marR="9525" marT="9525" marB="0" anchor="ctr"/>
                </a:tc>
                <a:tc>
                  <a:txBody>
                    <a:bodyPr/>
                    <a:lstStyle/>
                    <a:p>
                      <a:pPr algn="ctr" fontAlgn="b"/>
                      <a:r>
                        <a:rPr lang="en-GB" sz="650" b="0" i="0" u="none" strike="noStrike" dirty="0">
                          <a:solidFill>
                            <a:srgbClr val="FF0000"/>
                          </a:solidFill>
                          <a:effectLst/>
                          <a:latin typeface="+mj-lt"/>
                        </a:rPr>
                        <a:t>+14.0%</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3.835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4.438</a:t>
                      </a:r>
                    </a:p>
                  </a:txBody>
                  <a:tcPr marL="9525" marR="9525" marT="9525" marB="0" anchor="ctr"/>
                </a:tc>
                <a:tc>
                  <a:txBody>
                    <a:bodyPr/>
                    <a:lstStyle/>
                    <a:p>
                      <a:pPr algn="ctr" fontAlgn="b"/>
                      <a:r>
                        <a:rPr lang="en-GB" sz="650" b="0" i="0" u="none" strike="noStrike" dirty="0">
                          <a:solidFill>
                            <a:srgbClr val="FF0000"/>
                          </a:solidFill>
                          <a:effectLst/>
                          <a:latin typeface="+mj-lt"/>
                        </a:rPr>
                        <a:t>+15.7%</a:t>
                      </a:r>
                    </a:p>
                  </a:txBody>
                  <a:tcPr marL="9525" marR="9525" marT="9525" marB="0" anchor="ctr">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3"/>
                  </a:ext>
                </a:extLst>
              </a:tr>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510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solidFill>
                      <a:schemeClr val="accent2"/>
                    </a:solidFill>
                  </a:tcPr>
                </a:tc>
                <a:extLst>
                  <a:ext uri="{0D108BD9-81ED-4DB2-BD59-A6C34878D82A}">
                    <a16:rowId xmlns:a16="http://schemas.microsoft.com/office/drawing/2014/main" xmlns="" val="10007"/>
                  </a:ext>
                </a:extLst>
              </a:tr>
              <a:tr h="12192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4.425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4.786</a:t>
                      </a:r>
                    </a:p>
                  </a:txBody>
                  <a:tcPr marL="9525" marR="9525" marT="9525" marB="0" anchor="b"/>
                </a:tc>
                <a:tc>
                  <a:txBody>
                    <a:bodyPr/>
                    <a:lstStyle/>
                    <a:p>
                      <a:pPr algn="ctr" fontAlgn="b"/>
                      <a:r>
                        <a:rPr lang="en-GB" sz="650" b="0" i="0" u="none" strike="noStrike" dirty="0">
                          <a:solidFill>
                            <a:schemeClr val="accent2"/>
                          </a:solidFill>
                          <a:effectLst/>
                          <a:latin typeface="+mj-lt"/>
                        </a:rPr>
                        <a:t>+8.2%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7.672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6.913</a:t>
                      </a:r>
                    </a:p>
                  </a:txBody>
                  <a:tcPr marL="9525" marR="9525" marT="9525" marB="0" anchor="b"/>
                </a:tc>
                <a:tc>
                  <a:txBody>
                    <a:bodyPr/>
                    <a:lstStyle/>
                    <a:p>
                      <a:pPr algn="ctr" fontAlgn="b"/>
                      <a:r>
                        <a:rPr lang="en-GB" sz="650" b="0" i="0" u="none" strike="noStrike" dirty="0">
                          <a:solidFill>
                            <a:srgbClr val="FF0000"/>
                          </a:solidFill>
                          <a:effectLst/>
                          <a:latin typeface="+mj-lt"/>
                        </a:rPr>
                        <a:t>-9.9%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10.318</a:t>
                      </a:r>
                    </a:p>
                  </a:txBody>
                  <a:tcPr marL="9525" marR="9525" marT="9525" marB="0" anchor="b"/>
                </a:tc>
                <a:tc>
                  <a:txBody>
                    <a:bodyPr/>
                    <a:lstStyle/>
                    <a:p>
                      <a:pPr algn="ctr" fontAlgn="b"/>
                      <a:r>
                        <a:rPr lang="en-GB" sz="650" b="0" i="0" u="none" strike="noStrike" dirty="0">
                          <a:solidFill>
                            <a:srgbClr val="FF0000"/>
                          </a:solidFill>
                          <a:effectLst/>
                          <a:latin typeface="+mj-lt"/>
                        </a:rPr>
                        <a:t>-19.2%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13.965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18.420</a:t>
                      </a:r>
                    </a:p>
                  </a:txBody>
                  <a:tcPr marL="9525" marR="9525" marT="9525" marB="0" anchor="b"/>
                </a:tc>
                <a:tc>
                  <a:txBody>
                    <a:bodyPr/>
                    <a:lstStyle/>
                    <a:p>
                      <a:pPr algn="ctr" fontAlgn="b"/>
                      <a:r>
                        <a:rPr lang="en-GB" sz="650" b="0" i="0" u="none" strike="noStrike" dirty="0">
                          <a:solidFill>
                            <a:srgbClr val="FF0000"/>
                          </a:solidFill>
                          <a:effectLst/>
                          <a:latin typeface="+mj-lt"/>
                        </a:rPr>
                        <a:t>+31.9%</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16.982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19.570</a:t>
                      </a:r>
                    </a:p>
                  </a:txBody>
                  <a:tcPr marL="9525" marR="9525" marT="9525" marB="0" anchor="b"/>
                </a:tc>
                <a:tc>
                  <a:txBody>
                    <a:bodyPr/>
                    <a:lstStyle/>
                    <a:p>
                      <a:pPr algn="ctr" fontAlgn="b"/>
                      <a:r>
                        <a:rPr lang="en-GB" sz="650" b="0" i="0" u="none" strike="noStrike" dirty="0">
                          <a:solidFill>
                            <a:srgbClr val="FF0000"/>
                          </a:solidFill>
                          <a:effectLst/>
                          <a:latin typeface="+mj-lt"/>
                        </a:rPr>
                        <a:t>+15.2%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16.547</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19.265</a:t>
                      </a:r>
                    </a:p>
                  </a:txBody>
                  <a:tcPr marL="9525" marR="9525" marT="9525" marB="0" anchor="b"/>
                </a:tc>
                <a:tc>
                  <a:txBody>
                    <a:bodyPr/>
                    <a:lstStyle/>
                    <a:p>
                      <a:pPr algn="ctr" fontAlgn="b"/>
                      <a:r>
                        <a:rPr lang="en-GB" sz="650" b="0" i="0" u="none" strike="noStrike" dirty="0">
                          <a:solidFill>
                            <a:srgbClr val="FF0000"/>
                          </a:solidFill>
                          <a:effectLst/>
                          <a:latin typeface="+mj-lt"/>
                        </a:rPr>
                        <a:t>+16.4%</a:t>
                      </a:r>
                    </a:p>
                  </a:txBody>
                  <a:tcPr marL="9525" marR="9525" marT="9525" marB="0" anchor="b">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8"/>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3.750</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3.910</a:t>
                      </a:r>
                    </a:p>
                  </a:txBody>
                  <a:tcPr marL="9525" marR="9525" marT="9525" marB="0" anchor="b"/>
                </a:tc>
                <a:tc>
                  <a:txBody>
                    <a:bodyPr/>
                    <a:lstStyle/>
                    <a:p>
                      <a:pPr algn="ctr" fontAlgn="b"/>
                      <a:r>
                        <a:rPr lang="en-GB" sz="650" b="0" i="0" u="none" strike="noStrike" dirty="0">
                          <a:solidFill>
                            <a:schemeClr val="accent2"/>
                          </a:solidFill>
                          <a:effectLst/>
                          <a:latin typeface="+mj-lt"/>
                        </a:rPr>
                        <a:t>+4.3%</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6.033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5.369</a:t>
                      </a:r>
                    </a:p>
                  </a:txBody>
                  <a:tcPr marL="9525" marR="9525" marT="9525" marB="0" anchor="b"/>
                </a:tc>
                <a:tc>
                  <a:txBody>
                    <a:bodyPr/>
                    <a:lstStyle/>
                    <a:p>
                      <a:pPr algn="ctr" fontAlgn="b"/>
                      <a:r>
                        <a:rPr lang="en-GB" sz="650" b="0" i="0" u="none" strike="noStrike" dirty="0">
                          <a:solidFill>
                            <a:srgbClr val="FF0000"/>
                          </a:solidFill>
                          <a:effectLst/>
                          <a:latin typeface="+mj-lt"/>
                        </a:rPr>
                        <a:t>-11.0%</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9.519</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8.118</a:t>
                      </a:r>
                    </a:p>
                  </a:txBody>
                  <a:tcPr marL="9525" marR="9525" marT="9525" marB="0" anchor="b"/>
                </a:tc>
                <a:tc>
                  <a:txBody>
                    <a:bodyPr/>
                    <a:lstStyle/>
                    <a:p>
                      <a:pPr algn="ctr" fontAlgn="b"/>
                      <a:r>
                        <a:rPr lang="en-GB" sz="650" b="0" i="0" u="none" strike="noStrike" dirty="0">
                          <a:solidFill>
                            <a:srgbClr val="FF0000"/>
                          </a:solidFill>
                          <a:effectLst/>
                          <a:latin typeface="+mj-lt"/>
                        </a:rPr>
                        <a:t>-14.7%</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11.163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13.907</a:t>
                      </a:r>
                    </a:p>
                  </a:txBody>
                  <a:tcPr marL="9525" marR="9525" marT="9525" marB="0" anchor="b"/>
                </a:tc>
                <a:tc>
                  <a:txBody>
                    <a:bodyPr/>
                    <a:lstStyle/>
                    <a:p>
                      <a:pPr algn="ctr" fontAlgn="b"/>
                      <a:r>
                        <a:rPr lang="en-GB" sz="650" b="0" i="0" u="none" strike="noStrike" dirty="0">
                          <a:solidFill>
                            <a:srgbClr val="FF0000"/>
                          </a:solidFill>
                          <a:effectLst/>
                          <a:latin typeface="+mj-lt"/>
                        </a:rPr>
                        <a:t>+24.6%</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12.715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+17.9%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12.656</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+18.4%</a:t>
                      </a:r>
                    </a:p>
                  </a:txBody>
                  <a:tcPr marL="9525" marR="9525" marT="9525" marB="0" anchor="b">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9"/>
                  </a:ext>
                </a:extLst>
              </a:tr>
              <a:tr h="10496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3079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solidFill>
                      <a:schemeClr val="accent2"/>
                    </a:solidFill>
                  </a:tcPr>
                </a:tc>
                <a:extLst>
                  <a:ext uri="{0D108BD9-81ED-4DB2-BD59-A6C34878D82A}">
                    <a16:rowId xmlns:a16="http://schemas.microsoft.com/office/drawing/2014/main" xmlns="" val="10013"/>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£433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£494</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£531</a:t>
                      </a:r>
                    </a:p>
                  </a:txBody>
                  <a:tcPr marL="9525" marR="9525" marT="9525" marB="0" anchor="ctr"/>
                </a:tc>
                <a:tc>
                  <a:txBody>
                    <a:bodyPr/>
                    <a:lstStyle/>
                    <a:p>
                      <a:pPr algn="ctr" fontAlgn="b"/>
                      <a:r>
                        <a:rPr lang="en-GB" sz="650" b="0" i="0" u="none" strike="noStrike" dirty="0">
                          <a:solidFill>
                            <a:srgbClr val="FF0000"/>
                          </a:solidFill>
                          <a:effectLst/>
                          <a:latin typeface="+mj-lt"/>
                        </a:rPr>
                        <a:t>-14.5%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£817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£838</a:t>
                      </a:r>
                    </a:p>
                  </a:txBody>
                  <a:tcPr marL="9525" marR="9525" marT="9525" marB="0" anchor="ctr"/>
                </a:tc>
                <a:tc>
                  <a:txBody>
                    <a:bodyPr/>
                    <a:lstStyle/>
                    <a:p>
                      <a:pPr algn="ctr" fontAlgn="b"/>
                      <a:r>
                        <a:rPr lang="en-GB" sz="650" b="0" i="0" u="none" strike="noStrike" dirty="0">
                          <a:solidFill>
                            <a:srgbClr val="FF0000"/>
                          </a:solidFill>
                          <a:effectLst/>
                          <a:latin typeface="+mj-lt"/>
                        </a:rPr>
                        <a:t>+2.6%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£992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£1,245</a:t>
                      </a:r>
                    </a:p>
                  </a:txBody>
                  <a:tcPr marL="9525" marR="9525" marT="9525" marB="0" anchor="ctr"/>
                </a:tc>
                <a:tc>
                  <a:txBody>
                    <a:bodyPr/>
                    <a:lstStyle/>
                    <a:p>
                      <a:pPr algn="ctr" fontAlgn="b"/>
                      <a:r>
                        <a:rPr lang="en-GB" sz="650" b="0" i="0" u="none" strike="noStrike" dirty="0">
                          <a:solidFill>
                            <a:srgbClr val="FF0000"/>
                          </a:solidFill>
                          <a:effectLst/>
                          <a:latin typeface="+mj-lt"/>
                        </a:rPr>
                        <a:t>+25.5%</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£1,079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£1,319</a:t>
                      </a:r>
                    </a:p>
                  </a:txBody>
                  <a:tcPr marL="9525" marR="9525" marT="9525" marB="0" anchor="ctr"/>
                </a:tc>
                <a:tc>
                  <a:txBody>
                    <a:bodyPr/>
                    <a:lstStyle/>
                    <a:p>
                      <a:pPr algn="ctr" fontAlgn="b"/>
                      <a:r>
                        <a:rPr lang="en-GB" sz="650" b="0" i="0" u="none" strike="noStrike" dirty="0">
                          <a:solidFill>
                            <a:srgbClr val="FF0000"/>
                          </a:solidFill>
                          <a:effectLst/>
                          <a:latin typeface="+mj-lt"/>
                        </a:rPr>
                        <a:t>+22.2%</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£1,149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£1,419</a:t>
                      </a:r>
                    </a:p>
                  </a:txBody>
                  <a:tcPr marL="9525" marR="9525" marT="9525" marB="0" anchor="ctr"/>
                </a:tc>
                <a:tc>
                  <a:txBody>
                    <a:bodyPr/>
                    <a:lstStyle/>
                    <a:p>
                      <a:pPr algn="ctr" fontAlgn="b"/>
                      <a:r>
                        <a:rPr lang="en-GB" sz="650" b="0" i="0" u="none" strike="noStrike" dirty="0">
                          <a:solidFill>
                            <a:srgbClr val="FF0000"/>
                          </a:solidFill>
                          <a:effectLst/>
                          <a:latin typeface="+mj-lt"/>
                        </a:rPr>
                        <a:t>+23.5%</a:t>
                      </a:r>
                    </a:p>
                  </a:txBody>
                  <a:tcPr marL="9525" marR="9525" marT="9525" marB="0" anchor="ctr">
                    <a:lnR w="635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14"/>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£372</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£421</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+13.2%</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£454</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£414</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-8.8%</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£641</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£665</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£798</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£927</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+16.2%</a:t>
                      </a:r>
                    </a:p>
                  </a:txBody>
                  <a:tcPr marL="7620" marR="7620" marT="7620"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£777</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£1,038</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+33.3%</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£879</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£1,115</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+26.8%</a:t>
                      </a:r>
                    </a:p>
                  </a:txBody>
                  <a:tcPr marL="9525" marR="9525" marT="9525" marB="0" anchor="ctr">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02448461"/>
              </p:ext>
            </p:extLst>
          </p:nvPr>
        </p:nvGraphicFramePr>
        <p:xfrm>
          <a:off x="51584" y="3486150"/>
          <a:ext cx="8998441" cy="1524669"/>
        </p:xfrm>
        <a:graphic>
          <a:graphicData uri="http://schemas.openxmlformats.org/drawingml/2006/table">
            <a:tbl>
              <a:tblPr>
                <a:tableStyleId>{5A111915-BE36-4E01-A7E5-04B1672EAD32}</a:tableStyleId>
              </a:tblPr>
              <a:tblGrid>
                <a:gridCol w="749105">
                  <a:extLst>
                    <a:ext uri="{9D8B030D-6E8A-4147-A177-3AD203B41FA5}">
                      <a16:colId xmlns:a16="http://schemas.microsoft.com/office/drawing/2014/main" xmlns="" val="20000"/>
                    </a:ext>
                  </a:extLst>
                </a:gridCol>
                <a:gridCol w="391253">
                  <a:extLst>
                    <a:ext uri="{9D8B030D-6E8A-4147-A177-3AD203B41FA5}">
                      <a16:colId xmlns:a16="http://schemas.microsoft.com/office/drawing/2014/main" xmlns="" val="20001"/>
                    </a:ext>
                  </a:extLst>
                </a:gridCol>
                <a:gridCol w="391253">
                  <a:extLst>
                    <a:ext uri="{9D8B030D-6E8A-4147-A177-3AD203B41FA5}">
                      <a16:colId xmlns:a16="http://schemas.microsoft.com/office/drawing/2014/main" xmlns="" val="20002"/>
                    </a:ext>
                  </a:extLst>
                </a:gridCol>
                <a:gridCol w="391253">
                  <a:extLst>
                    <a:ext uri="{9D8B030D-6E8A-4147-A177-3AD203B41FA5}">
                      <a16:colId xmlns:a16="http://schemas.microsoft.com/office/drawing/2014/main" xmlns="" val="20003"/>
                    </a:ext>
                  </a:extLst>
                </a:gridCol>
                <a:gridCol w="391253">
                  <a:extLst>
                    <a:ext uri="{9D8B030D-6E8A-4147-A177-3AD203B41FA5}">
                      <a16:colId xmlns:a16="http://schemas.microsoft.com/office/drawing/2014/main" xmlns="" val="20004"/>
                    </a:ext>
                  </a:extLst>
                </a:gridCol>
                <a:gridCol w="391253">
                  <a:extLst>
                    <a:ext uri="{9D8B030D-6E8A-4147-A177-3AD203B41FA5}">
                      <a16:colId xmlns:a16="http://schemas.microsoft.com/office/drawing/2014/main" xmlns="" val="20005"/>
                    </a:ext>
                  </a:extLst>
                </a:gridCol>
                <a:gridCol w="391253">
                  <a:extLst>
                    <a:ext uri="{9D8B030D-6E8A-4147-A177-3AD203B41FA5}">
                      <a16:colId xmlns:a16="http://schemas.microsoft.com/office/drawing/2014/main" xmlns="" val="20006"/>
                    </a:ext>
                  </a:extLst>
                </a:gridCol>
                <a:gridCol w="391253">
                  <a:extLst>
                    <a:ext uri="{9D8B030D-6E8A-4147-A177-3AD203B41FA5}">
                      <a16:colId xmlns:a16="http://schemas.microsoft.com/office/drawing/2014/main" xmlns="" val="20007"/>
                    </a:ext>
                  </a:extLst>
                </a:gridCol>
                <a:gridCol w="391253">
                  <a:extLst>
                    <a:ext uri="{9D8B030D-6E8A-4147-A177-3AD203B41FA5}">
                      <a16:colId xmlns:a16="http://schemas.microsoft.com/office/drawing/2014/main" xmlns="" val="20008"/>
                    </a:ext>
                  </a:extLst>
                </a:gridCol>
                <a:gridCol w="391253">
                  <a:extLst>
                    <a:ext uri="{9D8B030D-6E8A-4147-A177-3AD203B41FA5}">
                      <a16:colId xmlns:a16="http://schemas.microsoft.com/office/drawing/2014/main" xmlns="" val="20009"/>
                    </a:ext>
                  </a:extLst>
                </a:gridCol>
                <a:gridCol w="391253">
                  <a:extLst>
                    <a:ext uri="{9D8B030D-6E8A-4147-A177-3AD203B41FA5}">
                      <a16:colId xmlns:a16="http://schemas.microsoft.com/office/drawing/2014/main" xmlns="" val="20010"/>
                    </a:ext>
                  </a:extLst>
                </a:gridCol>
                <a:gridCol w="391253">
                  <a:extLst>
                    <a:ext uri="{9D8B030D-6E8A-4147-A177-3AD203B41FA5}">
                      <a16:colId xmlns:a16="http://schemas.microsoft.com/office/drawing/2014/main" xmlns="" val="20011"/>
                    </a:ext>
                  </a:extLst>
                </a:gridCol>
                <a:gridCol w="391253">
                  <a:extLst>
                    <a:ext uri="{9D8B030D-6E8A-4147-A177-3AD203B41FA5}">
                      <a16:colId xmlns:a16="http://schemas.microsoft.com/office/drawing/2014/main" xmlns="" val="20012"/>
                    </a:ext>
                  </a:extLst>
                </a:gridCol>
                <a:gridCol w="391253">
                  <a:extLst>
                    <a:ext uri="{9D8B030D-6E8A-4147-A177-3AD203B41FA5}">
                      <a16:colId xmlns:a16="http://schemas.microsoft.com/office/drawing/2014/main" xmlns="" val="20013"/>
                    </a:ext>
                  </a:extLst>
                </a:gridCol>
                <a:gridCol w="391253">
                  <a:extLst>
                    <a:ext uri="{9D8B030D-6E8A-4147-A177-3AD203B41FA5}">
                      <a16:colId xmlns:a16="http://schemas.microsoft.com/office/drawing/2014/main" xmlns="" val="20014"/>
                    </a:ext>
                  </a:extLst>
                </a:gridCol>
                <a:gridCol w="391253">
                  <a:extLst>
                    <a:ext uri="{9D8B030D-6E8A-4147-A177-3AD203B41FA5}">
                      <a16:colId xmlns:a16="http://schemas.microsoft.com/office/drawing/2014/main" xmlns="" val="20015"/>
                    </a:ext>
                  </a:extLst>
                </a:gridCol>
                <a:gridCol w="391253">
                  <a:extLst>
                    <a:ext uri="{9D8B030D-6E8A-4147-A177-3AD203B41FA5}">
                      <a16:colId xmlns:a16="http://schemas.microsoft.com/office/drawing/2014/main" xmlns="" val="20016"/>
                    </a:ext>
                  </a:extLst>
                </a:gridCol>
                <a:gridCol w="391253">
                  <a:extLst>
                    <a:ext uri="{9D8B030D-6E8A-4147-A177-3AD203B41FA5}">
                      <a16:colId xmlns:a16="http://schemas.microsoft.com/office/drawing/2014/main" xmlns="" val="20017"/>
                    </a:ext>
                  </a:extLst>
                </a:gridCol>
                <a:gridCol w="391253">
                  <a:extLst>
                    <a:ext uri="{9D8B030D-6E8A-4147-A177-3AD203B41FA5}">
                      <a16:colId xmlns:a16="http://schemas.microsoft.com/office/drawing/2014/main" xmlns="" val="20018"/>
                    </a:ext>
                  </a:extLst>
                </a:gridCol>
                <a:gridCol w="33020">
                  <a:extLst>
                    <a:ext uri="{9D8B030D-6E8A-4147-A177-3AD203B41FA5}">
                      <a16:colId xmlns:a16="http://schemas.microsoft.com/office/drawing/2014/main" xmlns="" val="20019"/>
                    </a:ext>
                  </a:extLst>
                </a:gridCol>
                <a:gridCol w="33020">
                  <a:extLst>
                    <a:ext uri="{9D8B030D-6E8A-4147-A177-3AD203B41FA5}">
                      <a16:colId xmlns:a16="http://schemas.microsoft.com/office/drawing/2014/main" xmlns="" val="20020"/>
                    </a:ext>
                  </a:extLst>
                </a:gridCol>
                <a:gridCol w="358235">
                  <a:extLst>
                    <a:ext uri="{9D8B030D-6E8A-4147-A177-3AD203B41FA5}">
                      <a16:colId xmlns:a16="http://schemas.microsoft.com/office/drawing/2014/main" xmlns="" val="20022"/>
                    </a:ext>
                  </a:extLst>
                </a:gridCol>
                <a:gridCol w="40640">
                  <a:extLst>
                    <a:ext uri="{9D8B030D-6E8A-4147-A177-3AD203B41FA5}">
                      <a16:colId xmlns:a16="http://schemas.microsoft.com/office/drawing/2014/main" xmlns="" val="20023"/>
                    </a:ext>
                  </a:extLst>
                </a:gridCol>
                <a:gridCol w="33020">
                  <a:extLst>
                    <a:ext uri="{9D8B030D-6E8A-4147-A177-3AD203B41FA5}">
                      <a16:colId xmlns:a16="http://schemas.microsoft.com/office/drawing/2014/main" xmlns="" val="20024"/>
                    </a:ext>
                  </a:extLst>
                </a:gridCol>
                <a:gridCol w="317594">
                  <a:extLst>
                    <a:ext uri="{9D8B030D-6E8A-4147-A177-3AD203B41FA5}">
                      <a16:colId xmlns:a16="http://schemas.microsoft.com/office/drawing/2014/main" xmlns="" val="20025"/>
                    </a:ext>
                  </a:extLst>
                </a:gridCol>
                <a:gridCol w="391253">
                  <a:extLst>
                    <a:ext uri="{9D8B030D-6E8A-4147-A177-3AD203B41FA5}">
                      <a16:colId xmlns:a16="http://schemas.microsoft.com/office/drawing/2014/main" xmlns="" val="20026"/>
                    </a:ext>
                  </a:extLst>
                </a:gridCol>
              </a:tblGrid>
              <a:tr h="12286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7">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1930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2"/>
                    </a:solidFill>
                  </a:tcPr>
                </a:tc>
                <a:tc gridSpan="4">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1"/>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6.896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9.720</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4.482</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5.169</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2.607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3.147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23.866</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25.803</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+8.1%</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2"/>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5.586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7.904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3.515</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2.093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19.110</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20.410</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+6.8%</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3"/>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xmlns="" val="10006"/>
                  </a:ext>
                </a:extLst>
              </a:tr>
              <a:tr h="12843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gridSpan="2">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endParaRPr lang="en-GB"/>
                    </a:p>
                  </a:txBody>
                  <a:tcPr/>
                </a:tc>
                <a:tc gridSpan="3">
                  <a:txBody>
                    <a:bodyPr/>
                    <a:lstStyle/>
                    <a:p>
                      <a:pPr algn="ctr" fontAlgn="b"/>
                      <a:r>
                        <a:rPr lang="en-GB" sz="650" b="0" i="0" u="none" strike="noStrike" dirty="0">
                          <a:solidFill>
                            <a:schemeClr val="bg1"/>
                          </a:solidFill>
                          <a:effectLst/>
                          <a:latin typeface="+mj-lt"/>
                        </a:rPr>
                        <a:t>2016</a:t>
                      </a:r>
                    </a:p>
                  </a:txBody>
                  <a:tcPr marL="7620" marR="7620" marT="7620" marB="0" anchor="ctr">
                    <a:lnL w="6350" cap="flat" cmpd="sng" algn="ctr">
                      <a:solidFill>
                        <a:schemeClr val="accent2"/>
                      </a:solidFill>
                      <a:prstDash val="solid"/>
                      <a:round/>
                      <a:headEnd type="none" w="med" len="med"/>
                      <a:tailEnd type="none" w="med" len="med"/>
                    </a:lnL>
                    <a:lnB>
                      <a:noFill/>
                    </a:lnB>
                    <a:solidFill>
                      <a:schemeClr val="accent2"/>
                    </a:solidFill>
                  </a:tcPr>
                </a:tc>
                <a:tc hMerge="1">
                  <a:txBody>
                    <a:bodyPr/>
                    <a:lstStyle/>
                    <a:p>
                      <a:pPr algn="ctr" fontAlgn="b"/>
                      <a:endParaRPr lang="en-GB" sz="650" b="0" i="0" u="none" strike="noStrike" dirty="0">
                        <a:solidFill>
                          <a:schemeClr val="bg1"/>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7"/>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29.805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41.487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16.161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16.021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6.516</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8.555</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72.354</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smtClean="0">
                          <a:solidFill>
                            <a:schemeClr val="accent2"/>
                          </a:solidFill>
                          <a:effectLst/>
                          <a:latin typeface="+mj-lt"/>
                        </a:rPr>
                        <a:t>79.272</a:t>
                      </a:r>
                      <a:endParaRPr lang="en-GB" sz="650" b="0" i="0" u="none" strike="noStrike" dirty="0">
                        <a:solidFill>
                          <a:schemeClr val="accent2"/>
                        </a:solidFill>
                        <a:effectLst/>
                        <a:latin typeface="+mj-lt"/>
                      </a:endParaRP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smtClean="0">
                          <a:solidFill>
                            <a:schemeClr val="accent2"/>
                          </a:solidFill>
                          <a:effectLst/>
                          <a:latin typeface="+mj-lt"/>
                        </a:rPr>
                        <a:t>+9.6%</a:t>
                      </a:r>
                      <a:endParaRPr lang="en-GB" sz="650" b="0" i="0" u="none" strike="noStrike" dirty="0">
                        <a:solidFill>
                          <a:schemeClr val="accent2"/>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8"/>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22.315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32.559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12.699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12.405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5.180</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6.084</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55.836</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61.274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+9.7%</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9"/>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r>
                        <a:rPr lang="en-GB" sz="650" b="0" i="0" u="none" strike="noStrike" dirty="0">
                          <a:solidFill>
                            <a:schemeClr val="bg1"/>
                          </a:solidFill>
                          <a:effectLst/>
                          <a:latin typeface="+mj-lt"/>
                        </a:rPr>
                        <a:t>YTD</a:t>
                      </a: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xmlns="" val="10012"/>
                  </a:ext>
                </a:extLst>
              </a:tr>
              <a:tr h="1482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EXPENDITURE</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13"/>
                  </a:ext>
                </a:extLst>
              </a:tr>
              <a:tr h="1210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£2,000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£2,443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£1,230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£1,129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£5,091</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£5,846</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+14.8%</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14"/>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£1,588</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£1,967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£964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£914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£512</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£548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gridSpan="3">
                  <a:txBody>
                    <a:bodyPr/>
                    <a:lstStyle/>
                    <a:p>
                      <a:pPr algn="ctr" fontAlgn="b"/>
                      <a:r>
                        <a:rPr lang="en-GB" sz="650" b="0" i="0" u="none" strike="noStrike" dirty="0">
                          <a:solidFill>
                            <a:schemeClr val="accent2"/>
                          </a:solidFill>
                          <a:effectLst/>
                          <a:latin typeface="+mj-lt"/>
                        </a:rPr>
                        <a:t>£3,921</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£4,580</a:t>
                      </a:r>
                    </a:p>
                  </a:txBody>
                  <a:tcPr marL="7620" marR="7620" marT="7620" marB="0" anchor="ctr">
                    <a:lnL w="6350" cap="flat" cmpd="sng" algn="ctr">
                      <a:noFill/>
                      <a:prstDash val="solid"/>
                      <a:round/>
                      <a:headEnd type="none" w="med" len="med"/>
                      <a:tailEnd type="none" w="med" len="med"/>
                    </a:lnL>
                    <a:lnB w="9525" cap="flat" cmpd="sng" algn="ctr">
                      <a:solidFill>
                        <a:schemeClr val="accent2"/>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+16.8%</a:t>
                      </a:r>
                    </a:p>
                  </a:txBody>
                  <a:tcPr marL="7620" marR="7620" marT="7620" marB="0" anchor="ctr">
                    <a:lnR w="1270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0" name="Rectangle 9"/>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585991907"/>
              </p:ext>
            </p:extLst>
          </p:nvPr>
        </p:nvGraphicFramePr>
        <p:xfrm>
          <a:off x="54243" y="3524250"/>
          <a:ext cx="8971232" cy="1541861"/>
        </p:xfrm>
        <a:graphic>
          <a:graphicData uri="http://schemas.openxmlformats.org/drawingml/2006/table">
            <a:tbl>
              <a:tblPr>
                <a:tableStyleId>{5A111915-BE36-4E01-A7E5-04B1672EAD32}</a:tableStyleId>
              </a:tblPr>
              <a:tblGrid>
                <a:gridCol w="696707">
                  <a:extLst>
                    <a:ext uri="{9D8B030D-6E8A-4147-A177-3AD203B41FA5}">
                      <a16:colId xmlns:a16="http://schemas.microsoft.com/office/drawing/2014/main" xmlns="" val="20000"/>
                    </a:ext>
                  </a:extLst>
                </a:gridCol>
                <a:gridCol w="394025">
                  <a:extLst>
                    <a:ext uri="{9D8B030D-6E8A-4147-A177-3AD203B41FA5}">
                      <a16:colId xmlns:a16="http://schemas.microsoft.com/office/drawing/2014/main" xmlns="" val="20001"/>
                    </a:ext>
                  </a:extLst>
                </a:gridCol>
                <a:gridCol w="394025">
                  <a:extLst>
                    <a:ext uri="{9D8B030D-6E8A-4147-A177-3AD203B41FA5}">
                      <a16:colId xmlns:a16="http://schemas.microsoft.com/office/drawing/2014/main" xmlns="" val="20002"/>
                    </a:ext>
                  </a:extLst>
                </a:gridCol>
                <a:gridCol w="394025">
                  <a:extLst>
                    <a:ext uri="{9D8B030D-6E8A-4147-A177-3AD203B41FA5}">
                      <a16:colId xmlns:a16="http://schemas.microsoft.com/office/drawing/2014/main" xmlns="" val="20003"/>
                    </a:ext>
                  </a:extLst>
                </a:gridCol>
                <a:gridCol w="394025">
                  <a:extLst>
                    <a:ext uri="{9D8B030D-6E8A-4147-A177-3AD203B41FA5}">
                      <a16:colId xmlns:a16="http://schemas.microsoft.com/office/drawing/2014/main" xmlns="" val="20004"/>
                    </a:ext>
                  </a:extLst>
                </a:gridCol>
                <a:gridCol w="394025">
                  <a:extLst>
                    <a:ext uri="{9D8B030D-6E8A-4147-A177-3AD203B41FA5}">
                      <a16:colId xmlns:a16="http://schemas.microsoft.com/office/drawing/2014/main" xmlns="" val="20005"/>
                    </a:ext>
                  </a:extLst>
                </a:gridCol>
                <a:gridCol w="394025">
                  <a:extLst>
                    <a:ext uri="{9D8B030D-6E8A-4147-A177-3AD203B41FA5}">
                      <a16:colId xmlns:a16="http://schemas.microsoft.com/office/drawing/2014/main" xmlns="" val="20006"/>
                    </a:ext>
                  </a:extLst>
                </a:gridCol>
                <a:gridCol w="394025">
                  <a:extLst>
                    <a:ext uri="{9D8B030D-6E8A-4147-A177-3AD203B41FA5}">
                      <a16:colId xmlns:a16="http://schemas.microsoft.com/office/drawing/2014/main" xmlns="" val="20007"/>
                    </a:ext>
                  </a:extLst>
                </a:gridCol>
                <a:gridCol w="394025">
                  <a:extLst>
                    <a:ext uri="{9D8B030D-6E8A-4147-A177-3AD203B41FA5}">
                      <a16:colId xmlns:a16="http://schemas.microsoft.com/office/drawing/2014/main" xmlns="" val="20008"/>
                    </a:ext>
                  </a:extLst>
                </a:gridCol>
                <a:gridCol w="394025">
                  <a:extLst>
                    <a:ext uri="{9D8B030D-6E8A-4147-A177-3AD203B41FA5}">
                      <a16:colId xmlns:a16="http://schemas.microsoft.com/office/drawing/2014/main" xmlns="" val="20009"/>
                    </a:ext>
                  </a:extLst>
                </a:gridCol>
                <a:gridCol w="394025">
                  <a:extLst>
                    <a:ext uri="{9D8B030D-6E8A-4147-A177-3AD203B41FA5}">
                      <a16:colId xmlns:a16="http://schemas.microsoft.com/office/drawing/2014/main" xmlns="" val="20010"/>
                    </a:ext>
                  </a:extLst>
                </a:gridCol>
                <a:gridCol w="394025">
                  <a:extLst>
                    <a:ext uri="{9D8B030D-6E8A-4147-A177-3AD203B41FA5}">
                      <a16:colId xmlns:a16="http://schemas.microsoft.com/office/drawing/2014/main" xmlns="" val="20011"/>
                    </a:ext>
                  </a:extLst>
                </a:gridCol>
                <a:gridCol w="394025">
                  <a:extLst>
                    <a:ext uri="{9D8B030D-6E8A-4147-A177-3AD203B41FA5}">
                      <a16:colId xmlns:a16="http://schemas.microsoft.com/office/drawing/2014/main" xmlns="" val="20012"/>
                    </a:ext>
                  </a:extLst>
                </a:gridCol>
                <a:gridCol w="394025">
                  <a:extLst>
                    <a:ext uri="{9D8B030D-6E8A-4147-A177-3AD203B41FA5}">
                      <a16:colId xmlns:a16="http://schemas.microsoft.com/office/drawing/2014/main" xmlns="" val="20013"/>
                    </a:ext>
                  </a:extLst>
                </a:gridCol>
                <a:gridCol w="394025">
                  <a:extLst>
                    <a:ext uri="{9D8B030D-6E8A-4147-A177-3AD203B41FA5}">
                      <a16:colId xmlns:a16="http://schemas.microsoft.com/office/drawing/2014/main" xmlns="" val="20014"/>
                    </a:ext>
                  </a:extLst>
                </a:gridCol>
                <a:gridCol w="394025">
                  <a:extLst>
                    <a:ext uri="{9D8B030D-6E8A-4147-A177-3AD203B41FA5}">
                      <a16:colId xmlns:a16="http://schemas.microsoft.com/office/drawing/2014/main" xmlns="" val="20015"/>
                    </a:ext>
                  </a:extLst>
                </a:gridCol>
                <a:gridCol w="394025">
                  <a:extLst>
                    <a:ext uri="{9D8B030D-6E8A-4147-A177-3AD203B41FA5}">
                      <a16:colId xmlns:a16="http://schemas.microsoft.com/office/drawing/2014/main" xmlns="" val="20016"/>
                    </a:ext>
                  </a:extLst>
                </a:gridCol>
                <a:gridCol w="394025">
                  <a:extLst>
                    <a:ext uri="{9D8B030D-6E8A-4147-A177-3AD203B41FA5}">
                      <a16:colId xmlns:a16="http://schemas.microsoft.com/office/drawing/2014/main" xmlns="" val="20017"/>
                    </a:ext>
                  </a:extLst>
                </a:gridCol>
                <a:gridCol w="394025">
                  <a:extLst>
                    <a:ext uri="{9D8B030D-6E8A-4147-A177-3AD203B41FA5}">
                      <a16:colId xmlns:a16="http://schemas.microsoft.com/office/drawing/2014/main" xmlns="" val="20018"/>
                    </a:ext>
                  </a:extLst>
                </a:gridCol>
                <a:gridCol w="394025">
                  <a:extLst>
                    <a:ext uri="{9D8B030D-6E8A-4147-A177-3AD203B41FA5}">
                      <a16:colId xmlns:a16="http://schemas.microsoft.com/office/drawing/2014/main" xmlns="" val="20019"/>
                    </a:ext>
                  </a:extLst>
                </a:gridCol>
                <a:gridCol w="394025">
                  <a:extLst>
                    <a:ext uri="{9D8B030D-6E8A-4147-A177-3AD203B41FA5}">
                      <a16:colId xmlns:a16="http://schemas.microsoft.com/office/drawing/2014/main" xmlns="" val="20020"/>
                    </a:ext>
                  </a:extLst>
                </a:gridCol>
                <a:gridCol w="394025">
                  <a:extLst>
                    <a:ext uri="{9D8B030D-6E8A-4147-A177-3AD203B41FA5}">
                      <a16:colId xmlns:a16="http://schemas.microsoft.com/office/drawing/2014/main" xmlns="" val="20021"/>
                    </a:ext>
                  </a:extLst>
                </a:gridCol>
              </a:tblGrid>
              <a:tr h="1381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extLst>
                  <a:ext uri="{0D108BD9-81ED-4DB2-BD59-A6C34878D82A}">
                    <a16:rowId xmlns:a16="http://schemas.microsoft.com/office/drawing/2014/main" xmlns="" val="10000"/>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4.043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4.307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2.968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5.848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18.971</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18.047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-4.9%</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3.416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3.524</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2.695</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5.212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16.624</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15.795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-5.0%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3"/>
                  </a:ext>
                </a:extLst>
              </a:tr>
              <a:tr h="11317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kern="1200" dirty="0">
                        <a:solidFill>
                          <a:schemeClr val="accent3"/>
                        </a:solidFill>
                        <a:effectLst/>
                        <a:latin typeface="+mj-lt"/>
                        <a:ea typeface="+mn-ea"/>
                        <a:cs typeface="+mn-cs"/>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xmlns="" val="10006"/>
                  </a:ext>
                </a:extLst>
              </a:tr>
              <a:tr h="1184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7"/>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11.670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13.581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6.518</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8.961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7.499</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19.810</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48.032</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46.063</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-4.1%</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8"/>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8.912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11.041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7.732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6.596</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17.294</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40.787</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39.173</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9"/>
                  </a:ext>
                </a:extLst>
              </a:tr>
              <a:tr h="1546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dirty="0">
                        <a:solidFill>
                          <a:schemeClr val="accent3"/>
                        </a:solidFill>
                        <a:effectLst/>
                        <a:latin typeface="+mj-lt"/>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xmlns="" val="10012"/>
                  </a:ext>
                </a:extLst>
              </a:tr>
              <a:tr h="12591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accent3"/>
                          </a:solidFill>
                          <a:effectLst/>
                          <a:latin typeface="+mj-lt"/>
                          <a:ea typeface="+mn-ea"/>
                          <a:cs typeface="+mn-cs"/>
                        </a:rPr>
                        <a:t>%</a:t>
                      </a: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ch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13"/>
                  </a:ext>
                </a:extLst>
              </a:tr>
              <a:tr h="16052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£529</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£331</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£2,041</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£1,923</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-5.8%</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14"/>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£431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£482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£1,698</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£1,619</a:t>
                      </a:r>
                    </a:p>
                  </a:txBody>
                  <a:tcPr marL="7620" marR="7620" marT="7620" marB="0" anchor="ctr">
                    <a:lnL w="6350" cap="flat" cmpd="sng" algn="ctr">
                      <a:noFill/>
                      <a:prstDash val="solid"/>
                      <a:round/>
                      <a:headEnd type="none" w="med" len="med"/>
                      <a:tailEnd type="none" w="med" len="med"/>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-4.7%</a:t>
                      </a:r>
                    </a:p>
                  </a:txBody>
                  <a:tcPr marL="7620" marR="7620" marT="7620" marB="0" anchor="ctr">
                    <a:lnL>
                      <a:noFill/>
                    </a:lnL>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15"/>
                  </a:ext>
                </a:extLst>
              </a:tr>
            </a:tbl>
          </a:graphicData>
        </a:graphic>
      </p:graphicFrame>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3"/>
                </a:solidFill>
              </a:rPr>
              <a:t>VISITING FRIENDS &amp; RELATIVES</a:t>
            </a:r>
            <a:endParaRPr lang="en-GB" dirty="0">
              <a:solidFill>
                <a:schemeClr val="accent3"/>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918969833"/>
              </p:ext>
            </p:extLst>
          </p:nvPr>
        </p:nvGraphicFramePr>
        <p:xfrm>
          <a:off x="54264" y="1095375"/>
          <a:ext cx="7840355" cy="1502048"/>
        </p:xfrm>
        <a:graphic>
          <a:graphicData uri="http://schemas.openxmlformats.org/drawingml/2006/table">
            <a:tbl>
              <a:tblPr>
                <a:tableStyleId>{5A111915-BE36-4E01-A7E5-04B1672EAD32}</a:tableStyleId>
              </a:tblPr>
              <a:tblGrid>
                <a:gridCol w="663582">
                  <a:extLst>
                    <a:ext uri="{9D8B030D-6E8A-4147-A177-3AD203B41FA5}">
                      <a16:colId xmlns:a16="http://schemas.microsoft.com/office/drawing/2014/main" xmlns="" val="20000"/>
                    </a:ext>
                  </a:extLst>
                </a:gridCol>
                <a:gridCol w="396706">
                  <a:extLst>
                    <a:ext uri="{9D8B030D-6E8A-4147-A177-3AD203B41FA5}">
                      <a16:colId xmlns:a16="http://schemas.microsoft.com/office/drawing/2014/main" xmlns="" val="20001"/>
                    </a:ext>
                  </a:extLst>
                </a:gridCol>
                <a:gridCol w="396706">
                  <a:extLst>
                    <a:ext uri="{9D8B030D-6E8A-4147-A177-3AD203B41FA5}">
                      <a16:colId xmlns:a16="http://schemas.microsoft.com/office/drawing/2014/main" xmlns="" val="20002"/>
                    </a:ext>
                  </a:extLst>
                </a:gridCol>
                <a:gridCol w="450336">
                  <a:extLst>
                    <a:ext uri="{9D8B030D-6E8A-4147-A177-3AD203B41FA5}">
                      <a16:colId xmlns:a16="http://schemas.microsoft.com/office/drawing/2014/main" xmlns="" val="20003"/>
                    </a:ext>
                  </a:extLst>
                </a:gridCol>
                <a:gridCol w="343077">
                  <a:extLst>
                    <a:ext uri="{9D8B030D-6E8A-4147-A177-3AD203B41FA5}">
                      <a16:colId xmlns:a16="http://schemas.microsoft.com/office/drawing/2014/main" xmlns="" val="20004"/>
                    </a:ext>
                  </a:extLst>
                </a:gridCol>
                <a:gridCol w="396706">
                  <a:extLst>
                    <a:ext uri="{9D8B030D-6E8A-4147-A177-3AD203B41FA5}">
                      <a16:colId xmlns:a16="http://schemas.microsoft.com/office/drawing/2014/main" xmlns="" val="20005"/>
                    </a:ext>
                  </a:extLst>
                </a:gridCol>
                <a:gridCol w="428298">
                  <a:extLst>
                    <a:ext uri="{9D8B030D-6E8A-4147-A177-3AD203B41FA5}">
                      <a16:colId xmlns:a16="http://schemas.microsoft.com/office/drawing/2014/main" xmlns="" val="20006"/>
                    </a:ext>
                  </a:extLst>
                </a:gridCol>
                <a:gridCol w="365115">
                  <a:extLst>
                    <a:ext uri="{9D8B030D-6E8A-4147-A177-3AD203B41FA5}">
                      <a16:colId xmlns:a16="http://schemas.microsoft.com/office/drawing/2014/main" xmlns="" val="20007"/>
                    </a:ext>
                  </a:extLst>
                </a:gridCol>
                <a:gridCol w="396706">
                  <a:extLst>
                    <a:ext uri="{9D8B030D-6E8A-4147-A177-3AD203B41FA5}">
                      <a16:colId xmlns:a16="http://schemas.microsoft.com/office/drawing/2014/main" xmlns="" val="20008"/>
                    </a:ext>
                  </a:extLst>
                </a:gridCol>
                <a:gridCol w="396706">
                  <a:extLst>
                    <a:ext uri="{9D8B030D-6E8A-4147-A177-3AD203B41FA5}">
                      <a16:colId xmlns:a16="http://schemas.microsoft.com/office/drawing/2014/main" xmlns="" val="20009"/>
                    </a:ext>
                  </a:extLst>
                </a:gridCol>
                <a:gridCol w="396706">
                  <a:extLst>
                    <a:ext uri="{9D8B030D-6E8A-4147-A177-3AD203B41FA5}">
                      <a16:colId xmlns:a16="http://schemas.microsoft.com/office/drawing/2014/main" xmlns="" val="20010"/>
                    </a:ext>
                  </a:extLst>
                </a:gridCol>
                <a:gridCol w="396706">
                  <a:extLst>
                    <a:ext uri="{9D8B030D-6E8A-4147-A177-3AD203B41FA5}">
                      <a16:colId xmlns:a16="http://schemas.microsoft.com/office/drawing/2014/main" xmlns="" val="20011"/>
                    </a:ext>
                  </a:extLst>
                </a:gridCol>
                <a:gridCol w="396706">
                  <a:extLst>
                    <a:ext uri="{9D8B030D-6E8A-4147-A177-3AD203B41FA5}">
                      <a16:colId xmlns:a16="http://schemas.microsoft.com/office/drawing/2014/main" xmlns="" val="20012"/>
                    </a:ext>
                  </a:extLst>
                </a:gridCol>
                <a:gridCol w="396706">
                  <a:extLst>
                    <a:ext uri="{9D8B030D-6E8A-4147-A177-3AD203B41FA5}">
                      <a16:colId xmlns:a16="http://schemas.microsoft.com/office/drawing/2014/main" xmlns="" val="20013"/>
                    </a:ext>
                  </a:extLst>
                </a:gridCol>
                <a:gridCol w="396706">
                  <a:extLst>
                    <a:ext uri="{9D8B030D-6E8A-4147-A177-3AD203B41FA5}">
                      <a16:colId xmlns:a16="http://schemas.microsoft.com/office/drawing/2014/main" xmlns="" val="20014"/>
                    </a:ext>
                  </a:extLst>
                </a:gridCol>
                <a:gridCol w="432769">
                  <a:extLst>
                    <a:ext uri="{9D8B030D-6E8A-4147-A177-3AD203B41FA5}">
                      <a16:colId xmlns:a16="http://schemas.microsoft.com/office/drawing/2014/main" xmlns="" val="20015"/>
                    </a:ext>
                  </a:extLst>
                </a:gridCol>
                <a:gridCol w="396706">
                  <a:extLst>
                    <a:ext uri="{9D8B030D-6E8A-4147-A177-3AD203B41FA5}">
                      <a16:colId xmlns:a16="http://schemas.microsoft.com/office/drawing/2014/main" xmlns="" val="20016"/>
                    </a:ext>
                  </a:extLst>
                </a:gridCol>
                <a:gridCol w="396706">
                  <a:extLst>
                    <a:ext uri="{9D8B030D-6E8A-4147-A177-3AD203B41FA5}">
                      <a16:colId xmlns:a16="http://schemas.microsoft.com/office/drawing/2014/main" xmlns="" val="20017"/>
                    </a:ext>
                  </a:extLst>
                </a:gridCol>
                <a:gridCol w="396706">
                  <a:extLst>
                    <a:ext uri="{9D8B030D-6E8A-4147-A177-3AD203B41FA5}">
                      <a16:colId xmlns:a16="http://schemas.microsoft.com/office/drawing/2014/main" xmlns="" val="20018"/>
                    </a:ext>
                  </a:extLst>
                </a:gridCol>
              </a:tblGrid>
              <a:tr h="1361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925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solidFill>
                      <a:schemeClr val="accent3"/>
                    </a:solidFill>
                  </a:tcPr>
                </a:tc>
                <a:extLst>
                  <a:ext uri="{0D108BD9-81ED-4DB2-BD59-A6C34878D82A}">
                    <a16:rowId xmlns:a16="http://schemas.microsoft.com/office/drawing/2014/main" xmlns="" val="10001"/>
                  </a:ext>
                </a:extLst>
              </a:tr>
              <a:tr h="7418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2.763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2.340</a:t>
                      </a:r>
                    </a:p>
                  </a:txBody>
                  <a:tcPr marL="9525" marR="9525" marT="9525" marB="0" anchor="ctr"/>
                </a:tc>
                <a:tc>
                  <a:txBody>
                    <a:bodyPr/>
                    <a:lstStyle/>
                    <a:p>
                      <a:pPr algn="ctr" fontAlgn="b"/>
                      <a:r>
                        <a:rPr lang="en-GB" sz="650" b="0" i="0" u="none" strike="noStrike" dirty="0">
                          <a:solidFill>
                            <a:schemeClr val="accent3"/>
                          </a:solidFill>
                          <a:effectLst/>
                          <a:latin typeface="+mj-lt"/>
                        </a:rPr>
                        <a:t>-15.3%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2.957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3.085</a:t>
                      </a:r>
                    </a:p>
                  </a:txBody>
                  <a:tcPr marL="9525" marR="9525" marT="9525" marB="0" anchor="ctr"/>
                </a:tc>
                <a:tc>
                  <a:txBody>
                    <a:bodyPr/>
                    <a:lstStyle/>
                    <a:p>
                      <a:pPr algn="ctr" fontAlgn="b"/>
                      <a:r>
                        <a:rPr lang="en-GB" sz="650" b="0" i="0" u="none" strike="noStrike" dirty="0">
                          <a:solidFill>
                            <a:schemeClr val="accent3"/>
                          </a:solidFill>
                          <a:effectLst/>
                          <a:latin typeface="+mj-lt"/>
                        </a:rPr>
                        <a:t>+4.3%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2.937</a:t>
                      </a:r>
                    </a:p>
                  </a:txBody>
                  <a:tcPr marL="9525" marR="9525" marT="9525" marB="0" anchor="ctr"/>
                </a:tc>
                <a:tc>
                  <a:txBody>
                    <a:bodyPr/>
                    <a:lstStyle/>
                    <a:p>
                      <a:pPr algn="ctr" fontAlgn="b"/>
                      <a:r>
                        <a:rPr lang="en-GB" sz="650" b="0" i="0" u="none" strike="noStrike" dirty="0">
                          <a:solidFill>
                            <a:schemeClr val="accent3"/>
                          </a:solidFill>
                          <a:effectLst/>
                          <a:latin typeface="+mj-lt"/>
                        </a:rPr>
                        <a:t>-16.7%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4.098</a:t>
                      </a:r>
                    </a:p>
                  </a:txBody>
                  <a:tcPr marL="9525" marR="9525" marT="9525" marB="0" anchor="ctr"/>
                </a:tc>
                <a:tc>
                  <a:txBody>
                    <a:bodyPr/>
                    <a:lstStyle/>
                    <a:p>
                      <a:pPr algn="ctr" fontAlgn="b"/>
                      <a:r>
                        <a:rPr lang="en-GB" sz="650" b="0" i="0" u="none" strike="noStrike" dirty="0">
                          <a:solidFill>
                            <a:schemeClr val="accent3"/>
                          </a:solidFill>
                          <a:effectLst/>
                          <a:latin typeface="+mj-lt"/>
                        </a:rPr>
                        <a:t>+8.7%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2.889</a:t>
                      </a:r>
                    </a:p>
                  </a:txBody>
                  <a:tcPr marL="9525" marR="9525" marT="9525" marB="0" anchor="ctr"/>
                </a:tc>
                <a:tc>
                  <a:txBody>
                    <a:bodyPr/>
                    <a:lstStyle/>
                    <a:p>
                      <a:pPr algn="ctr" fontAlgn="b"/>
                      <a:r>
                        <a:rPr lang="en-GB" sz="650" b="0" i="0" u="none" strike="noStrike" dirty="0">
                          <a:solidFill>
                            <a:schemeClr val="accent3"/>
                          </a:solidFill>
                          <a:effectLst/>
                          <a:latin typeface="+mj-lt"/>
                        </a:rPr>
                        <a:t>-7.3%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2.836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2.698</a:t>
                      </a:r>
                    </a:p>
                  </a:txBody>
                  <a:tcPr marL="9525" marR="9525" marT="9525" marB="0" anchor="ctr"/>
                </a:tc>
                <a:tc>
                  <a:txBody>
                    <a:bodyPr/>
                    <a:lstStyle/>
                    <a:p>
                      <a:pPr algn="ctr" fontAlgn="b"/>
                      <a:r>
                        <a:rPr lang="en-GB" sz="650" b="0" i="0" u="none" strike="noStrike" dirty="0">
                          <a:solidFill>
                            <a:schemeClr val="accent3"/>
                          </a:solidFill>
                          <a:effectLst/>
                          <a:latin typeface="+mj-lt"/>
                        </a:rPr>
                        <a:t>-4.9%</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2"/>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2.468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2.065</a:t>
                      </a:r>
                    </a:p>
                  </a:txBody>
                  <a:tcPr marL="9525" marR="9525" marT="9525" marB="0" anchor="ctr"/>
                </a:tc>
                <a:tc>
                  <a:txBody>
                    <a:bodyPr/>
                    <a:lstStyle/>
                    <a:p>
                      <a:pPr algn="ctr" fontAlgn="b"/>
                      <a:r>
                        <a:rPr lang="en-GB" sz="650" b="0" i="0" u="none" strike="noStrike" dirty="0">
                          <a:solidFill>
                            <a:schemeClr val="accent3"/>
                          </a:solidFill>
                          <a:effectLst/>
                          <a:latin typeface="+mj-lt"/>
                        </a:rPr>
                        <a:t>-16.3%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2.537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2.686</a:t>
                      </a:r>
                    </a:p>
                  </a:txBody>
                  <a:tcPr marL="9525" marR="9525" marT="9525" marB="0" anchor="ctr"/>
                </a:tc>
                <a:tc>
                  <a:txBody>
                    <a:bodyPr/>
                    <a:lstStyle/>
                    <a:p>
                      <a:pPr algn="ctr" fontAlgn="b"/>
                      <a:r>
                        <a:rPr lang="en-GB" sz="650" b="0" i="0" u="none" strike="noStrike" dirty="0">
                          <a:solidFill>
                            <a:schemeClr val="accent3"/>
                          </a:solidFill>
                          <a:effectLst/>
                          <a:latin typeface="+mj-lt"/>
                        </a:rPr>
                        <a:t>+5.9%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3.119</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2.552</a:t>
                      </a:r>
                    </a:p>
                  </a:txBody>
                  <a:tcPr marL="9525" marR="9525" marT="9525" marB="0" anchor="ctr"/>
                </a:tc>
                <a:tc>
                  <a:txBody>
                    <a:bodyPr/>
                    <a:lstStyle/>
                    <a:p>
                      <a:pPr algn="ctr" fontAlgn="b"/>
                      <a:r>
                        <a:rPr lang="en-GB" sz="650" b="0" i="0" u="none" strike="noStrike" dirty="0">
                          <a:solidFill>
                            <a:schemeClr val="accent3"/>
                          </a:solidFill>
                          <a:effectLst/>
                          <a:latin typeface="+mj-lt"/>
                        </a:rPr>
                        <a:t>-18.2%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3.232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3.571</a:t>
                      </a:r>
                    </a:p>
                  </a:txBody>
                  <a:tcPr marL="9525" marR="9525" marT="9525" marB="0" anchor="ctr"/>
                </a:tc>
                <a:tc>
                  <a:txBody>
                    <a:bodyPr/>
                    <a:lstStyle/>
                    <a:p>
                      <a:pPr algn="ctr" fontAlgn="b"/>
                      <a:r>
                        <a:rPr lang="en-GB" sz="650" b="0" i="0" u="none" strike="noStrike" dirty="0">
                          <a:solidFill>
                            <a:schemeClr val="accent3"/>
                          </a:solidFill>
                          <a:effectLst/>
                          <a:latin typeface="+mj-lt"/>
                        </a:rPr>
                        <a:t>+10.5%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2.463</a:t>
                      </a:r>
                    </a:p>
                  </a:txBody>
                  <a:tcPr marL="9525" marR="9525" marT="9525" marB="0" anchor="ctr"/>
                </a:tc>
                <a:tc>
                  <a:txBody>
                    <a:bodyPr/>
                    <a:lstStyle/>
                    <a:p>
                      <a:pPr algn="ctr" fontAlgn="b"/>
                      <a:r>
                        <a:rPr lang="en-GB" sz="650" b="0" i="0" u="none" strike="noStrike" dirty="0">
                          <a:solidFill>
                            <a:schemeClr val="accent3"/>
                          </a:solidFill>
                          <a:effectLst/>
                          <a:latin typeface="+mj-lt"/>
                        </a:rPr>
                        <a:t>-10.7%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2.510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2.458</a:t>
                      </a:r>
                    </a:p>
                  </a:txBody>
                  <a:tcPr marL="9525" marR="9525" marT="9525" marB="0" anchor="ctr"/>
                </a:tc>
                <a:tc>
                  <a:txBody>
                    <a:bodyPr/>
                    <a:lstStyle/>
                    <a:p>
                      <a:pPr algn="ctr" fontAlgn="b"/>
                      <a:r>
                        <a:rPr lang="en-GB" sz="650" b="0" i="0" u="none" strike="noStrike" dirty="0">
                          <a:solidFill>
                            <a:schemeClr val="accent3"/>
                          </a:solidFill>
                          <a:effectLst/>
                          <a:latin typeface="+mj-lt"/>
                        </a:rPr>
                        <a:t>-2.1%</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3"/>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solidFill>
                      <a:schemeClr val="accent3"/>
                    </a:solidFill>
                  </a:tcPr>
                </a:tc>
                <a:extLst>
                  <a:ext uri="{0D108BD9-81ED-4DB2-BD59-A6C34878D82A}">
                    <a16:rowId xmlns:a16="http://schemas.microsoft.com/office/drawing/2014/main" xmlns="" val="10007"/>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6.264</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5.728</a:t>
                      </a:r>
                    </a:p>
                  </a:txBody>
                  <a:tcPr marL="9525" marR="9525" marT="9525" marB="0" anchor="ctr"/>
                </a:tc>
                <a:tc>
                  <a:txBody>
                    <a:bodyPr/>
                    <a:lstStyle/>
                    <a:p>
                      <a:pPr algn="ctr" fontAlgn="b"/>
                      <a:r>
                        <a:rPr lang="en-GB" sz="650" b="0" i="0" u="none" strike="noStrike" dirty="0">
                          <a:solidFill>
                            <a:schemeClr val="accent3"/>
                          </a:solidFill>
                          <a:effectLst/>
                          <a:latin typeface="+mj-lt"/>
                        </a:rPr>
                        <a:t>-8.6%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7.525</a:t>
                      </a:r>
                    </a:p>
                  </a:txBody>
                  <a:tcPr marL="9525" marR="9525" marT="9525" marB="0" anchor="ctr"/>
                </a:tc>
                <a:tc>
                  <a:txBody>
                    <a:bodyPr/>
                    <a:lstStyle/>
                    <a:p>
                      <a:pPr algn="ctr" fontAlgn="b"/>
                      <a:r>
                        <a:rPr lang="en-GB" sz="650" b="0" i="0" u="none" strike="noStrike" dirty="0">
                          <a:solidFill>
                            <a:schemeClr val="accent3"/>
                          </a:solidFill>
                          <a:effectLst/>
                          <a:latin typeface="+mj-lt"/>
                        </a:rPr>
                        <a:t>+5.6%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9.927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6.834</a:t>
                      </a:r>
                    </a:p>
                  </a:txBody>
                  <a:tcPr marL="9525" marR="9525" marT="9525" marB="0" anchor="ctr"/>
                </a:tc>
                <a:tc>
                  <a:txBody>
                    <a:bodyPr/>
                    <a:lstStyle/>
                    <a:p>
                      <a:pPr algn="ctr" fontAlgn="b"/>
                      <a:r>
                        <a:rPr lang="en-GB" sz="650" b="0" i="0" u="none" strike="noStrike" dirty="0">
                          <a:solidFill>
                            <a:schemeClr val="accent3"/>
                          </a:solidFill>
                          <a:effectLst/>
                          <a:latin typeface="+mj-lt"/>
                        </a:rPr>
                        <a:t>-31.2%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9.793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11.628</a:t>
                      </a:r>
                    </a:p>
                  </a:txBody>
                  <a:tcPr marL="9525" marR="9525" marT="9525" marB="0" anchor="ctr"/>
                </a:tc>
                <a:tc>
                  <a:txBody>
                    <a:bodyPr/>
                    <a:lstStyle/>
                    <a:p>
                      <a:pPr algn="ctr" fontAlgn="b"/>
                      <a:r>
                        <a:rPr lang="en-GB" sz="650" b="0" i="0" u="none" strike="noStrike" dirty="0">
                          <a:solidFill>
                            <a:schemeClr val="accent3"/>
                          </a:solidFill>
                          <a:effectLst/>
                          <a:latin typeface="+mj-lt"/>
                        </a:rPr>
                        <a:t>+18.7%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7.803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7.728</a:t>
                      </a:r>
                    </a:p>
                  </a:txBody>
                  <a:tcPr marL="9525" marR="9525" marT="9525" marB="0" anchor="ctr"/>
                </a:tc>
                <a:tc>
                  <a:txBody>
                    <a:bodyPr/>
                    <a:lstStyle/>
                    <a:p>
                      <a:pPr algn="ctr" fontAlgn="b"/>
                      <a:r>
                        <a:rPr lang="en-GB" sz="650" b="0" i="0" u="none" strike="noStrike" dirty="0">
                          <a:solidFill>
                            <a:schemeClr val="accent3"/>
                          </a:solidFill>
                          <a:effectLst/>
                          <a:latin typeface="+mj-lt"/>
                        </a:rPr>
                        <a:t>-1.0%</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6.620</a:t>
                      </a:r>
                    </a:p>
                  </a:txBody>
                  <a:tcPr marL="9525" marR="9525" marT="9525" marB="0" anchor="ctr"/>
                </a:tc>
                <a:tc>
                  <a:txBody>
                    <a:bodyPr/>
                    <a:lstStyle/>
                    <a:p>
                      <a:pPr algn="ctr" fontAlgn="b"/>
                      <a:r>
                        <a:rPr lang="en-GB" sz="650" b="0" i="0" u="none" strike="noStrike" dirty="0">
                          <a:solidFill>
                            <a:schemeClr val="accent3"/>
                          </a:solidFill>
                          <a:effectLst/>
                          <a:latin typeface="+mj-lt"/>
                        </a:rPr>
                        <a:t>-7.0%</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8"/>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5.643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4.828</a:t>
                      </a:r>
                    </a:p>
                  </a:txBody>
                  <a:tcPr marL="9525" marR="9525" marT="9525" marB="0" anchor="ctr"/>
                </a:tc>
                <a:tc>
                  <a:txBody>
                    <a:bodyPr/>
                    <a:lstStyle/>
                    <a:p>
                      <a:pPr algn="ctr" fontAlgn="b"/>
                      <a:r>
                        <a:rPr lang="en-GB" sz="650" b="0" i="0" u="none" strike="noStrike" dirty="0">
                          <a:solidFill>
                            <a:schemeClr val="accent3"/>
                          </a:solidFill>
                          <a:effectLst/>
                          <a:latin typeface="+mj-lt"/>
                        </a:rPr>
                        <a:t>-14.4%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6.018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6.270</a:t>
                      </a:r>
                    </a:p>
                  </a:txBody>
                  <a:tcPr marL="9525" marR="9525" marT="9525" marB="0" anchor="ctr"/>
                </a:tc>
                <a:tc>
                  <a:txBody>
                    <a:bodyPr/>
                    <a:lstStyle/>
                    <a:p>
                      <a:pPr algn="ctr" fontAlgn="b"/>
                      <a:r>
                        <a:rPr lang="en-GB" sz="650" b="0" i="0" u="none" strike="noStrike" dirty="0">
                          <a:solidFill>
                            <a:schemeClr val="accent3"/>
                          </a:solidFill>
                          <a:effectLst/>
                          <a:latin typeface="+mj-lt"/>
                        </a:rPr>
                        <a:t>+4.2%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8.325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5.890</a:t>
                      </a:r>
                    </a:p>
                  </a:txBody>
                  <a:tcPr marL="9525" marR="9525" marT="9525" marB="0" anchor="ctr"/>
                </a:tc>
                <a:tc>
                  <a:txBody>
                    <a:bodyPr/>
                    <a:lstStyle/>
                    <a:p>
                      <a:pPr algn="ctr" fontAlgn="b"/>
                      <a:r>
                        <a:rPr lang="en-GB" sz="650" b="0" i="0" u="none" strike="noStrike" dirty="0">
                          <a:solidFill>
                            <a:schemeClr val="accent3"/>
                          </a:solidFill>
                          <a:effectLst/>
                          <a:latin typeface="+mj-lt"/>
                        </a:rPr>
                        <a:t>-29.2%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8.286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9.905</a:t>
                      </a:r>
                    </a:p>
                  </a:txBody>
                  <a:tcPr marL="9525" marR="9525" marT="9525" marB="0" anchor="ctr"/>
                </a:tc>
                <a:tc>
                  <a:txBody>
                    <a:bodyPr/>
                    <a:lstStyle/>
                    <a:p>
                      <a:pPr algn="ctr" fontAlgn="b"/>
                      <a:r>
                        <a:rPr lang="en-GB" sz="650" b="0" i="0" u="none" strike="noStrike" dirty="0">
                          <a:solidFill>
                            <a:schemeClr val="accent3"/>
                          </a:solidFill>
                          <a:effectLst/>
                          <a:latin typeface="+mj-lt"/>
                        </a:rPr>
                        <a:t>+19.5%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6.738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6.434</a:t>
                      </a:r>
                    </a:p>
                  </a:txBody>
                  <a:tcPr marL="9525" marR="9525" marT="9525" marB="0" anchor="ctr"/>
                </a:tc>
                <a:tc>
                  <a:txBody>
                    <a:bodyPr/>
                    <a:lstStyle/>
                    <a:p>
                      <a:pPr algn="ctr" fontAlgn="b"/>
                      <a:r>
                        <a:rPr lang="en-GB" sz="650" b="0" i="0" u="none" strike="noStrike" dirty="0">
                          <a:solidFill>
                            <a:schemeClr val="accent3"/>
                          </a:solidFill>
                          <a:effectLst/>
                          <a:latin typeface="+mj-lt"/>
                        </a:rPr>
                        <a:t>-4.5%</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5.777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5.846</a:t>
                      </a:r>
                    </a:p>
                  </a:txBody>
                  <a:tcPr marL="9525" marR="9525" marT="9525" marB="0" anchor="ctr"/>
                </a:tc>
                <a:tc>
                  <a:txBody>
                    <a:bodyPr/>
                    <a:lstStyle/>
                    <a:p>
                      <a:pPr algn="ctr" fontAlgn="b"/>
                      <a:r>
                        <a:rPr lang="en-GB" sz="650" b="0" i="0" u="none" strike="noStrike" dirty="0">
                          <a:solidFill>
                            <a:schemeClr val="accent3"/>
                          </a:solidFill>
                          <a:effectLst/>
                          <a:latin typeface="+mj-lt"/>
                        </a:rPr>
                        <a:t>+1.2%</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9"/>
                  </a:ext>
                </a:extLst>
              </a:tr>
              <a:tr h="11029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633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solidFill>
                      <a:schemeClr val="accent3"/>
                    </a:solidFill>
                  </a:tcPr>
                </a:tc>
                <a:extLst>
                  <a:ext uri="{0D108BD9-81ED-4DB2-BD59-A6C34878D82A}">
                    <a16:rowId xmlns:a16="http://schemas.microsoft.com/office/drawing/2014/main" xmlns="" val="10013"/>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£238</a:t>
                      </a:r>
                    </a:p>
                  </a:txBody>
                  <a:tcPr marL="9525" marR="9525" marT="9525" marB="0" anchor="ctr"/>
                </a:tc>
                <a:tc>
                  <a:txBody>
                    <a:bodyPr/>
                    <a:lstStyle/>
                    <a:p>
                      <a:pPr algn="ctr" fontAlgn="b"/>
                      <a:r>
                        <a:rPr lang="en-GB" sz="650" b="0" i="0" u="none" strike="noStrike" dirty="0">
                          <a:solidFill>
                            <a:schemeClr val="accent3"/>
                          </a:solidFill>
                          <a:effectLst/>
                          <a:latin typeface="+mj-lt"/>
                        </a:rPr>
                        <a:t>-10.9%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£314</a:t>
                      </a:r>
                    </a:p>
                  </a:txBody>
                  <a:tcPr marL="9525" marR="9525" marT="9525" marB="0" anchor="ctr"/>
                </a:tc>
                <a:tc>
                  <a:txBody>
                    <a:bodyPr/>
                    <a:lstStyle/>
                    <a:p>
                      <a:pPr algn="ctr" fontAlgn="b"/>
                      <a:r>
                        <a:rPr lang="en-GB" sz="650" b="0" i="0" u="none" strike="noStrike" dirty="0">
                          <a:solidFill>
                            <a:schemeClr val="accent3"/>
                          </a:solidFill>
                          <a:effectLst/>
                          <a:latin typeface="+mj-lt"/>
                        </a:rPr>
                        <a:t>+9.4%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a:t>
                      </a:r>
                    </a:p>
                  </a:txBody>
                  <a:tcPr marL="9525" marR="9525" marT="9525" marB="0" anchor="ctr"/>
                </a:tc>
                <a:tc>
                  <a:txBody>
                    <a:bodyPr/>
                    <a:lstStyle/>
                    <a:p>
                      <a:pPr algn="ctr" fontAlgn="b"/>
                      <a:r>
                        <a:rPr lang="en-GB" sz="650" b="0" i="0" u="none" strike="noStrike" dirty="0">
                          <a:solidFill>
                            <a:schemeClr val="accent3"/>
                          </a:solidFill>
                          <a:effectLst/>
                          <a:latin typeface="+mj-lt"/>
                        </a:rPr>
                        <a:t>-22.6%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£395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£430</a:t>
                      </a:r>
                    </a:p>
                  </a:txBody>
                  <a:tcPr marL="9525" marR="9525" marT="9525" marB="0" anchor="ctr"/>
                </a:tc>
                <a:tc>
                  <a:txBody>
                    <a:bodyPr/>
                    <a:lstStyle/>
                    <a:p>
                      <a:pPr algn="ctr" fontAlgn="b"/>
                      <a:r>
                        <a:rPr lang="en-GB" sz="650" b="0" i="0" u="none" strike="noStrike" dirty="0">
                          <a:solidFill>
                            <a:schemeClr val="accent3"/>
                          </a:solidFill>
                          <a:effectLst/>
                          <a:latin typeface="+mj-lt"/>
                        </a:rPr>
                        <a:t>+8.9%</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£382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£324</a:t>
                      </a:r>
                    </a:p>
                  </a:txBody>
                  <a:tcPr marL="9525" marR="9525" marT="9525" marB="0" anchor="ctr"/>
                </a:tc>
                <a:tc>
                  <a:txBody>
                    <a:bodyPr/>
                    <a:lstStyle/>
                    <a:p>
                      <a:pPr algn="ctr" fontAlgn="b"/>
                      <a:r>
                        <a:rPr lang="en-GB" sz="650" b="0" i="0" u="none" strike="noStrike" dirty="0">
                          <a:solidFill>
                            <a:schemeClr val="accent3"/>
                          </a:solidFill>
                          <a:effectLst/>
                          <a:latin typeface="+mj-lt"/>
                        </a:rPr>
                        <a:t>-15.2%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£329</a:t>
                      </a:r>
                    </a:p>
                  </a:txBody>
                  <a:tcPr marL="9525" marR="9525" marT="9525" marB="0" anchor="ctr"/>
                </a:tc>
                <a:tc>
                  <a:txBody>
                    <a:bodyPr/>
                    <a:lstStyle/>
                    <a:p>
                      <a:pPr algn="ctr" fontAlgn="b"/>
                      <a:r>
                        <a:rPr lang="en-GB" sz="650" b="0" i="0" u="none" strike="noStrike" dirty="0">
                          <a:solidFill>
                            <a:schemeClr val="accent3"/>
                          </a:solidFill>
                          <a:effectLst/>
                          <a:latin typeface="+mj-lt"/>
                        </a:rPr>
                        <a:t>-2.7%</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14"/>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£246</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-19.5%</a:t>
                      </a:r>
                    </a:p>
                  </a:txBody>
                  <a:tcPr marL="9525" marR="9525" marT="9525"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£224</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£277</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+23.7%</a:t>
                      </a:r>
                    </a:p>
                  </a:txBody>
                  <a:tcPr marL="9525" marR="9525" marT="9525"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£308</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-22.7%</a:t>
                      </a:r>
                    </a:p>
                  </a:txBody>
                  <a:tcPr marL="9525" marR="9525" marT="9525"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£315</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£366</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+16.2%</a:t>
                      </a:r>
                    </a:p>
                  </a:txBody>
                  <a:tcPr marL="7620" marR="7620" marT="7620"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£317</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-21.8%</a:t>
                      </a:r>
                    </a:p>
                  </a:txBody>
                  <a:tcPr marL="9525" marR="9525" marT="9525" marB="0" anchor="ctr">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£288</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£292</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+1.4%</a:t>
                      </a:r>
                    </a:p>
                  </a:txBody>
                  <a:tcPr marL="9525" marR="9525" marT="9525" marB="0" anchor="ctr">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4"/>
                </a:solidFill>
              </a:rPr>
              <a:t>BUSINESS TOURISM</a:t>
            </a:r>
            <a:endParaRPr lang="en-GB" dirty="0">
              <a:solidFill>
                <a:schemeClr val="accent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601140825"/>
              </p:ext>
            </p:extLst>
          </p:nvPr>
        </p:nvGraphicFramePr>
        <p:xfrm>
          <a:off x="95244" y="3503310"/>
          <a:ext cx="8896337" cy="1542225"/>
        </p:xfrm>
        <a:graphic>
          <a:graphicData uri="http://schemas.openxmlformats.org/drawingml/2006/table">
            <a:tbl>
              <a:tblPr>
                <a:tableStyleId>{5A111915-BE36-4E01-A7E5-04B1672EAD32}</a:tableStyleId>
              </a:tblPr>
              <a:tblGrid>
                <a:gridCol w="658289">
                  <a:extLst>
                    <a:ext uri="{9D8B030D-6E8A-4147-A177-3AD203B41FA5}">
                      <a16:colId xmlns:a16="http://schemas.microsoft.com/office/drawing/2014/main" xmlns="" val="20000"/>
                    </a:ext>
                  </a:extLst>
                </a:gridCol>
                <a:gridCol w="392288">
                  <a:extLst>
                    <a:ext uri="{9D8B030D-6E8A-4147-A177-3AD203B41FA5}">
                      <a16:colId xmlns:a16="http://schemas.microsoft.com/office/drawing/2014/main" xmlns="" val="20001"/>
                    </a:ext>
                  </a:extLst>
                </a:gridCol>
                <a:gridCol w="392288">
                  <a:extLst>
                    <a:ext uri="{9D8B030D-6E8A-4147-A177-3AD203B41FA5}">
                      <a16:colId xmlns:a16="http://schemas.microsoft.com/office/drawing/2014/main" xmlns="" val="20002"/>
                    </a:ext>
                  </a:extLst>
                </a:gridCol>
                <a:gridCol w="392288">
                  <a:extLst>
                    <a:ext uri="{9D8B030D-6E8A-4147-A177-3AD203B41FA5}">
                      <a16:colId xmlns:a16="http://schemas.microsoft.com/office/drawing/2014/main" xmlns="" val="20003"/>
                    </a:ext>
                  </a:extLst>
                </a:gridCol>
                <a:gridCol w="392288">
                  <a:extLst>
                    <a:ext uri="{9D8B030D-6E8A-4147-A177-3AD203B41FA5}">
                      <a16:colId xmlns:a16="http://schemas.microsoft.com/office/drawing/2014/main" xmlns="" val="20004"/>
                    </a:ext>
                  </a:extLst>
                </a:gridCol>
                <a:gridCol w="392288">
                  <a:extLst>
                    <a:ext uri="{9D8B030D-6E8A-4147-A177-3AD203B41FA5}">
                      <a16:colId xmlns:a16="http://schemas.microsoft.com/office/drawing/2014/main" xmlns="" val="20005"/>
                    </a:ext>
                  </a:extLst>
                </a:gridCol>
                <a:gridCol w="392288">
                  <a:extLst>
                    <a:ext uri="{9D8B030D-6E8A-4147-A177-3AD203B41FA5}">
                      <a16:colId xmlns:a16="http://schemas.microsoft.com/office/drawing/2014/main" xmlns="" val="20006"/>
                    </a:ext>
                  </a:extLst>
                </a:gridCol>
                <a:gridCol w="392288">
                  <a:extLst>
                    <a:ext uri="{9D8B030D-6E8A-4147-A177-3AD203B41FA5}">
                      <a16:colId xmlns:a16="http://schemas.microsoft.com/office/drawing/2014/main" xmlns="" val="20007"/>
                    </a:ext>
                  </a:extLst>
                </a:gridCol>
                <a:gridCol w="392288">
                  <a:extLst>
                    <a:ext uri="{9D8B030D-6E8A-4147-A177-3AD203B41FA5}">
                      <a16:colId xmlns:a16="http://schemas.microsoft.com/office/drawing/2014/main" xmlns="" val="20008"/>
                    </a:ext>
                  </a:extLst>
                </a:gridCol>
                <a:gridCol w="392288">
                  <a:extLst>
                    <a:ext uri="{9D8B030D-6E8A-4147-A177-3AD203B41FA5}">
                      <a16:colId xmlns:a16="http://schemas.microsoft.com/office/drawing/2014/main" xmlns="" val="20009"/>
                    </a:ext>
                  </a:extLst>
                </a:gridCol>
                <a:gridCol w="392288">
                  <a:extLst>
                    <a:ext uri="{9D8B030D-6E8A-4147-A177-3AD203B41FA5}">
                      <a16:colId xmlns:a16="http://schemas.microsoft.com/office/drawing/2014/main" xmlns="" val="20010"/>
                    </a:ext>
                  </a:extLst>
                </a:gridCol>
                <a:gridCol w="392288">
                  <a:extLst>
                    <a:ext uri="{9D8B030D-6E8A-4147-A177-3AD203B41FA5}">
                      <a16:colId xmlns:a16="http://schemas.microsoft.com/office/drawing/2014/main" xmlns="" val="20011"/>
                    </a:ext>
                  </a:extLst>
                </a:gridCol>
                <a:gridCol w="392288">
                  <a:extLst>
                    <a:ext uri="{9D8B030D-6E8A-4147-A177-3AD203B41FA5}">
                      <a16:colId xmlns:a16="http://schemas.microsoft.com/office/drawing/2014/main" xmlns="" val="20012"/>
                    </a:ext>
                  </a:extLst>
                </a:gridCol>
                <a:gridCol w="392288">
                  <a:extLst>
                    <a:ext uri="{9D8B030D-6E8A-4147-A177-3AD203B41FA5}">
                      <a16:colId xmlns:a16="http://schemas.microsoft.com/office/drawing/2014/main" xmlns="" val="20013"/>
                    </a:ext>
                  </a:extLst>
                </a:gridCol>
                <a:gridCol w="392288">
                  <a:extLst>
                    <a:ext uri="{9D8B030D-6E8A-4147-A177-3AD203B41FA5}">
                      <a16:colId xmlns:a16="http://schemas.microsoft.com/office/drawing/2014/main" xmlns="" val="20014"/>
                    </a:ext>
                  </a:extLst>
                </a:gridCol>
                <a:gridCol w="392288">
                  <a:extLst>
                    <a:ext uri="{9D8B030D-6E8A-4147-A177-3AD203B41FA5}">
                      <a16:colId xmlns:a16="http://schemas.microsoft.com/office/drawing/2014/main" xmlns="" val="20015"/>
                    </a:ext>
                  </a:extLst>
                </a:gridCol>
                <a:gridCol w="392288">
                  <a:extLst>
                    <a:ext uri="{9D8B030D-6E8A-4147-A177-3AD203B41FA5}">
                      <a16:colId xmlns:a16="http://schemas.microsoft.com/office/drawing/2014/main" xmlns="" val="20016"/>
                    </a:ext>
                  </a:extLst>
                </a:gridCol>
                <a:gridCol w="392288">
                  <a:extLst>
                    <a:ext uri="{9D8B030D-6E8A-4147-A177-3AD203B41FA5}">
                      <a16:colId xmlns:a16="http://schemas.microsoft.com/office/drawing/2014/main" xmlns="" val="20017"/>
                    </a:ext>
                  </a:extLst>
                </a:gridCol>
                <a:gridCol w="392288">
                  <a:extLst>
                    <a:ext uri="{9D8B030D-6E8A-4147-A177-3AD203B41FA5}">
                      <a16:colId xmlns:a16="http://schemas.microsoft.com/office/drawing/2014/main" xmlns="" val="20018"/>
                    </a:ext>
                  </a:extLst>
                </a:gridCol>
                <a:gridCol w="392288">
                  <a:extLst>
                    <a:ext uri="{9D8B030D-6E8A-4147-A177-3AD203B41FA5}">
                      <a16:colId xmlns:a16="http://schemas.microsoft.com/office/drawing/2014/main" xmlns="" val="20019"/>
                    </a:ext>
                  </a:extLst>
                </a:gridCol>
                <a:gridCol w="392288">
                  <a:extLst>
                    <a:ext uri="{9D8B030D-6E8A-4147-A177-3AD203B41FA5}">
                      <a16:colId xmlns:a16="http://schemas.microsoft.com/office/drawing/2014/main" xmlns="" val="20020"/>
                    </a:ext>
                  </a:extLst>
                </a:gridCol>
                <a:gridCol w="392288">
                  <a:extLst>
                    <a:ext uri="{9D8B030D-6E8A-4147-A177-3AD203B41FA5}">
                      <a16:colId xmlns:a16="http://schemas.microsoft.com/office/drawing/2014/main" xmlns=""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1.452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1.430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1.610</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1.015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8.873</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7.594</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-14.4%</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1.327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1.138</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1.339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0.909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7.287</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6.764</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-7.2%</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a16="http://schemas.microsoft.com/office/drawing/2014/main" xmlns=""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3.695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3.123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2.484</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3.109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3.889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2.144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20.272</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16.366</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-19.3%</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3.199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2.670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1.975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2.922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1.844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16.286</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14.201</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-12.8%</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a16="http://schemas.microsoft.com/office/drawing/2014/main" xmlns="" val="10012"/>
                  </a:ext>
                </a:extLst>
              </a:tr>
              <a:tr h="1598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a:t>
                      </a:r>
                      <a:r>
                        <a:rPr lang="en-GB" sz="650" b="0" i="0" u="none" strike="noStrike" kern="1200" dirty="0" err="1">
                          <a:solidFill>
                            <a:schemeClr val="bg1"/>
                          </a:solidFill>
                          <a:latin typeface="+mj-lt"/>
                          <a:ea typeface="+mn-ea"/>
                          <a:cs typeface="+mn-cs"/>
                        </a:rPr>
                        <a:t>ch</a:t>
                      </a:r>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£428</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£251</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£2,261</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£2,002</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-11.5%</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£347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£236</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£375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£212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£1,845</a:t>
                      </a:r>
                    </a:p>
                  </a:txBody>
                  <a:tcPr marL="7620" marR="7620" marT="7620" marB="0" anchor="ctr">
                    <a:lnL w="12700" cap="flat" cmpd="sng" algn="ctr">
                      <a:solidFill>
                        <a:schemeClr val="accent4"/>
                      </a:solidFill>
                      <a:prstDash val="solid"/>
                      <a:round/>
                      <a:headEnd type="none" w="med" len="med"/>
                      <a:tailEnd type="none" w="med" len="med"/>
                    </a:lnL>
                    <a:lnR>
                      <a:noFill/>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£1,791</a:t>
                      </a:r>
                    </a:p>
                  </a:txBody>
                  <a:tcPr marL="7620" marR="7620" marT="7620" marB="0" anchor="ctr">
                    <a:lnL>
                      <a:noFill/>
                    </a:lnL>
                    <a:lnB w="9525" cap="flat" cmpd="sng" algn="ctr">
                      <a:solidFill>
                        <a:schemeClr val="accent4"/>
                      </a:solidFill>
                      <a:prstDash val="solid"/>
                      <a:round/>
                      <a:headEnd type="none" w="med" len="med"/>
                      <a:tailEnd type="none" w="med" len="med"/>
                    </a:lnB>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-2.9%</a:t>
                      </a:r>
                    </a:p>
                  </a:txBody>
                  <a:tcPr marL="7620" marR="7620" marT="7620" marB="0" anchor="ctr">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0077206"/>
              </p:ext>
            </p:extLst>
          </p:nvPr>
        </p:nvGraphicFramePr>
        <p:xfrm>
          <a:off x="104777" y="1112128"/>
          <a:ext cx="7709956" cy="1527832"/>
        </p:xfrm>
        <a:graphic>
          <a:graphicData uri="http://schemas.openxmlformats.org/drawingml/2006/table">
            <a:tbl>
              <a:tblPr>
                <a:tableStyleId>{5A111915-BE36-4E01-A7E5-04B1672EAD32}</a:tableStyleId>
              </a:tblPr>
              <a:tblGrid>
                <a:gridCol w="655469">
                  <a:extLst>
                    <a:ext uri="{9D8B030D-6E8A-4147-A177-3AD203B41FA5}">
                      <a16:colId xmlns:a16="http://schemas.microsoft.com/office/drawing/2014/main" xmlns="" val="20000"/>
                    </a:ext>
                  </a:extLst>
                </a:gridCol>
                <a:gridCol w="387896">
                  <a:extLst>
                    <a:ext uri="{9D8B030D-6E8A-4147-A177-3AD203B41FA5}">
                      <a16:colId xmlns:a16="http://schemas.microsoft.com/office/drawing/2014/main" xmlns="" val="20001"/>
                    </a:ext>
                  </a:extLst>
                </a:gridCol>
                <a:gridCol w="374005">
                  <a:extLst>
                    <a:ext uri="{9D8B030D-6E8A-4147-A177-3AD203B41FA5}">
                      <a16:colId xmlns:a16="http://schemas.microsoft.com/office/drawing/2014/main" xmlns="" val="20002"/>
                    </a:ext>
                  </a:extLst>
                </a:gridCol>
                <a:gridCol w="442007">
                  <a:extLst>
                    <a:ext uri="{9D8B030D-6E8A-4147-A177-3AD203B41FA5}">
                      <a16:colId xmlns:a16="http://schemas.microsoft.com/office/drawing/2014/main" xmlns="" val="20003"/>
                    </a:ext>
                  </a:extLst>
                </a:gridCol>
                <a:gridCol w="374005">
                  <a:extLst>
                    <a:ext uri="{9D8B030D-6E8A-4147-A177-3AD203B41FA5}">
                      <a16:colId xmlns:a16="http://schemas.microsoft.com/office/drawing/2014/main" xmlns="" val="20004"/>
                    </a:ext>
                  </a:extLst>
                </a:gridCol>
                <a:gridCol w="374005">
                  <a:extLst>
                    <a:ext uri="{9D8B030D-6E8A-4147-A177-3AD203B41FA5}">
                      <a16:colId xmlns:a16="http://schemas.microsoft.com/office/drawing/2014/main" xmlns="" val="20005"/>
                    </a:ext>
                  </a:extLst>
                </a:gridCol>
                <a:gridCol w="426354">
                  <a:extLst>
                    <a:ext uri="{9D8B030D-6E8A-4147-A177-3AD203B41FA5}">
                      <a16:colId xmlns:a16="http://schemas.microsoft.com/office/drawing/2014/main" xmlns="" val="20006"/>
                    </a:ext>
                  </a:extLst>
                </a:gridCol>
                <a:gridCol w="326865">
                  <a:extLst>
                    <a:ext uri="{9D8B030D-6E8A-4147-A177-3AD203B41FA5}">
                      <a16:colId xmlns:a16="http://schemas.microsoft.com/office/drawing/2014/main" xmlns="" val="20007"/>
                    </a:ext>
                  </a:extLst>
                </a:gridCol>
                <a:gridCol w="374005">
                  <a:extLst>
                    <a:ext uri="{9D8B030D-6E8A-4147-A177-3AD203B41FA5}">
                      <a16:colId xmlns:a16="http://schemas.microsoft.com/office/drawing/2014/main" xmlns="" val="20008"/>
                    </a:ext>
                  </a:extLst>
                </a:gridCol>
                <a:gridCol w="456460">
                  <a:extLst>
                    <a:ext uri="{9D8B030D-6E8A-4147-A177-3AD203B41FA5}">
                      <a16:colId xmlns:a16="http://schemas.microsoft.com/office/drawing/2014/main" xmlns="" val="20009"/>
                    </a:ext>
                  </a:extLst>
                </a:gridCol>
                <a:gridCol w="374005">
                  <a:extLst>
                    <a:ext uri="{9D8B030D-6E8A-4147-A177-3AD203B41FA5}">
                      <a16:colId xmlns:a16="http://schemas.microsoft.com/office/drawing/2014/main" xmlns="" val="20010"/>
                    </a:ext>
                  </a:extLst>
                </a:gridCol>
                <a:gridCol w="374005">
                  <a:extLst>
                    <a:ext uri="{9D8B030D-6E8A-4147-A177-3AD203B41FA5}">
                      <a16:colId xmlns:a16="http://schemas.microsoft.com/office/drawing/2014/main" xmlns="" val="20011"/>
                    </a:ext>
                  </a:extLst>
                </a:gridCol>
                <a:gridCol w="448159">
                  <a:extLst>
                    <a:ext uri="{9D8B030D-6E8A-4147-A177-3AD203B41FA5}">
                      <a16:colId xmlns:a16="http://schemas.microsoft.com/office/drawing/2014/main" xmlns="" val="20012"/>
                    </a:ext>
                  </a:extLst>
                </a:gridCol>
                <a:gridCol w="333851">
                  <a:extLst>
                    <a:ext uri="{9D8B030D-6E8A-4147-A177-3AD203B41FA5}">
                      <a16:colId xmlns:a16="http://schemas.microsoft.com/office/drawing/2014/main" xmlns="" val="20013"/>
                    </a:ext>
                  </a:extLst>
                </a:gridCol>
                <a:gridCol w="374005">
                  <a:extLst>
                    <a:ext uri="{9D8B030D-6E8A-4147-A177-3AD203B41FA5}">
                      <a16:colId xmlns:a16="http://schemas.microsoft.com/office/drawing/2014/main" xmlns="" val="20014"/>
                    </a:ext>
                  </a:extLst>
                </a:gridCol>
                <a:gridCol w="408005">
                  <a:extLst>
                    <a:ext uri="{9D8B030D-6E8A-4147-A177-3AD203B41FA5}">
                      <a16:colId xmlns:a16="http://schemas.microsoft.com/office/drawing/2014/main" xmlns="" val="20015"/>
                    </a:ext>
                  </a:extLst>
                </a:gridCol>
                <a:gridCol w="374005">
                  <a:extLst>
                    <a:ext uri="{9D8B030D-6E8A-4147-A177-3AD203B41FA5}">
                      <a16:colId xmlns:a16="http://schemas.microsoft.com/office/drawing/2014/main" xmlns="" val="20016"/>
                    </a:ext>
                  </a:extLst>
                </a:gridCol>
                <a:gridCol w="374005">
                  <a:extLst>
                    <a:ext uri="{9D8B030D-6E8A-4147-A177-3AD203B41FA5}">
                      <a16:colId xmlns:a16="http://schemas.microsoft.com/office/drawing/2014/main" xmlns="" val="20017"/>
                    </a:ext>
                  </a:extLst>
                </a:gridCol>
                <a:gridCol w="458845">
                  <a:extLst>
                    <a:ext uri="{9D8B030D-6E8A-4147-A177-3AD203B41FA5}">
                      <a16:colId xmlns:a16="http://schemas.microsoft.com/office/drawing/2014/main" xmlns="" val="20018"/>
                    </a:ext>
                  </a:extLst>
                </a:gridCol>
              </a:tblGrid>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solidFill>
                      <a:schemeClr val="accent4"/>
                    </a:solidFill>
                  </a:tcPr>
                </a:tc>
                <a:extLst>
                  <a:ext uri="{0D108BD9-81ED-4DB2-BD59-A6C34878D82A}">
                    <a16:rowId xmlns:a16="http://schemas.microsoft.com/office/drawing/2014/main" xmlns="" val="10001"/>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0.946</a:t>
                      </a:r>
                    </a:p>
                  </a:txBody>
                  <a:tcPr marL="9525" marR="9525" marT="9525" marB="0" anchor="ctr"/>
                </a:tc>
                <a:tc>
                  <a:txBody>
                    <a:bodyPr/>
                    <a:lstStyle/>
                    <a:p>
                      <a:pPr algn="ctr" fontAlgn="b"/>
                      <a:r>
                        <a:rPr lang="en-GB" sz="650" b="0" i="0" u="none" strike="noStrike" dirty="0">
                          <a:solidFill>
                            <a:srgbClr val="3EB1CC"/>
                          </a:solidFill>
                          <a:effectLst/>
                          <a:latin typeface="+mj-lt"/>
                        </a:rPr>
                        <a:t>-21.0%</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1.284</a:t>
                      </a:r>
                    </a:p>
                  </a:txBody>
                  <a:tcPr marL="9525" marR="9525" marT="9525" marB="0" anchor="ctr"/>
                </a:tc>
                <a:tc>
                  <a:txBody>
                    <a:bodyPr/>
                    <a:lstStyle/>
                    <a:p>
                      <a:pPr algn="ctr" fontAlgn="b"/>
                      <a:r>
                        <a:rPr lang="en-GB" sz="650" b="0" i="0" u="none" strike="noStrike" dirty="0">
                          <a:solidFill>
                            <a:srgbClr val="3EB1CC"/>
                          </a:solidFill>
                          <a:effectLst/>
                          <a:latin typeface="+mj-lt"/>
                        </a:rPr>
                        <a:t>-7.9%</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1.568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1.253</a:t>
                      </a:r>
                    </a:p>
                  </a:txBody>
                  <a:tcPr marL="9525" marR="9525" marT="9525" marB="0" anchor="ctr"/>
                </a:tc>
                <a:tc>
                  <a:txBody>
                    <a:bodyPr/>
                    <a:lstStyle/>
                    <a:p>
                      <a:pPr algn="ctr" fontAlgn="b"/>
                      <a:r>
                        <a:rPr lang="en-GB" sz="650" b="0" i="0" u="none" strike="noStrike" dirty="0">
                          <a:solidFill>
                            <a:srgbClr val="3EB1CC"/>
                          </a:solidFill>
                          <a:effectLst/>
                          <a:latin typeface="+mj-lt"/>
                        </a:rPr>
                        <a:t>-20.1%</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1.751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1.483</a:t>
                      </a:r>
                    </a:p>
                  </a:txBody>
                  <a:tcPr marL="9525" marR="9525" marT="9525" marB="0" anchor="ctr"/>
                </a:tc>
                <a:tc>
                  <a:txBody>
                    <a:bodyPr/>
                    <a:lstStyle/>
                    <a:p>
                      <a:pPr algn="ctr" fontAlgn="b"/>
                      <a:r>
                        <a:rPr lang="en-GB" sz="650" b="0" i="0" u="none" strike="noStrike" dirty="0">
                          <a:solidFill>
                            <a:schemeClr val="accent4"/>
                          </a:solidFill>
                          <a:effectLst/>
                          <a:latin typeface="+mj-lt"/>
                        </a:rPr>
                        <a:t>-15.3%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1.487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1.192</a:t>
                      </a:r>
                    </a:p>
                  </a:txBody>
                  <a:tcPr marL="9525" marR="9525" marT="9525" marB="0" anchor="ctr"/>
                </a:tc>
                <a:tc>
                  <a:txBody>
                    <a:bodyPr/>
                    <a:lstStyle/>
                    <a:p>
                      <a:pPr algn="ctr" fontAlgn="b"/>
                      <a:r>
                        <a:rPr lang="en-GB" sz="650" b="0" i="0" u="none" strike="noStrike" dirty="0">
                          <a:solidFill>
                            <a:srgbClr val="3EB1CC"/>
                          </a:solidFill>
                          <a:effectLst/>
                          <a:latin typeface="+mj-lt"/>
                        </a:rPr>
                        <a:t>-19.8%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1.436</a:t>
                      </a:r>
                    </a:p>
                  </a:txBody>
                  <a:tcPr marL="9525" marR="9525" marT="9525" marB="0" anchor="ctr"/>
                </a:tc>
                <a:tc>
                  <a:txBody>
                    <a:bodyPr/>
                    <a:lstStyle/>
                    <a:p>
                      <a:pPr algn="ctr" fontAlgn="b"/>
                      <a:r>
                        <a:rPr lang="en-GB" sz="650" b="0" i="0" u="none" strike="noStrike" dirty="0">
                          <a:solidFill>
                            <a:schemeClr val="accent4"/>
                          </a:solidFill>
                          <a:effectLst/>
                          <a:latin typeface="+mj-lt"/>
                        </a:rPr>
                        <a:t>-2.6%</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2"/>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1.003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0.816</a:t>
                      </a:r>
                    </a:p>
                  </a:txBody>
                  <a:tcPr marL="9525" marR="9525" marT="9525" marB="0" anchor="ctr"/>
                </a:tc>
                <a:tc>
                  <a:txBody>
                    <a:bodyPr/>
                    <a:lstStyle/>
                    <a:p>
                      <a:pPr algn="ctr" fontAlgn="b"/>
                      <a:r>
                        <a:rPr lang="en-GB" sz="650" b="0" i="0" u="none" strike="noStrike" dirty="0">
                          <a:solidFill>
                            <a:srgbClr val="3EB1CC"/>
                          </a:solidFill>
                          <a:effectLst/>
                          <a:latin typeface="+mj-lt"/>
                        </a:rPr>
                        <a:t>-18.6%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1.194</a:t>
                      </a:r>
                    </a:p>
                  </a:txBody>
                  <a:tcPr marL="9525" marR="9525" marT="9525" marB="0" anchor="ctr"/>
                </a:tc>
                <a:tc>
                  <a:txBody>
                    <a:bodyPr/>
                    <a:lstStyle/>
                    <a:p>
                      <a:pPr algn="ctr" fontAlgn="b"/>
                      <a:r>
                        <a:rPr lang="en-GB" sz="650" b="0" i="0" u="none" strike="noStrike" dirty="0">
                          <a:solidFill>
                            <a:srgbClr val="3EB1CC"/>
                          </a:solidFill>
                          <a:effectLst/>
                          <a:latin typeface="+mj-lt"/>
                        </a:rPr>
                        <a:t>+10.8%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1.231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1.089</a:t>
                      </a:r>
                    </a:p>
                  </a:txBody>
                  <a:tcPr marL="9525" marR="9525" marT="9525" marB="0" anchor="ctr"/>
                </a:tc>
                <a:tc>
                  <a:txBody>
                    <a:bodyPr/>
                    <a:lstStyle/>
                    <a:p>
                      <a:pPr algn="ctr" fontAlgn="b"/>
                      <a:r>
                        <a:rPr lang="en-GB" sz="650" b="0" i="0" u="none" strike="noStrike" dirty="0">
                          <a:solidFill>
                            <a:srgbClr val="3EB1CC"/>
                          </a:solidFill>
                          <a:effectLst/>
                          <a:latin typeface="+mj-lt"/>
                        </a:rPr>
                        <a:t>-11.5%</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1.283</a:t>
                      </a:r>
                    </a:p>
                  </a:txBody>
                  <a:tcPr marL="9525" marR="9525" marT="9525" marB="0" anchor="ctr"/>
                </a:tc>
                <a:tc>
                  <a:txBody>
                    <a:bodyPr/>
                    <a:lstStyle/>
                    <a:p>
                      <a:pPr algn="ctr" fontAlgn="b"/>
                      <a:r>
                        <a:rPr lang="en-GB" sz="650" b="0" i="0" u="none" strike="noStrike">
                          <a:solidFill>
                            <a:schemeClr val="accent4"/>
                          </a:solidFill>
                          <a:effectLst/>
                          <a:latin typeface="+mj-lt"/>
                        </a:rPr>
                        <a:t>-14.3%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1.056</a:t>
                      </a:r>
                    </a:p>
                  </a:txBody>
                  <a:tcPr marL="9525" marR="9525" marT="9525" marB="0" anchor="ctr"/>
                </a:tc>
                <a:tc>
                  <a:txBody>
                    <a:bodyPr/>
                    <a:lstStyle/>
                    <a:p>
                      <a:pPr algn="ctr" fontAlgn="b"/>
                      <a:r>
                        <a:rPr lang="en-GB" sz="650" b="0" i="0" u="none" strike="noStrike" dirty="0">
                          <a:solidFill>
                            <a:srgbClr val="3EB1CC"/>
                          </a:solidFill>
                          <a:effectLst/>
                          <a:latin typeface="+mj-lt"/>
                        </a:rPr>
                        <a:t>-16.6%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1.212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1.326</a:t>
                      </a:r>
                    </a:p>
                  </a:txBody>
                  <a:tcPr marL="9525" marR="9525" marT="9525" marB="0" anchor="ctr"/>
                </a:tc>
                <a:tc>
                  <a:txBody>
                    <a:bodyPr/>
                    <a:lstStyle/>
                    <a:p>
                      <a:pPr algn="ctr" fontAlgn="b"/>
                      <a:r>
                        <a:rPr lang="en-GB" sz="650" b="0" i="0" u="none" strike="noStrike" dirty="0">
                          <a:solidFill>
                            <a:schemeClr val="accent4"/>
                          </a:solidFill>
                          <a:effectLst/>
                          <a:latin typeface="+mj-lt"/>
                        </a:rPr>
                        <a:t>+9.4%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3"/>
                  </a:ext>
                </a:extLst>
              </a:tr>
              <a:tr h="16460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solidFill>
                      <a:schemeClr val="accent4"/>
                    </a:solidFill>
                  </a:tcPr>
                </a:tc>
                <a:extLst>
                  <a:ext uri="{0D108BD9-81ED-4DB2-BD59-A6C34878D82A}">
                    <a16:rowId xmlns:a16="http://schemas.microsoft.com/office/drawing/2014/main" xmlns="" val="10007"/>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3.163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1.975</a:t>
                      </a:r>
                    </a:p>
                  </a:txBody>
                  <a:tcPr marL="9525" marR="9525" marT="9525" marB="0" anchor="ctr"/>
                </a:tc>
                <a:tc>
                  <a:txBody>
                    <a:bodyPr/>
                    <a:lstStyle/>
                    <a:p>
                      <a:pPr algn="ctr" fontAlgn="b"/>
                      <a:r>
                        <a:rPr lang="en-GB" sz="650" b="0" i="0" u="none" strike="noStrike" dirty="0">
                          <a:solidFill>
                            <a:schemeClr val="accent4"/>
                          </a:solidFill>
                          <a:effectLst/>
                          <a:latin typeface="+mj-lt"/>
                        </a:rPr>
                        <a:t>-37.6%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3.210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3.185</a:t>
                      </a:r>
                    </a:p>
                  </a:txBody>
                  <a:tcPr marL="9525" marR="9525" marT="9525" marB="0" anchor="ctr"/>
                </a:tc>
                <a:tc>
                  <a:txBody>
                    <a:bodyPr/>
                    <a:lstStyle/>
                    <a:p>
                      <a:pPr algn="ctr" fontAlgn="b"/>
                      <a:r>
                        <a:rPr lang="en-GB" sz="650" b="0" i="0" u="none" strike="noStrike" dirty="0">
                          <a:solidFill>
                            <a:srgbClr val="3EB1CC"/>
                          </a:solidFill>
                          <a:effectLst/>
                          <a:latin typeface="+mj-lt"/>
                        </a:rPr>
                        <a:t>-0.8%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2.492</a:t>
                      </a:r>
                    </a:p>
                  </a:txBody>
                  <a:tcPr marL="9525" marR="9525" marT="9525" marB="0" anchor="ctr"/>
                </a:tc>
                <a:tc>
                  <a:txBody>
                    <a:bodyPr/>
                    <a:lstStyle/>
                    <a:p>
                      <a:pPr algn="ctr" fontAlgn="b"/>
                      <a:r>
                        <a:rPr lang="en-GB" sz="650" b="0" i="0" u="none" strike="noStrike" dirty="0">
                          <a:solidFill>
                            <a:srgbClr val="3EB1CC"/>
                          </a:solidFill>
                          <a:effectLst/>
                          <a:latin typeface="+mj-lt"/>
                        </a:rPr>
                        <a:t>-26.6%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3.984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3.384</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3.429</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2.341</a:t>
                      </a:r>
                    </a:p>
                  </a:txBody>
                  <a:tcPr marL="9525" marR="9525" marT="9525" marB="0" anchor="ctr"/>
                </a:tc>
                <a:tc>
                  <a:txBody>
                    <a:bodyPr/>
                    <a:lstStyle/>
                    <a:p>
                      <a:pPr algn="ctr" fontAlgn="b"/>
                      <a:r>
                        <a:rPr lang="en-GB" sz="650" b="0" i="0" u="none" strike="noStrike" dirty="0">
                          <a:solidFill>
                            <a:srgbClr val="3EB1CC"/>
                          </a:solidFill>
                          <a:effectLst/>
                          <a:latin typeface="+mj-lt"/>
                        </a:rPr>
                        <a:t>-31.7%</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3.091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2.989</a:t>
                      </a:r>
                    </a:p>
                  </a:txBody>
                  <a:tcPr marL="9525" marR="9525" marT="9525" marB="0" anchor="ctr"/>
                </a:tc>
                <a:tc>
                  <a:txBody>
                    <a:bodyPr/>
                    <a:lstStyle/>
                    <a:p>
                      <a:pPr algn="ctr" fontAlgn="b"/>
                      <a:r>
                        <a:rPr lang="en-GB" sz="650" b="0" i="0" u="none" strike="noStrike" dirty="0">
                          <a:solidFill>
                            <a:schemeClr val="accent4"/>
                          </a:solidFill>
                          <a:effectLst/>
                          <a:latin typeface="+mj-lt"/>
                        </a:rPr>
                        <a:t>-3.3%</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8"/>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1.596</a:t>
                      </a:r>
                    </a:p>
                  </a:txBody>
                  <a:tcPr marL="9525" marR="9525" marT="9525" marB="0" anchor="ctr"/>
                </a:tc>
                <a:tc>
                  <a:txBody>
                    <a:bodyPr/>
                    <a:lstStyle/>
                    <a:p>
                      <a:pPr algn="ctr" fontAlgn="b"/>
                      <a:r>
                        <a:rPr lang="en-GB" sz="650" b="0" i="0" u="none" strike="noStrike" dirty="0">
                          <a:solidFill>
                            <a:schemeClr val="accent4"/>
                          </a:solidFill>
                          <a:effectLst/>
                          <a:latin typeface="+mj-lt"/>
                        </a:rPr>
                        <a:t>-35.3%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2.542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2.980</a:t>
                      </a:r>
                    </a:p>
                  </a:txBody>
                  <a:tcPr marL="9525" marR="9525" marT="9525" marB="0" anchor="ctr"/>
                </a:tc>
                <a:tc>
                  <a:txBody>
                    <a:bodyPr/>
                    <a:lstStyle/>
                    <a:p>
                      <a:pPr algn="ctr" fontAlgn="b"/>
                      <a:r>
                        <a:rPr lang="en-GB" sz="650" b="0" i="0" u="none" strike="noStrike" dirty="0">
                          <a:solidFill>
                            <a:srgbClr val="3EB1CC"/>
                          </a:solidFill>
                          <a:effectLst/>
                          <a:latin typeface="+mj-lt"/>
                        </a:rPr>
                        <a:t>+17.2%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2.627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2.123</a:t>
                      </a:r>
                    </a:p>
                  </a:txBody>
                  <a:tcPr marL="9525" marR="9525" marT="9525" marB="0" anchor="ctr"/>
                </a:tc>
                <a:tc>
                  <a:txBody>
                    <a:bodyPr/>
                    <a:lstStyle/>
                    <a:p>
                      <a:pPr algn="ctr" fontAlgn="b"/>
                      <a:r>
                        <a:rPr lang="en-GB" sz="650" b="0" i="0" u="none" strike="noStrike" dirty="0">
                          <a:solidFill>
                            <a:srgbClr val="3EB1CC"/>
                          </a:solidFill>
                          <a:effectLst/>
                          <a:latin typeface="+mj-lt"/>
                        </a:rPr>
                        <a:t>-19.2%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2.762</a:t>
                      </a:r>
                    </a:p>
                  </a:txBody>
                  <a:tcPr marL="9525" marR="9525" marT="9525" marB="0" anchor="ctr"/>
                </a:tc>
                <a:tc>
                  <a:txBody>
                    <a:bodyPr/>
                    <a:lstStyle/>
                    <a:p>
                      <a:pPr algn="ctr" fontAlgn="b"/>
                      <a:r>
                        <a:rPr lang="en-GB" sz="650" b="0" i="0" u="none" strike="noStrike" dirty="0">
                          <a:solidFill>
                            <a:schemeClr val="accent4"/>
                          </a:solidFill>
                          <a:effectLst/>
                          <a:latin typeface="+mj-lt"/>
                        </a:rPr>
                        <a:t>-17.9%</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2.864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1.953</a:t>
                      </a:r>
                    </a:p>
                  </a:txBody>
                  <a:tcPr marL="9525" marR="9525" marT="9525" marB="0" anchor="ctr"/>
                </a:tc>
                <a:tc>
                  <a:txBody>
                    <a:bodyPr/>
                    <a:lstStyle/>
                    <a:p>
                      <a:pPr algn="ctr" fontAlgn="b"/>
                      <a:r>
                        <a:rPr lang="en-GB" sz="650" b="0" i="0" u="none" strike="noStrike" dirty="0">
                          <a:solidFill>
                            <a:srgbClr val="3EB1CC"/>
                          </a:solidFill>
                          <a:effectLst/>
                          <a:latin typeface="+mj-lt"/>
                        </a:rPr>
                        <a:t>-31.8%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2.421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2.787</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dirty="0">
                          <a:solidFill>
                            <a:schemeClr val="bg1"/>
                          </a:solidFill>
                          <a:effectLst/>
                          <a:latin typeface="+mn-lt"/>
                        </a:rPr>
                        <a:t>EXPENDITURE</a:t>
                      </a:r>
                      <a:endParaRPr lang="en-GB" sz="65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solidFill>
                      <a:schemeClr val="accent4"/>
                    </a:solidFill>
                  </a:tcPr>
                </a:tc>
                <a:extLst>
                  <a:ext uri="{0D108BD9-81ED-4DB2-BD59-A6C34878D82A}">
                    <a16:rowId xmlns:a16="http://schemas.microsoft.com/office/drawing/2014/main" xmlns="" val="10013"/>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£217</a:t>
                      </a:r>
                    </a:p>
                  </a:txBody>
                  <a:tcPr marL="9525" marR="9525" marT="9525" marB="0" anchor="ctr"/>
                </a:tc>
                <a:tc>
                  <a:txBody>
                    <a:bodyPr/>
                    <a:lstStyle/>
                    <a:p>
                      <a:pPr algn="ctr" fontAlgn="b"/>
                      <a:r>
                        <a:rPr lang="en-GB" sz="650" b="0" i="0" u="none" strike="noStrike" dirty="0">
                          <a:solidFill>
                            <a:srgbClr val="3EB1CC"/>
                          </a:solidFill>
                          <a:effectLst/>
                          <a:latin typeface="+mj-lt"/>
                        </a:rPr>
                        <a:t>-32.2%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£383</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£261</a:t>
                      </a:r>
                    </a:p>
                  </a:txBody>
                  <a:tcPr marL="9525" marR="9525" marT="9525" marB="0" anchor="ctr"/>
                </a:tc>
                <a:tc>
                  <a:txBody>
                    <a:bodyPr/>
                    <a:lstStyle/>
                    <a:p>
                      <a:pPr algn="ctr" fontAlgn="b"/>
                      <a:r>
                        <a:rPr lang="en-GB" sz="650" b="0" i="0" u="none" strike="noStrike" dirty="0">
                          <a:solidFill>
                            <a:srgbClr val="3EB1CC"/>
                          </a:solidFill>
                          <a:effectLst/>
                          <a:latin typeface="+mj-lt"/>
                        </a:rPr>
                        <a:t>-34.3%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£445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£417</a:t>
                      </a:r>
                    </a:p>
                  </a:txBody>
                  <a:tcPr marL="9525" marR="9525" marT="9525" marB="0" anchor="ctr"/>
                </a:tc>
                <a:tc>
                  <a:txBody>
                    <a:bodyPr/>
                    <a:lstStyle/>
                    <a:p>
                      <a:pPr algn="ctr" fontAlgn="b"/>
                      <a:r>
                        <a:rPr lang="en-GB" sz="650" b="0" i="0" u="none" strike="noStrike" dirty="0">
                          <a:solidFill>
                            <a:schemeClr val="accent4"/>
                          </a:solidFill>
                          <a:effectLst/>
                          <a:latin typeface="+mj-lt"/>
                        </a:rPr>
                        <a:t>-6.3%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£334</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£377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£390</a:t>
                      </a:r>
                    </a:p>
                  </a:txBody>
                  <a:tcPr marL="9525" marR="9525" marT="9525" marB="0" anchor="ctr"/>
                </a:tc>
                <a:tc>
                  <a:txBody>
                    <a:bodyPr/>
                    <a:lstStyle/>
                    <a:p>
                      <a:pPr algn="ctr" fontAlgn="b"/>
                      <a:r>
                        <a:rPr lang="en-GB" sz="650" b="0" i="0" u="none" strike="noStrike" dirty="0">
                          <a:solidFill>
                            <a:schemeClr val="accent4"/>
                          </a:solidFill>
                          <a:effectLst/>
                          <a:latin typeface="+mj-lt"/>
                        </a:rPr>
                        <a:t>+3.4%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14"/>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£259</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£185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-28.6%</a:t>
                      </a:r>
                    </a:p>
                  </a:txBody>
                  <a:tcPr marL="9525" marR="9525" marT="9525"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£248</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£358</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+44.4%</a:t>
                      </a:r>
                    </a:p>
                  </a:txBody>
                  <a:tcPr marL="9525" marR="9525" marT="9525"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£307</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-26.7%</a:t>
                      </a:r>
                    </a:p>
                  </a:txBody>
                  <a:tcPr marL="9525" marR="9525" marT="9525"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£384</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-7.6%</a:t>
                      </a:r>
                    </a:p>
                  </a:txBody>
                  <a:tcPr marL="7620" marR="7620" marT="7620"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£328</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£301</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-8.2%</a:t>
                      </a:r>
                    </a:p>
                  </a:txBody>
                  <a:tcPr marL="9525" marR="9525" marT="9525" marB="0" anchor="ctr">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£319</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£367</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+15.0%</a:t>
                      </a:r>
                    </a:p>
                  </a:txBody>
                  <a:tcPr marL="9525" marR="9525" marT="9525" marB="0" anchor="ctr">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
        <p:nvSpPr>
          <p:cNvPr id="8" name="TextBox 7"/>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r>
              <a:rPr lang="en-US" dirty="0"/>
              <a:t>GB Domestic Tourism: Year to Date – 2012-2017</a:t>
            </a:r>
            <a:br>
              <a:rPr lang="en-US" dirty="0"/>
            </a:br>
            <a:r>
              <a:rPr lang="en-US" dirty="0"/>
              <a:t>Trips, Bednights &amp; Expenditure, Jan-June </a:t>
            </a:r>
            <a:r>
              <a:rPr lang="en-US" dirty="0" smtClean="0"/>
              <a:t>period*</a:t>
            </a:r>
            <a:endParaRPr lang="en-GB" dirty="0"/>
          </a:p>
        </p:txBody>
      </p:sp>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cxnSp>
        <p:nvCxnSpPr>
          <p:cNvPr id="8" name="Straight Connector 7"/>
          <p:cNvCxnSpPr/>
          <p:nvPr/>
        </p:nvCxnSpPr>
        <p:spPr>
          <a:xfrm flipV="1">
            <a:off x="2256213"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295078"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69247"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a:t>
            </a:r>
            <a:r>
              <a:rPr lang="en-US" sz="600" b="0" dirty="0" smtClean="0">
                <a:solidFill>
                  <a:prstClr val="white">
                    <a:lumMod val="65000"/>
                  </a:prstClr>
                </a:solidFill>
                <a:latin typeface="Verdana"/>
              </a:rPr>
              <a:t>time series 2015-2016 – </a:t>
            </a:r>
            <a:r>
              <a:rPr lang="en-US" sz="600" b="0" dirty="0" smtClean="0">
                <a:solidFill>
                  <a:prstClr val="white">
                    <a:lumMod val="65000"/>
                  </a:prstClr>
                </a:solidFill>
                <a:latin typeface="Verdana"/>
              </a:rPr>
              <a:t>see slide 2</a:t>
            </a:r>
          </a:p>
        </p:txBody>
      </p:sp>
      <p:graphicFrame>
        <p:nvGraphicFramePr>
          <p:cNvPr id="7" name="Table 6"/>
          <p:cNvGraphicFramePr>
            <a:graphicFrameLocks noGrp="1"/>
          </p:cNvGraphicFramePr>
          <p:nvPr>
            <p:extLst>
              <p:ext uri="{D42A27DB-BD31-4B8C-83A1-F6EECF244321}">
                <p14:modId xmlns:p14="http://schemas.microsoft.com/office/powerpoint/2010/main" val="2314892427"/>
              </p:ext>
            </p:extLst>
          </p:nvPr>
        </p:nvGraphicFramePr>
        <p:xfrm>
          <a:off x="47625" y="1113019"/>
          <a:ext cx="9010661" cy="3004215"/>
        </p:xfrm>
        <a:graphic>
          <a:graphicData uri="http://schemas.openxmlformats.org/drawingml/2006/table">
            <a:tbl>
              <a:tblPr/>
              <a:tblGrid>
                <a:gridCol w="851165">
                  <a:extLst>
                    <a:ext uri="{9D8B030D-6E8A-4147-A177-3AD203B41FA5}">
                      <a16:colId xmlns:a16="http://schemas.microsoft.com/office/drawing/2014/main" xmlns="" val="20000"/>
                    </a:ext>
                  </a:extLst>
                </a:gridCol>
                <a:gridCol w="339979">
                  <a:extLst>
                    <a:ext uri="{9D8B030D-6E8A-4147-A177-3AD203B41FA5}">
                      <a16:colId xmlns:a16="http://schemas.microsoft.com/office/drawing/2014/main" xmlns="" val="20001"/>
                    </a:ext>
                  </a:extLst>
                </a:gridCol>
                <a:gridCol w="339979">
                  <a:extLst>
                    <a:ext uri="{9D8B030D-6E8A-4147-A177-3AD203B41FA5}">
                      <a16:colId xmlns:a16="http://schemas.microsoft.com/office/drawing/2014/main" xmlns="" val="20002"/>
                    </a:ext>
                  </a:extLst>
                </a:gridCol>
                <a:gridCol w="339979">
                  <a:extLst>
                    <a:ext uri="{9D8B030D-6E8A-4147-A177-3AD203B41FA5}">
                      <a16:colId xmlns:a16="http://schemas.microsoft.com/office/drawing/2014/main" xmlns="" val="20003"/>
                    </a:ext>
                  </a:extLst>
                </a:gridCol>
                <a:gridCol w="339979">
                  <a:extLst>
                    <a:ext uri="{9D8B030D-6E8A-4147-A177-3AD203B41FA5}">
                      <a16:colId xmlns:a16="http://schemas.microsoft.com/office/drawing/2014/main" xmlns="" val="20004"/>
                    </a:ext>
                  </a:extLst>
                </a:gridCol>
                <a:gridCol w="339979">
                  <a:extLst>
                    <a:ext uri="{9D8B030D-6E8A-4147-A177-3AD203B41FA5}">
                      <a16:colId xmlns:a16="http://schemas.microsoft.com/office/drawing/2014/main" xmlns="" val="20005"/>
                    </a:ext>
                  </a:extLst>
                </a:gridCol>
                <a:gridCol w="339979">
                  <a:extLst>
                    <a:ext uri="{9D8B030D-6E8A-4147-A177-3AD203B41FA5}">
                      <a16:colId xmlns:a16="http://schemas.microsoft.com/office/drawing/2014/main" xmlns="" val="20006"/>
                    </a:ext>
                  </a:extLst>
                </a:gridCol>
                <a:gridCol w="339979">
                  <a:extLst>
                    <a:ext uri="{9D8B030D-6E8A-4147-A177-3AD203B41FA5}">
                      <a16:colId xmlns:a16="http://schemas.microsoft.com/office/drawing/2014/main" xmlns="" val="20007"/>
                    </a:ext>
                  </a:extLst>
                </a:gridCol>
                <a:gridCol w="339979">
                  <a:extLst>
                    <a:ext uri="{9D8B030D-6E8A-4147-A177-3AD203B41FA5}">
                      <a16:colId xmlns:a16="http://schemas.microsoft.com/office/drawing/2014/main" xmlns="" val="20008"/>
                    </a:ext>
                  </a:extLst>
                </a:gridCol>
                <a:gridCol w="339979">
                  <a:extLst>
                    <a:ext uri="{9D8B030D-6E8A-4147-A177-3AD203B41FA5}">
                      <a16:colId xmlns:a16="http://schemas.microsoft.com/office/drawing/2014/main" xmlns="" val="20009"/>
                    </a:ext>
                  </a:extLst>
                </a:gridCol>
                <a:gridCol w="339979">
                  <a:extLst>
                    <a:ext uri="{9D8B030D-6E8A-4147-A177-3AD203B41FA5}">
                      <a16:colId xmlns:a16="http://schemas.microsoft.com/office/drawing/2014/main" xmlns="" val="20010"/>
                    </a:ext>
                  </a:extLst>
                </a:gridCol>
                <a:gridCol w="339979">
                  <a:extLst>
                    <a:ext uri="{9D8B030D-6E8A-4147-A177-3AD203B41FA5}">
                      <a16:colId xmlns:a16="http://schemas.microsoft.com/office/drawing/2014/main" xmlns="" val="20011"/>
                    </a:ext>
                  </a:extLst>
                </a:gridCol>
                <a:gridCol w="339979">
                  <a:extLst>
                    <a:ext uri="{9D8B030D-6E8A-4147-A177-3AD203B41FA5}">
                      <a16:colId xmlns:a16="http://schemas.microsoft.com/office/drawing/2014/main" xmlns="" val="20012"/>
                    </a:ext>
                  </a:extLst>
                </a:gridCol>
                <a:gridCol w="339979">
                  <a:extLst>
                    <a:ext uri="{9D8B030D-6E8A-4147-A177-3AD203B41FA5}">
                      <a16:colId xmlns:a16="http://schemas.microsoft.com/office/drawing/2014/main" xmlns="" val="20013"/>
                    </a:ext>
                  </a:extLst>
                </a:gridCol>
                <a:gridCol w="339979">
                  <a:extLst>
                    <a:ext uri="{9D8B030D-6E8A-4147-A177-3AD203B41FA5}">
                      <a16:colId xmlns:a16="http://schemas.microsoft.com/office/drawing/2014/main" xmlns="" val="20014"/>
                    </a:ext>
                  </a:extLst>
                </a:gridCol>
                <a:gridCol w="339979">
                  <a:extLst>
                    <a:ext uri="{9D8B030D-6E8A-4147-A177-3AD203B41FA5}">
                      <a16:colId xmlns:a16="http://schemas.microsoft.com/office/drawing/2014/main" xmlns="" val="20015"/>
                    </a:ext>
                  </a:extLst>
                </a:gridCol>
                <a:gridCol w="339979">
                  <a:extLst>
                    <a:ext uri="{9D8B030D-6E8A-4147-A177-3AD203B41FA5}">
                      <a16:colId xmlns:a16="http://schemas.microsoft.com/office/drawing/2014/main" xmlns="" val="20016"/>
                    </a:ext>
                  </a:extLst>
                </a:gridCol>
                <a:gridCol w="339979">
                  <a:extLst>
                    <a:ext uri="{9D8B030D-6E8A-4147-A177-3AD203B41FA5}">
                      <a16:colId xmlns:a16="http://schemas.microsoft.com/office/drawing/2014/main" xmlns="" val="20017"/>
                    </a:ext>
                  </a:extLst>
                </a:gridCol>
                <a:gridCol w="339979">
                  <a:extLst>
                    <a:ext uri="{9D8B030D-6E8A-4147-A177-3AD203B41FA5}">
                      <a16:colId xmlns:a16="http://schemas.microsoft.com/office/drawing/2014/main" xmlns="" val="20018"/>
                    </a:ext>
                  </a:extLst>
                </a:gridCol>
                <a:gridCol w="339979">
                  <a:extLst>
                    <a:ext uri="{9D8B030D-6E8A-4147-A177-3AD203B41FA5}">
                      <a16:colId xmlns:a16="http://schemas.microsoft.com/office/drawing/2014/main" xmlns="" val="20019"/>
                    </a:ext>
                  </a:extLst>
                </a:gridCol>
                <a:gridCol w="339979">
                  <a:extLst>
                    <a:ext uri="{9D8B030D-6E8A-4147-A177-3AD203B41FA5}">
                      <a16:colId xmlns:a16="http://schemas.microsoft.com/office/drawing/2014/main" xmlns="" val="20020"/>
                    </a:ext>
                  </a:extLst>
                </a:gridCol>
                <a:gridCol w="339979">
                  <a:extLst>
                    <a:ext uri="{9D8B030D-6E8A-4147-A177-3AD203B41FA5}">
                      <a16:colId xmlns:a16="http://schemas.microsoft.com/office/drawing/2014/main" xmlns="" val="20021"/>
                    </a:ext>
                  </a:extLst>
                </a:gridCol>
                <a:gridCol w="339979">
                  <a:extLst>
                    <a:ext uri="{9D8B030D-6E8A-4147-A177-3AD203B41FA5}">
                      <a16:colId xmlns:a16="http://schemas.microsoft.com/office/drawing/2014/main" xmlns="" val="20022"/>
                    </a:ext>
                  </a:extLst>
                </a:gridCol>
                <a:gridCol w="339979">
                  <a:extLst>
                    <a:ext uri="{9D8B030D-6E8A-4147-A177-3AD203B41FA5}">
                      <a16:colId xmlns:a16="http://schemas.microsoft.com/office/drawing/2014/main" xmlns="" val="20023"/>
                    </a:ext>
                  </a:extLst>
                </a:gridCol>
                <a:gridCol w="339979">
                  <a:extLst>
                    <a:ext uri="{9D8B030D-6E8A-4147-A177-3AD203B41FA5}">
                      <a16:colId xmlns:a16="http://schemas.microsoft.com/office/drawing/2014/main" xmlns="" val="20024"/>
                    </a:ext>
                  </a:extLst>
                </a:gridCol>
              </a:tblGrid>
              <a:tr h="192885">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54.661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53.103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50.560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56.803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54.193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53.085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24.569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23.614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23.265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23.610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23.866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25.803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18.716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18.661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18.217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21.274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18.971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18.047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9.397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8.695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7.728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effectLst/>
                          <a:latin typeface="+mj-lt"/>
                          <a:ea typeface="+mn-ea"/>
                          <a:cs typeface="+mn-cs"/>
                        </a:rPr>
                        <a:t>8.583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8.873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7.594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45.404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44.065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41.333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46.984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44.921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44.326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19.425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18.688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17.991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18.348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19.110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20.410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16.344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16.061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15.622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18.651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16.624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15.795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7.936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7.447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6.561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effectLst/>
                          <a:latin typeface="+mj-lt"/>
                          <a:ea typeface="+mn-ea"/>
                          <a:cs typeface="+mn-cs"/>
                        </a:rPr>
                        <a:t>7.251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7.287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6.764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a:t>
                      </a:r>
                      <a:r>
                        <a:rPr lang="en-GB" sz="800" b="1" i="0" u="none" strike="noStrike" kern="1200" dirty="0">
                          <a:solidFill>
                            <a:schemeClr val="accent4"/>
                          </a:solidFill>
                          <a:effectLst/>
                          <a:latin typeface="+mj-lt"/>
                          <a:ea typeface="+mn-ea"/>
                          <a:cs typeface="+mn-cs"/>
                        </a:rPr>
                        <a:t>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06"/>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151.376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147.142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139.478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158.783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147.448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146.885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76.883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73.625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a:solidFill>
                            <a:schemeClr val="accent2"/>
                          </a:solidFill>
                          <a:latin typeface="+mj-lt"/>
                          <a:ea typeface="+mn-ea"/>
                          <a:cs typeface="+mn-cs"/>
                        </a:rPr>
                        <a:t>71.104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76.601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72.354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smtClean="0">
                          <a:solidFill>
                            <a:schemeClr val="accent2"/>
                          </a:solidFill>
                          <a:effectLst/>
                          <a:latin typeface="+mj-lt"/>
                        </a:rPr>
                        <a:t>79.272</a:t>
                      </a:r>
                      <a:endParaRPr lang="en-GB" sz="550" b="1" i="0" u="none" strike="noStrike" dirty="0">
                        <a:solidFill>
                          <a:schemeClr val="accent2"/>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48.343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48.423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46.794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54.694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48.032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46.063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21.527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19.696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17.248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effectLst/>
                          <a:latin typeface="+mj-lt"/>
                          <a:ea typeface="+mn-ea"/>
                          <a:cs typeface="+mn-cs"/>
                        </a:rPr>
                        <a:t>19.347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20.272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16.366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121.879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117.529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109.387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125.632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118.215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118.618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59.006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55.727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53.032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55.931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55.836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61.274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40.919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40.987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38.293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47.213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40.787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39.173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18.071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16.024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14.266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effectLst/>
                          <a:latin typeface="+mj-lt"/>
                          <a:ea typeface="+mn-ea"/>
                          <a:cs typeface="+mn-cs"/>
                        </a:rPr>
                        <a:t>15.884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16.286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14.201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a:t>
                      </a:r>
                      <a:r>
                        <a:rPr lang="en-GB" sz="800" b="1" i="0" u="none" strike="noStrike" kern="1200" baseline="0" dirty="0">
                          <a:solidFill>
                            <a:schemeClr val="accent5"/>
                          </a:solidFill>
                          <a:latin typeface="+mj-lt"/>
                          <a:ea typeface="+mn-ea"/>
                          <a:cs typeface="+mn-cs"/>
                        </a:rPr>
                        <a:t> </a:t>
                      </a:r>
                      <a:r>
                        <a:rPr lang="en-GB" sz="800" b="1" i="0" u="none" strike="noStrike" kern="1200" dirty="0">
                          <a:solidFill>
                            <a:schemeClr val="accent5"/>
                          </a:solidFill>
                          <a:latin typeface="+mj-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June</a:t>
                      </a:r>
                      <a:r>
                        <a:rPr lang="en-GB" sz="800" b="1" i="0" u="none" strike="noStrike" kern="1200" baseline="0" dirty="0">
                          <a:solidFill>
                            <a:schemeClr val="accent2"/>
                          </a:solidFill>
                          <a:latin typeface="+mj-lt"/>
                          <a:ea typeface="+mn-ea"/>
                          <a:cs typeface="+mn-cs"/>
                        </a:rPr>
                        <a:t> </a:t>
                      </a:r>
                      <a:r>
                        <a:rPr lang="en-GB" sz="800" b="1" i="0" u="none" strike="noStrike" kern="1200" dirty="0">
                          <a:solidFill>
                            <a:schemeClr val="accent2"/>
                          </a:solidFill>
                          <a:latin typeface="+mj-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effectLst/>
                          <a:latin typeface="+mj-lt"/>
                          <a:ea typeface="+mn-ea"/>
                          <a:cs typeface="+mn-cs"/>
                        </a:rPr>
                        <a:t>BUSINESS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12"/>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EXPENDITURE</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3"/>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£9,977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£9,870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£9,499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£10,945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£9,781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£10,133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£5,432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£5,263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£5,284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£5,792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£5,091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£5,846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£1,944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£2,078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a:solidFill>
                            <a:schemeClr val="accent3"/>
                          </a:solidFill>
                          <a:latin typeface="+mj-lt"/>
                          <a:ea typeface="+mn-ea"/>
                          <a:cs typeface="+mn-cs"/>
                        </a:rPr>
                        <a:t>£2,067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£2,525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£2,041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£1,923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£2,323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£2,197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£1,848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effectLst/>
                          <a:latin typeface="+mj-lt"/>
                          <a:ea typeface="+mn-ea"/>
                          <a:cs typeface="+mn-cs"/>
                        </a:rPr>
                        <a:t>£2,059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£2,261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£2,002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4"/>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£8,102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£8,010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5"/>
                          </a:solidFill>
                          <a:latin typeface="+mj-lt"/>
                          <a:ea typeface="+mn-ea"/>
                          <a:cs typeface="+mn-cs"/>
                        </a:rPr>
                        <a:t>£7,640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5"/>
                          </a:solidFill>
                          <a:latin typeface="+mj-lt"/>
                          <a:ea typeface="+mn-ea"/>
                          <a:cs typeface="+mn-cs"/>
                        </a:rPr>
                        <a:t>£8,617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£7,768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5"/>
                          </a:solidFill>
                          <a:effectLst/>
                          <a:latin typeface="+mj-lt"/>
                        </a:rPr>
                        <a:t>£8,274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£4,314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£4,104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2"/>
                          </a:solidFill>
                          <a:latin typeface="+mj-lt"/>
                          <a:ea typeface="+mn-ea"/>
                          <a:cs typeface="+mn-cs"/>
                        </a:rPr>
                        <a:t>£4,105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2"/>
                          </a:solidFill>
                          <a:latin typeface="+mj-lt"/>
                          <a:ea typeface="+mn-ea"/>
                          <a:cs typeface="+mn-cs"/>
                        </a:rPr>
                        <a:t>£4,351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£3,921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2"/>
                          </a:solidFill>
                          <a:effectLst/>
                          <a:latin typeface="+mj-lt"/>
                        </a:rPr>
                        <a:t>£4,580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£1,631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£1,766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3"/>
                          </a:solidFill>
                          <a:latin typeface="+mj-lt"/>
                          <a:ea typeface="+mn-ea"/>
                          <a:cs typeface="+mn-cs"/>
                        </a:rPr>
                        <a:t>£1,706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3"/>
                          </a:solidFill>
                          <a:latin typeface="+mj-lt"/>
                          <a:ea typeface="+mn-ea"/>
                          <a:cs typeface="+mn-cs"/>
                        </a:rPr>
                        <a:t>£2,098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£1,698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3"/>
                          </a:solidFill>
                          <a:effectLst/>
                          <a:latin typeface="+mj-lt"/>
                        </a:rPr>
                        <a:t>£1,619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latin typeface="+mj-lt"/>
                          <a:ea typeface="+mn-ea"/>
                          <a:cs typeface="+mn-cs"/>
                        </a:rPr>
                        <a:t>£1,928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£1,846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1" i="0" u="none" strike="noStrike" kern="1200" dirty="0">
                          <a:solidFill>
                            <a:schemeClr val="accent4"/>
                          </a:solidFill>
                          <a:latin typeface="+mj-lt"/>
                          <a:ea typeface="+mn-ea"/>
                          <a:cs typeface="+mn-cs"/>
                        </a:rPr>
                        <a:t>£1,558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1" i="0" u="none" strike="noStrike" kern="1200" dirty="0">
                          <a:solidFill>
                            <a:schemeClr val="accent4"/>
                          </a:solidFill>
                          <a:effectLst/>
                          <a:latin typeface="+mj-lt"/>
                          <a:ea typeface="+mn-ea"/>
                          <a:cs typeface="+mn-cs"/>
                        </a:rPr>
                        <a:t>£1,695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£1,845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1" i="0" u="none" strike="noStrike" dirty="0">
                          <a:solidFill>
                            <a:schemeClr val="accent4"/>
                          </a:solidFill>
                          <a:effectLst/>
                          <a:latin typeface="+mj-lt"/>
                        </a:rPr>
                        <a:t>£1,791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8</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Year to Date – 2012-2017</a:t>
            </a:r>
            <a:br>
              <a:rPr lang="en-US" dirty="0"/>
            </a:br>
            <a:r>
              <a:rPr lang="en-US" dirty="0"/>
              <a:t>Trip Characteristics, Jan-June </a:t>
            </a:r>
            <a:r>
              <a:rPr lang="en-US" dirty="0" smtClean="0"/>
              <a:t>period*</a:t>
            </a:r>
            <a:endParaRPr lang="en-GB" dirty="0"/>
          </a:p>
        </p:txBody>
      </p:sp>
      <p:sp>
        <p:nvSpPr>
          <p:cNvPr id="9" name="TextBox 8"/>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2016 results are provisional and subject to minor changes in subsequent months due to the inclusion of trip-takers returning from late trips.  Pre-2016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sp>
        <p:nvSpPr>
          <p:cNvPr id="7" name="Rectangle 6"/>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7 June </a:t>
            </a:r>
            <a:r>
              <a:rPr lang="en-GB" sz="800" b="0" dirty="0"/>
              <a:t>– </a:t>
            </a:r>
            <a:r>
              <a:rPr lang="en-GB" sz="800" b="0" dirty="0" smtClean="0"/>
              <a:t>31 July </a:t>
            </a:r>
            <a:r>
              <a:rPr lang="en-GB" sz="800" b="0" dirty="0"/>
              <a:t>2017</a:t>
            </a:r>
          </a:p>
          <a:p>
            <a:r>
              <a:rPr lang="en-GB" sz="800" b="0" dirty="0"/>
              <a:t>TNS Face-to-Face Omnibus Survey</a:t>
            </a:r>
          </a:p>
        </p:txBody>
      </p:sp>
      <p:cxnSp>
        <p:nvCxnSpPr>
          <p:cNvPr id="8" name="Straight Connector 7"/>
          <p:cNvCxnSpPr/>
          <p:nvPr/>
        </p:nvCxnSpPr>
        <p:spPr>
          <a:xfrm flipV="1">
            <a:off x="2231499"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270364"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8344533"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a:t>
            </a:r>
            <a:r>
              <a:rPr lang="en-US" sz="600" b="0" dirty="0" smtClean="0">
                <a:solidFill>
                  <a:prstClr val="white">
                    <a:lumMod val="65000"/>
                  </a:prstClr>
                </a:solidFill>
                <a:latin typeface="Verdana"/>
              </a:rPr>
              <a:t>time series 2015-2016 – </a:t>
            </a:r>
            <a:r>
              <a:rPr lang="en-US" sz="600" b="0" dirty="0" smtClean="0">
                <a:solidFill>
                  <a:prstClr val="white">
                    <a:lumMod val="65000"/>
                  </a:prstClr>
                </a:solidFill>
                <a:latin typeface="Verdana"/>
              </a:rPr>
              <a:t>see slide 2</a:t>
            </a:r>
          </a:p>
        </p:txBody>
      </p:sp>
      <p:graphicFrame>
        <p:nvGraphicFramePr>
          <p:cNvPr id="6" name="Table 5"/>
          <p:cNvGraphicFramePr>
            <a:graphicFrameLocks noGrp="1"/>
          </p:cNvGraphicFramePr>
          <p:nvPr>
            <p:extLst>
              <p:ext uri="{D42A27DB-BD31-4B8C-83A1-F6EECF244321}">
                <p14:modId xmlns:p14="http://schemas.microsoft.com/office/powerpoint/2010/main" val="254744580"/>
              </p:ext>
            </p:extLst>
          </p:nvPr>
        </p:nvGraphicFramePr>
        <p:xfrm>
          <a:off x="63500" y="1115274"/>
          <a:ext cx="8943987" cy="2989804"/>
        </p:xfrm>
        <a:graphic>
          <a:graphicData uri="http://schemas.openxmlformats.org/drawingml/2006/table">
            <a:tbl>
              <a:tblPr/>
              <a:tblGrid>
                <a:gridCol w="807915">
                  <a:extLst>
                    <a:ext uri="{9D8B030D-6E8A-4147-A177-3AD203B41FA5}">
                      <a16:colId xmlns:a16="http://schemas.microsoft.com/office/drawing/2014/main" xmlns="" val="20000"/>
                    </a:ext>
                  </a:extLst>
                </a:gridCol>
                <a:gridCol w="339003">
                  <a:extLst>
                    <a:ext uri="{9D8B030D-6E8A-4147-A177-3AD203B41FA5}">
                      <a16:colId xmlns:a16="http://schemas.microsoft.com/office/drawing/2014/main" xmlns="" val="20001"/>
                    </a:ext>
                  </a:extLst>
                </a:gridCol>
                <a:gridCol w="339003">
                  <a:extLst>
                    <a:ext uri="{9D8B030D-6E8A-4147-A177-3AD203B41FA5}">
                      <a16:colId xmlns:a16="http://schemas.microsoft.com/office/drawing/2014/main" xmlns="" val="20002"/>
                    </a:ext>
                  </a:extLst>
                </a:gridCol>
                <a:gridCol w="339003">
                  <a:extLst>
                    <a:ext uri="{9D8B030D-6E8A-4147-A177-3AD203B41FA5}">
                      <a16:colId xmlns:a16="http://schemas.microsoft.com/office/drawing/2014/main" xmlns="" val="20003"/>
                    </a:ext>
                  </a:extLst>
                </a:gridCol>
                <a:gridCol w="339003">
                  <a:extLst>
                    <a:ext uri="{9D8B030D-6E8A-4147-A177-3AD203B41FA5}">
                      <a16:colId xmlns:a16="http://schemas.microsoft.com/office/drawing/2014/main" xmlns="" val="20004"/>
                    </a:ext>
                  </a:extLst>
                </a:gridCol>
                <a:gridCol w="339003">
                  <a:extLst>
                    <a:ext uri="{9D8B030D-6E8A-4147-A177-3AD203B41FA5}">
                      <a16:colId xmlns:a16="http://schemas.microsoft.com/office/drawing/2014/main" xmlns="" val="20005"/>
                    </a:ext>
                  </a:extLst>
                </a:gridCol>
                <a:gridCol w="339003">
                  <a:extLst>
                    <a:ext uri="{9D8B030D-6E8A-4147-A177-3AD203B41FA5}">
                      <a16:colId xmlns:a16="http://schemas.microsoft.com/office/drawing/2014/main" xmlns="" val="20006"/>
                    </a:ext>
                  </a:extLst>
                </a:gridCol>
                <a:gridCol w="339003">
                  <a:extLst>
                    <a:ext uri="{9D8B030D-6E8A-4147-A177-3AD203B41FA5}">
                      <a16:colId xmlns:a16="http://schemas.microsoft.com/office/drawing/2014/main" xmlns="" val="20007"/>
                    </a:ext>
                  </a:extLst>
                </a:gridCol>
                <a:gridCol w="339003">
                  <a:extLst>
                    <a:ext uri="{9D8B030D-6E8A-4147-A177-3AD203B41FA5}">
                      <a16:colId xmlns:a16="http://schemas.microsoft.com/office/drawing/2014/main" xmlns="" val="20008"/>
                    </a:ext>
                  </a:extLst>
                </a:gridCol>
                <a:gridCol w="339003">
                  <a:extLst>
                    <a:ext uri="{9D8B030D-6E8A-4147-A177-3AD203B41FA5}">
                      <a16:colId xmlns:a16="http://schemas.microsoft.com/office/drawing/2014/main" xmlns="" val="20009"/>
                    </a:ext>
                  </a:extLst>
                </a:gridCol>
                <a:gridCol w="339003">
                  <a:extLst>
                    <a:ext uri="{9D8B030D-6E8A-4147-A177-3AD203B41FA5}">
                      <a16:colId xmlns:a16="http://schemas.microsoft.com/office/drawing/2014/main" xmlns="" val="20010"/>
                    </a:ext>
                  </a:extLst>
                </a:gridCol>
                <a:gridCol w="339003">
                  <a:extLst>
                    <a:ext uri="{9D8B030D-6E8A-4147-A177-3AD203B41FA5}">
                      <a16:colId xmlns:a16="http://schemas.microsoft.com/office/drawing/2014/main" xmlns="" val="20011"/>
                    </a:ext>
                  </a:extLst>
                </a:gridCol>
                <a:gridCol w="339003">
                  <a:extLst>
                    <a:ext uri="{9D8B030D-6E8A-4147-A177-3AD203B41FA5}">
                      <a16:colId xmlns:a16="http://schemas.microsoft.com/office/drawing/2014/main" xmlns="" val="20012"/>
                    </a:ext>
                  </a:extLst>
                </a:gridCol>
                <a:gridCol w="339003">
                  <a:extLst>
                    <a:ext uri="{9D8B030D-6E8A-4147-A177-3AD203B41FA5}">
                      <a16:colId xmlns:a16="http://schemas.microsoft.com/office/drawing/2014/main" xmlns="" val="20013"/>
                    </a:ext>
                  </a:extLst>
                </a:gridCol>
                <a:gridCol w="339003">
                  <a:extLst>
                    <a:ext uri="{9D8B030D-6E8A-4147-A177-3AD203B41FA5}">
                      <a16:colId xmlns:a16="http://schemas.microsoft.com/office/drawing/2014/main" xmlns="" val="20014"/>
                    </a:ext>
                  </a:extLst>
                </a:gridCol>
                <a:gridCol w="339003">
                  <a:extLst>
                    <a:ext uri="{9D8B030D-6E8A-4147-A177-3AD203B41FA5}">
                      <a16:colId xmlns:a16="http://schemas.microsoft.com/office/drawing/2014/main" xmlns="" val="20015"/>
                    </a:ext>
                  </a:extLst>
                </a:gridCol>
                <a:gridCol w="339003">
                  <a:extLst>
                    <a:ext uri="{9D8B030D-6E8A-4147-A177-3AD203B41FA5}">
                      <a16:colId xmlns:a16="http://schemas.microsoft.com/office/drawing/2014/main" xmlns="" val="20016"/>
                    </a:ext>
                  </a:extLst>
                </a:gridCol>
                <a:gridCol w="339003">
                  <a:extLst>
                    <a:ext uri="{9D8B030D-6E8A-4147-A177-3AD203B41FA5}">
                      <a16:colId xmlns:a16="http://schemas.microsoft.com/office/drawing/2014/main" xmlns="" val="20017"/>
                    </a:ext>
                  </a:extLst>
                </a:gridCol>
                <a:gridCol w="339003">
                  <a:extLst>
                    <a:ext uri="{9D8B030D-6E8A-4147-A177-3AD203B41FA5}">
                      <a16:colId xmlns:a16="http://schemas.microsoft.com/office/drawing/2014/main" xmlns="" val="20018"/>
                    </a:ext>
                  </a:extLst>
                </a:gridCol>
                <a:gridCol w="339003">
                  <a:extLst>
                    <a:ext uri="{9D8B030D-6E8A-4147-A177-3AD203B41FA5}">
                      <a16:colId xmlns:a16="http://schemas.microsoft.com/office/drawing/2014/main" xmlns="" val="20019"/>
                    </a:ext>
                  </a:extLst>
                </a:gridCol>
                <a:gridCol w="339003">
                  <a:extLst>
                    <a:ext uri="{9D8B030D-6E8A-4147-A177-3AD203B41FA5}">
                      <a16:colId xmlns:a16="http://schemas.microsoft.com/office/drawing/2014/main" xmlns="" val="20020"/>
                    </a:ext>
                  </a:extLst>
                </a:gridCol>
                <a:gridCol w="339003">
                  <a:extLst>
                    <a:ext uri="{9D8B030D-6E8A-4147-A177-3AD203B41FA5}">
                      <a16:colId xmlns:a16="http://schemas.microsoft.com/office/drawing/2014/main" xmlns="" val="20021"/>
                    </a:ext>
                  </a:extLst>
                </a:gridCol>
                <a:gridCol w="339003">
                  <a:extLst>
                    <a:ext uri="{9D8B030D-6E8A-4147-A177-3AD203B41FA5}">
                      <a16:colId xmlns:a16="http://schemas.microsoft.com/office/drawing/2014/main" xmlns="" val="20022"/>
                    </a:ext>
                  </a:extLst>
                </a:gridCol>
                <a:gridCol w="339003">
                  <a:extLst>
                    <a:ext uri="{9D8B030D-6E8A-4147-A177-3AD203B41FA5}">
                      <a16:colId xmlns:a16="http://schemas.microsoft.com/office/drawing/2014/main" xmlns="" val="20023"/>
                    </a:ext>
                  </a:extLst>
                </a:gridCol>
                <a:gridCol w="339003">
                  <a:extLst>
                    <a:ext uri="{9D8B030D-6E8A-4147-A177-3AD203B41FA5}">
                      <a16:colId xmlns:a16="http://schemas.microsoft.com/office/drawing/2014/main" xmlns="" val="20024"/>
                    </a:ext>
                  </a:extLst>
                </a:gridCol>
              </a:tblGrid>
              <a:tr h="245574">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n-lt"/>
                          <a:ea typeface="+mn-ea"/>
                          <a:cs typeface="+mn-cs"/>
                        </a:rPr>
                        <a:t>ALL TOURISM, Jan – June</a:t>
                      </a:r>
                      <a:r>
                        <a:rPr lang="en-GB" sz="800" b="1" i="0" u="none" strike="noStrike" kern="1200" baseline="0" dirty="0">
                          <a:solidFill>
                            <a:schemeClr val="accent5"/>
                          </a:solidFill>
                          <a:latin typeface="+mn-lt"/>
                          <a:ea typeface="+mn-ea"/>
                          <a:cs typeface="+mn-cs"/>
                        </a:rPr>
                        <a:t> </a:t>
                      </a:r>
                      <a:r>
                        <a:rPr lang="en-GB" sz="800" b="1" i="0" u="none" strike="noStrike" kern="1200" dirty="0">
                          <a:solidFill>
                            <a:schemeClr val="accent5"/>
                          </a:solidFill>
                          <a:latin typeface="+mn-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n-lt"/>
                          <a:ea typeface="+mn-ea"/>
                          <a:cs typeface="+mn-cs"/>
                        </a:rPr>
                        <a:t>HOLIDAYS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n-lt"/>
                          <a:ea typeface="+mn-ea"/>
                          <a:cs typeface="+mn-cs"/>
                        </a:rPr>
                        <a:t>VFR – Jan –</a:t>
                      </a:r>
                      <a:r>
                        <a:rPr lang="en-GB" sz="800" b="1" i="0" u="none" strike="noStrike" kern="1200" baseline="0" dirty="0">
                          <a:solidFill>
                            <a:schemeClr val="accent3"/>
                          </a:solidFill>
                          <a:latin typeface="+mn-lt"/>
                          <a:ea typeface="+mn-ea"/>
                          <a:cs typeface="+mn-cs"/>
                        </a:rPr>
                        <a:t> June </a:t>
                      </a:r>
                      <a:r>
                        <a:rPr lang="en-GB" sz="800" b="1" i="0" u="none" strike="noStrike" kern="1200" dirty="0">
                          <a:solidFill>
                            <a:schemeClr val="accent3"/>
                          </a:solidFill>
                          <a:latin typeface="+mn-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n-lt"/>
                          <a:ea typeface="+mn-ea"/>
                          <a:cs typeface="+mn-cs"/>
                        </a:rPr>
                        <a:t>BUSINESS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288490">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n-lt"/>
                          <a:ea typeface="+mn-ea"/>
                          <a:cs typeface="+mn-cs"/>
                        </a:rPr>
                        <a:t>2015</a:t>
                      </a:r>
                      <a:endParaRPr kumimoji="0" lang="en-GB" sz="700" b="1" i="0" u="none" strike="noStrike" kern="1200" cap="none" spc="0" normalizeH="0" baseline="0" dirty="0">
                        <a:ln>
                          <a:noFill/>
                        </a:ln>
                        <a:solidFill>
                          <a:schemeClr val="accent4"/>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2.77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2.72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5"/>
                          </a:solidFill>
                          <a:effectLst/>
                          <a:latin typeface="+mn-lt"/>
                        </a:rPr>
                        <a:t>2.77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3.13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3.12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3.06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3.24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3.03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smtClean="0">
                          <a:solidFill>
                            <a:schemeClr val="accent2"/>
                          </a:solidFill>
                          <a:effectLst/>
                          <a:latin typeface="+mn-lt"/>
                        </a:rPr>
                        <a:t>3.07</a:t>
                      </a:r>
                      <a:endParaRPr lang="en-GB" sz="600" b="1" i="0" u="none" strike="noStrike" dirty="0">
                        <a:solidFill>
                          <a:schemeClr val="accent2"/>
                        </a:solidFill>
                        <a:effectLst/>
                        <a:latin typeface="+mn-lt"/>
                      </a:endParaRP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2.58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2.59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2.57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2.57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2.53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2.55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2.29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4"/>
                          </a:solidFill>
                          <a:latin typeface="+mn-lt"/>
                          <a:ea typeface="+mn-ea"/>
                          <a:cs typeface="+mn-cs"/>
                        </a:rPr>
                        <a:t>2.23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2.28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2.16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2.68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2.67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2.63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2.68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3.04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3.05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2.92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3.00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2.50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2.45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2.48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2.28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2.23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2.10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a:t>
                      </a:r>
                      <a:r>
                        <a:rPr lang="en-GB" sz="800" b="1" i="0" u="none" strike="noStrike" kern="1200" baseline="0" dirty="0">
                          <a:solidFill>
                            <a:schemeClr val="accent3"/>
                          </a:solidFill>
                          <a:latin typeface="+mj-lt"/>
                          <a:ea typeface="+mn-ea"/>
                          <a:cs typeface="+mn-cs"/>
                        </a:rPr>
                        <a:t> June</a:t>
                      </a:r>
                      <a:r>
                        <a:rPr lang="en-GB" sz="800" b="1" i="0" u="none" strike="noStrike" kern="1200" dirty="0">
                          <a:solidFill>
                            <a:schemeClr val="accent3"/>
                          </a:solidFill>
                          <a:latin typeface="+mj-lt"/>
                          <a:ea typeface="+mn-ea"/>
                          <a:cs typeface="+mn-cs"/>
                        </a:rPr>
                        <a: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06"/>
                  </a:ext>
                </a:extLst>
              </a:tr>
              <a:tr h="245574">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5"/>
                          </a:solidFill>
                          <a:effectLst/>
                          <a:latin typeface="+mn-lt"/>
                        </a:rPr>
                        <a:t>£69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dirty="0">
                          <a:ln>
                            <a:noFill/>
                          </a:ln>
                          <a:solidFill>
                            <a:schemeClr val="accent2"/>
                          </a:solidFill>
                          <a:effectLst/>
                          <a:uLnTx/>
                          <a:uFillTx/>
                          <a:latin typeface="+mn-lt"/>
                          <a:ea typeface="+mn-ea"/>
                          <a:cs typeface="+mn-cs"/>
                        </a:rPr>
                        <a:t>£71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dirty="0">
                          <a:ln>
                            <a:noFill/>
                          </a:ln>
                          <a:solidFill>
                            <a:schemeClr val="accent2"/>
                          </a:solidFill>
                          <a:effectLst/>
                          <a:uLnTx/>
                          <a:uFillTx/>
                          <a:latin typeface="+mn-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a:ln>
                            <a:noFill/>
                          </a:ln>
                          <a:solidFill>
                            <a:schemeClr val="accent2"/>
                          </a:solidFill>
                          <a:effectLst/>
                          <a:uLnTx/>
                          <a:uFillTx/>
                          <a:latin typeface="+mn-lt"/>
                          <a:ea typeface="+mn-ea"/>
                          <a:cs typeface="+mn-cs"/>
                        </a:rPr>
                        <a:t>£74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dirty="0">
                          <a:ln>
                            <a:noFill/>
                          </a:ln>
                          <a:solidFill>
                            <a:schemeClr val="accent2"/>
                          </a:solidFill>
                          <a:effectLst/>
                          <a:uLnTx/>
                          <a:uFillTx/>
                          <a:latin typeface="+mn-lt"/>
                          <a:ea typeface="+mn-ea"/>
                          <a:cs typeface="+mn-cs"/>
                        </a:rPr>
                        <a:t>£76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2"/>
                          </a:solidFill>
                          <a:effectLst/>
                          <a:latin typeface="+mn-lt"/>
                        </a:rPr>
                        <a:t>£70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a:t>
                      </a:r>
                      <a:r>
                        <a:rPr lang="en-GB" sz="600" b="1" i="0" u="none" strike="noStrike" dirty="0" smtClean="0">
                          <a:solidFill>
                            <a:schemeClr val="accent2"/>
                          </a:solidFill>
                          <a:effectLst/>
                          <a:latin typeface="+mn-lt"/>
                        </a:rPr>
                        <a:t>74</a:t>
                      </a:r>
                      <a:endParaRPr lang="en-GB" sz="600" b="1" i="0" u="none" strike="noStrike" dirty="0">
                        <a:solidFill>
                          <a:schemeClr val="accent2"/>
                        </a:solidFill>
                        <a:effectLst/>
                        <a:latin typeface="+mn-lt"/>
                      </a:endParaRP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3"/>
                          </a:solidFill>
                          <a:latin typeface="+mn-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£108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4"/>
                          </a:solidFill>
                          <a:latin typeface="+mn-lt"/>
                          <a:ea typeface="+mn-ea"/>
                          <a:cs typeface="+mn-cs"/>
                        </a:rPr>
                        <a:t>£107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£106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£112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£122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£70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£73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£75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£41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£107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£115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£107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£113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£126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a:t>
                      </a:r>
                      <a:r>
                        <a:rPr lang="en-GB" sz="800" b="1" i="0" u="none" strike="noStrike" kern="1200" dirty="0">
                          <a:solidFill>
                            <a:schemeClr val="accent2"/>
                          </a:solidFill>
                          <a:effectLst/>
                          <a:latin typeface="+mj-lt"/>
                          <a:ea typeface="+mn-ea"/>
                          <a:cs typeface="+mn-cs"/>
                        </a:rPr>
                        <a:t>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effectLst/>
                          <a:latin typeface="+mj-lt"/>
                          <a:ea typeface="+mn-ea"/>
                          <a:cs typeface="+mn-cs"/>
                        </a:rPr>
                        <a:t>BUSINESS – </a:t>
                      </a:r>
                      <a:r>
                        <a:rPr lang="en-GB" sz="800" b="1" i="0" u="none" strike="noStrike" kern="1200" dirty="0">
                          <a:solidFill>
                            <a:schemeClr val="accent4"/>
                          </a:solidFill>
                          <a:latin typeface="+mj-lt"/>
                          <a:ea typeface="+mn-ea"/>
                          <a:cs typeface="+mn-cs"/>
                        </a:rPr>
                        <a:t>Jan</a:t>
                      </a:r>
                      <a:r>
                        <a:rPr lang="en-GB" sz="800" b="1" i="0" u="none" strike="noStrike" kern="1200" dirty="0">
                          <a:solidFill>
                            <a:schemeClr val="accent4"/>
                          </a:solidFill>
                          <a:effectLst/>
                          <a:latin typeface="+mj-lt"/>
                          <a:ea typeface="+mn-ea"/>
                          <a:cs typeface="+mn-cs"/>
                        </a:rPr>
                        <a:t> – June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12"/>
                  </a:ext>
                </a:extLst>
              </a:tr>
              <a:tr h="245574">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3"/>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£183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£186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5"/>
                          </a:solidFill>
                          <a:latin typeface="+mn-lt"/>
                          <a:ea typeface="+mn-ea"/>
                          <a:cs typeface="+mn-cs"/>
                        </a:rPr>
                        <a:t>£188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£193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£180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£191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£221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2"/>
                          </a:solidFill>
                          <a:effectLst/>
                          <a:latin typeface="+mn-lt"/>
                        </a:rPr>
                        <a:t>£213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£227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£104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3"/>
                          </a:solidFill>
                          <a:effectLst/>
                          <a:latin typeface="+mn-lt"/>
                        </a:rPr>
                        <a:t>£108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£247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4"/>
                          </a:solidFill>
                          <a:latin typeface="+mn-lt"/>
                          <a:ea typeface="+mn-ea"/>
                          <a:cs typeface="+mn-cs"/>
                        </a:rPr>
                        <a:t>£239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£255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a:solidFill>
                            <a:schemeClr val="accent4"/>
                          </a:solidFill>
                          <a:effectLst/>
                          <a:latin typeface="+mn-lt"/>
                        </a:rPr>
                        <a:t>£264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4"/>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£178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£182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5"/>
                          </a:solidFill>
                          <a:latin typeface="+mn-lt"/>
                          <a:ea typeface="+mn-ea"/>
                          <a:cs typeface="+mn-cs"/>
                        </a:rPr>
                        <a:t>£185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n-lt"/>
                          <a:ea typeface="+mn-ea"/>
                          <a:cs typeface="+mn-cs"/>
                        </a:rPr>
                        <a:t>£183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£173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5"/>
                          </a:solidFill>
                          <a:effectLst/>
                          <a:latin typeface="+mn-lt"/>
                        </a:rPr>
                        <a:t>£187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£222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2"/>
                          </a:solidFill>
                          <a:latin typeface="+mn-lt"/>
                          <a:ea typeface="+mn-ea"/>
                          <a:cs typeface="+mn-cs"/>
                        </a:rPr>
                        <a:t>£228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n-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£205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2"/>
                          </a:solidFill>
                          <a:effectLst/>
                          <a:latin typeface="+mn-lt"/>
                        </a:rPr>
                        <a:t>£224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n-lt"/>
                          <a:ea typeface="+mn-ea"/>
                          <a:cs typeface="+mn-cs"/>
                        </a:rPr>
                        <a:t>£100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3"/>
                          </a:solidFill>
                          <a:latin typeface="+mn-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a:solidFill>
                            <a:schemeClr val="accent3"/>
                          </a:solidFill>
                          <a:latin typeface="+mn-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3"/>
                          </a:solidFill>
                          <a:effectLst/>
                          <a:latin typeface="+mn-lt"/>
                        </a:rPr>
                        <a:t>£103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4"/>
                          </a:solidFill>
                          <a:latin typeface="+mn-lt"/>
                          <a:ea typeface="+mn-ea"/>
                          <a:cs typeface="+mn-cs"/>
                        </a:rPr>
                        <a:t>£243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1" i="0" u="none" strike="noStrike" kern="1200" dirty="0">
                          <a:solidFill>
                            <a:schemeClr val="accent4"/>
                          </a:solidFill>
                          <a:latin typeface="+mn-lt"/>
                          <a:ea typeface="+mn-ea"/>
                          <a:cs typeface="+mn-cs"/>
                        </a:rPr>
                        <a:t>£234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£253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1" i="0" u="none" strike="noStrike" dirty="0">
                          <a:solidFill>
                            <a:schemeClr val="accent4"/>
                          </a:solidFill>
                          <a:effectLst/>
                          <a:latin typeface="+mn-lt"/>
                        </a:rPr>
                        <a:t>£265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2311582632"/>
      </p:ext>
    </p:extLst>
  </p:cSld>
  <p:clrMapOvr>
    <a:masterClrMapping/>
  </p:clrMapOvr>
</p:sld>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10743</TotalTime>
  <Words>3310</Words>
  <Application>Microsoft Office PowerPoint</Application>
  <PresentationFormat>On-screen Show (4:3)</PresentationFormat>
  <Paragraphs>1894</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June 2017 Update</vt:lpstr>
      <vt:lpstr>Long term trends: How to compare data collected from January 2016 onwards with data collected in December 2015 and before </vt:lpstr>
      <vt:lpstr>GB Domestic Tourism: Monthly Volume &amp; Value 2017 ALL TOURISM</vt:lpstr>
      <vt:lpstr>GB Domestic Tourism: Monthly Volume &amp; Value 2017 HOLIDAYS</vt:lpstr>
      <vt:lpstr>GB Domestic Tourism: Monthly Volume &amp; Value 2017 VISITING FRIENDS &amp; RELATIVES</vt:lpstr>
      <vt:lpstr>GB Domestic Tourism: Monthly Volume &amp; Value 2017 BUSINESS TOURISM</vt:lpstr>
      <vt:lpstr>GB Domestic Tourism: Year to Date – 2012-2017 Trips, Bednights &amp; Expenditure, Jan-June period*</vt:lpstr>
      <vt:lpstr>GB Domestic Tourism: Year to Date – 2012-2017 Trip Characteristics, Jan-June period*</vt:lpstr>
    </vt:vector>
  </TitlesOfParts>
  <Company>tns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 February 2012 Update</dc:title>
  <dc:creator>katie.linshits</dc:creator>
  <cp:lastModifiedBy>Xavier Faux</cp:lastModifiedBy>
  <cp:revision>1382</cp:revision>
  <cp:lastPrinted>2017-09-21T10:47:03Z</cp:lastPrinted>
  <dcterms:created xsi:type="dcterms:W3CDTF">2012-05-21T18:01:37Z</dcterms:created>
  <dcterms:modified xsi:type="dcterms:W3CDTF">2017-09-27T14:28:32Z</dcterms:modified>
</cp:coreProperties>
</file>