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92" r:id="rId3"/>
    <p:sldId id="291" r:id="rId4"/>
    <p:sldId id="283" r:id="rId5"/>
    <p:sldId id="287" r:id="rId6"/>
    <p:sldId id="289" r:id="rId7"/>
    <p:sldId id="290" r:id="rId8"/>
    <p:sldId id="284" r:id="rId9"/>
    <p:sldId id="288" r:id="rId10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9" autoAdjust="0"/>
    <p:restoredTop sz="99494" autoAdjust="0"/>
  </p:normalViewPr>
  <p:slideViewPr>
    <p:cSldViewPr snapToGrid="0" showGuides="1">
      <p:cViewPr varScale="1">
        <p:scale>
          <a:sx n="70" d="100"/>
          <a:sy n="70" d="100"/>
        </p:scale>
        <p:origin x="-840" y="-90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30/08/2017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44016"/>
            <a:ext cx="91440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34" y="6024104"/>
            <a:ext cx="3113774" cy="59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10" name="Picture 2" descr="Image result for kantar tns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9" y="6195284"/>
            <a:ext cx="2171613" cy="2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5944016"/>
            <a:ext cx="91440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July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Visits: Definitions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866241"/>
            <a:ext cx="81057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The </a:t>
            </a:r>
            <a:r>
              <a:rPr lang="en-GB" sz="1400" b="0" dirty="0">
                <a:latin typeface="+mn-lt"/>
              </a:rPr>
              <a:t>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0" dirty="0">
                <a:latin typeface="+mn-lt"/>
              </a:rPr>
              <a:t>We also measure the </a:t>
            </a:r>
            <a:r>
              <a:rPr lang="en-GB" sz="1400" dirty="0" smtClean="0">
                <a:latin typeface="+mn-lt"/>
              </a:rPr>
              <a:t>Activities Core to Tourism Visits</a:t>
            </a:r>
            <a:r>
              <a:rPr lang="en-GB" sz="1400" b="0" dirty="0" smtClean="0">
                <a:latin typeface="+mn-lt"/>
              </a:rPr>
              <a:t>, a subset of Tourism Day Visits, which only concern visits involving a selection of activities related to tourism.</a:t>
            </a: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4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623958" cy="1284971"/>
          </a:xfrm>
        </p:spPr>
        <p:txBody>
          <a:bodyPr/>
          <a:lstStyle/>
          <a:p>
            <a:r>
              <a:rPr lang="en-GB" dirty="0" smtClean="0"/>
              <a:t>Re-weighting of 2011 to 2015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44" y="844407"/>
            <a:ext cx="81057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In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2016 the following changes were identified as necessary and implemented on the survey from January 2016: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improvements to make the survey more engaging and easy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complete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revisions required as part of the ‘merging’ of GBDVS with the GBTS online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piloting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From January 2016 the weekly sample size contacted for the survey increased from 673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1,000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This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combination of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 small changes made to the GBDVS questionnaire had worked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together 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to increase levels of visits reported by respondents by around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AU" sz="1400" b="0" dirty="0" smtClean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As a result, the results from the past years in this report have all been revised to take into account this increase of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and thus make the data more comparable with the current scores.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b="0" dirty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For more information please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see: </a:t>
            </a:r>
            <a:endParaRPr lang="en-GB" sz="1400" b="0" dirty="0" smtClean="0">
              <a:solidFill>
                <a:prstClr val="black"/>
              </a:solidFill>
              <a:latin typeface="Verdana"/>
            </a:endParaRPr>
          </a:p>
          <a:p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	</a:t>
            </a:r>
            <a:r>
              <a:rPr lang="en-GB" sz="1400" u="sng" dirty="0" smtClean="0">
                <a:solidFill>
                  <a:prstClr val="black"/>
                </a:solidFill>
                <a:latin typeface="Verdana"/>
                <a:hlinkClick r:id="rId2"/>
              </a:rPr>
              <a:t>https</a:t>
            </a:r>
            <a:r>
              <a:rPr lang="en-GB" sz="1400" u="sng" dirty="0">
                <a:solidFill>
                  <a:prstClr val="black"/>
                </a:solidFill>
                <a:latin typeface="Verdana"/>
                <a:hlinkClick r:id="rId2"/>
              </a:rPr>
              <a:t>://www.visitbritain.org/about-gbts-and-gbdvs</a:t>
            </a:r>
            <a:endParaRPr lang="en-GB" sz="1400" b="0" dirty="0">
              <a:solidFill>
                <a:prstClr val="black"/>
              </a:solidFill>
              <a:latin typeface="Verdana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573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</a:t>
            </a:r>
            <a:r>
              <a:rPr lang="en-GB" sz="1600" b="0" dirty="0" smtClean="0">
                <a:latin typeface="+mn-lt"/>
              </a:rPr>
              <a:t>July 2017 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-9%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447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remained stable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at £15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</a:t>
            </a:r>
            <a:r>
              <a:rPr lang="en-GB" sz="1600" b="0" dirty="0" smtClean="0">
                <a:latin typeface="+mn-lt"/>
              </a:rPr>
              <a:t>date at the GB level,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 billion but the </a:t>
            </a:r>
            <a:r>
              <a:rPr lang="en-GB" sz="1600" b="0" dirty="0">
                <a:latin typeface="+mn-lt"/>
              </a:rPr>
              <a:t>value of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£34.6 </a:t>
            </a:r>
            <a:r>
              <a:rPr lang="en-GB" sz="1600" b="0" dirty="0">
                <a:latin typeface="+mn-lt"/>
              </a:rPr>
              <a:t>billion.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volume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-11% </a:t>
            </a:r>
            <a:r>
              <a:rPr lang="en-GB" sz="1600" b="0" dirty="0">
                <a:latin typeface="+mn-lt"/>
              </a:rPr>
              <a:t>in the three months to J</a:t>
            </a:r>
            <a:r>
              <a:rPr lang="en-GB" sz="1600" b="0" dirty="0" smtClean="0">
                <a:latin typeface="+mn-lt"/>
              </a:rPr>
              <a:t>uly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376 </a:t>
            </a:r>
            <a:r>
              <a:rPr lang="en-GB" sz="1600" b="0" dirty="0">
                <a:latin typeface="+mn-lt"/>
              </a:rPr>
              <a:t>million 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decreased by -9% to </a:t>
            </a:r>
            <a:r>
              <a:rPr lang="en-GB" sz="1600" b="0" dirty="0">
                <a:latin typeface="+mn-lt"/>
              </a:rPr>
              <a:t>£</a:t>
            </a:r>
            <a:r>
              <a:rPr lang="en-GB" sz="1600" b="0" dirty="0" smtClean="0">
                <a:latin typeface="+mn-lt"/>
              </a:rPr>
              <a:t>11.8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-5%,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853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  -3% to £27.8 billion compared to the same period in 2016.  </a:t>
            </a: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8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01199"/>
              </p:ext>
            </p:extLst>
          </p:nvPr>
        </p:nvGraphicFramePr>
        <p:xfrm>
          <a:off x="98996" y="1194973"/>
          <a:ext cx="8937921" cy="385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/>
                <a:gridCol w="612000"/>
                <a:gridCol w="612000"/>
                <a:gridCol w="612000"/>
                <a:gridCol w="612000"/>
                <a:gridCol w="579411"/>
                <a:gridCol w="540000"/>
                <a:gridCol w="648000"/>
                <a:gridCol w="612000"/>
                <a:gridCol w="612000"/>
                <a:gridCol w="612000"/>
                <a:gridCol w="612000"/>
                <a:gridCol w="582510"/>
                <a:gridCol w="660083"/>
                <a:gridCol w="527917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aseline="0" dirty="0" smtClean="0">
                          <a:latin typeface="+mn-lt"/>
                        </a:rPr>
                        <a:t>May – Jul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5612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517.5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508.2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487.7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484.4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493.1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446.5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-9%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£15,672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£17,325</a:t>
                      </a:r>
                      <a:endParaRPr lang="en-GB" sz="10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£15,654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£16,685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£15,103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£15,045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440.5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435.6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404.7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414.2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420.1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£12,879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£14,660</a:t>
                      </a:r>
                      <a:endParaRPr lang="en-GB" sz="10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£12,892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£13,014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-9%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Jan-Jul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1104.9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1043.6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1026.4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1047.6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£33,980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£35,004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£33,282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£33,800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£33,541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£34,601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9242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896.7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867.8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841.2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895.7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£28,504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£29,838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£28,223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£28,955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£28,544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27,781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May– July 2017 (5217); January– July 2017 (11714)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May – July 2017 (3849); January– July 2017 (8686)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 smtClean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6286499" cy="1284971"/>
          </a:xfrm>
        </p:spPr>
        <p:txBody>
          <a:bodyPr/>
          <a:lstStyle/>
          <a:p>
            <a:r>
              <a:rPr lang="en-AU" dirty="0" smtClean="0"/>
              <a:t>Activities Core to Tourism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Great Britain in the three months to </a:t>
            </a:r>
            <a:r>
              <a:rPr lang="en-GB" sz="1600" b="0" dirty="0" smtClean="0">
                <a:latin typeface="+mn-lt"/>
              </a:rPr>
              <a:t>July 2017 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-3%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146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increased by +10%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£4.6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However, year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-2%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313 million </a:t>
            </a:r>
            <a:r>
              <a:rPr lang="en-GB" sz="1600" b="0" dirty="0">
                <a:latin typeface="+mn-lt"/>
              </a:rPr>
              <a:t>and value of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£9.5 </a:t>
            </a:r>
            <a:r>
              <a:rPr lang="en-GB" sz="1600" b="0" dirty="0">
                <a:latin typeface="+mn-lt"/>
              </a:rPr>
              <a:t>billion. </a:t>
            </a:r>
            <a:endParaRPr lang="en-GB" sz="1600" b="0" dirty="0" smtClean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Looking </a:t>
            </a:r>
            <a:r>
              <a:rPr lang="en-GB" sz="1600" b="0" dirty="0">
                <a:latin typeface="+mn-lt"/>
              </a:rPr>
              <a:t>at England, </a:t>
            </a:r>
            <a:r>
              <a:rPr lang="en-GB" sz="1600" b="0" dirty="0" smtClean="0">
                <a:latin typeface="+mn-lt"/>
              </a:rPr>
              <a:t>in </a:t>
            </a:r>
            <a:r>
              <a:rPr lang="en-GB" sz="1600" b="0" dirty="0">
                <a:latin typeface="+mn-lt"/>
              </a:rPr>
              <a:t>the three months to </a:t>
            </a:r>
            <a:r>
              <a:rPr lang="en-GB" sz="1600" b="0" dirty="0" smtClean="0">
                <a:latin typeface="+mn-lt"/>
              </a:rPr>
              <a:t>July 2017 the volume of ACT visits decreased by -6% to 121 million </a:t>
            </a:r>
            <a:r>
              <a:rPr lang="en-GB" sz="1600" b="0" dirty="0">
                <a:latin typeface="+mn-lt"/>
              </a:rPr>
              <a:t>visits, </a:t>
            </a:r>
            <a:r>
              <a:rPr lang="en-GB" sz="1600" b="0" dirty="0" smtClean="0">
                <a:latin typeface="+mn-lt"/>
              </a:rPr>
              <a:t>while the value increased by +4% to £3.7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262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    -1% compared to the same period in 2016 to £7.9 billion</a:t>
            </a:r>
            <a:r>
              <a:rPr lang="en-GB" sz="1600" b="0" dirty="0">
                <a:latin typeface="+mn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Activities Core to Tourism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61622"/>
              </p:ext>
            </p:extLst>
          </p:nvPr>
        </p:nvGraphicFramePr>
        <p:xfrm>
          <a:off x="594296" y="1194973"/>
          <a:ext cx="8016305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6641"/>
                <a:gridCol w="1169944"/>
                <a:gridCol w="1169944"/>
                <a:gridCol w="1169944"/>
                <a:gridCol w="1169944"/>
                <a:gridCol w="1169944"/>
                <a:gridCol w="1169944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May– Jul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£4,158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£4,596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+10%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£3,569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£3,720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+4%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313.1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£9,418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£9,471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£7,947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£7,861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May– July 2017 (1717); January– July 2017</a:t>
            </a:r>
            <a:r>
              <a:rPr lang="en-GB" sz="1000" b="0" i="1" dirty="0" smtClean="0">
                <a:latin typeface="+mn-lt"/>
              </a:rPr>
              <a:t> (3615)</a:t>
            </a:r>
            <a:endParaRPr lang="en-GB" sz="1000" b="0" i="1" dirty="0">
              <a:latin typeface="+mn-lt"/>
            </a:endParaRP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May – July 2017 (1242); January– July 2017</a:t>
            </a:r>
            <a:r>
              <a:rPr lang="en-GB" sz="1000" b="0" i="1" dirty="0" smtClean="0">
                <a:latin typeface="+mn-lt"/>
              </a:rPr>
              <a:t> (2674)</a:t>
            </a:r>
            <a:endParaRPr lang="en-GB" sz="1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3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for the three months to J</a:t>
            </a:r>
            <a:r>
              <a:rPr lang="en-GB" sz="1600" b="0" dirty="0" smtClean="0">
                <a:latin typeface="+mn-lt"/>
              </a:rPr>
              <a:t>uly 2017 decreased by -8%, compared to the same period in 2016, to 744 million visits.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</a:t>
            </a:r>
            <a:r>
              <a:rPr lang="en-GB" sz="1600" b="0" dirty="0" smtClean="0">
                <a:latin typeface="+mn-lt"/>
              </a:rPr>
              <a:t>increased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+1% </a:t>
            </a:r>
            <a:r>
              <a:rPr lang="en-GB" sz="1600" b="0" dirty="0"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latin typeface="+mn-lt"/>
              </a:rPr>
              <a:t>to £22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date, volume is </a:t>
            </a:r>
            <a:r>
              <a:rPr lang="en-GB" sz="1600" b="0" dirty="0" smtClean="0">
                <a:latin typeface="+mn-lt"/>
              </a:rPr>
              <a:t>down by -5%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1.7 billion </a:t>
            </a:r>
            <a:r>
              <a:rPr lang="en-GB" sz="1600" b="0" dirty="0">
                <a:latin typeface="+mn-lt"/>
              </a:rPr>
              <a:t>3+ hour visits </a:t>
            </a:r>
            <a:r>
              <a:rPr lang="en-GB" sz="1600" b="0" dirty="0" smtClean="0">
                <a:latin typeface="+mn-lt"/>
              </a:rPr>
              <a:t>but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increased by +1%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£48.7 </a:t>
            </a:r>
            <a:r>
              <a:rPr lang="en-GB" sz="1600" b="0" dirty="0">
                <a:latin typeface="+mn-lt"/>
              </a:rPr>
              <a:t>billion</a:t>
            </a:r>
            <a:r>
              <a:rPr lang="en-GB" sz="1600" b="0" dirty="0" smtClean="0">
                <a:latin typeface="+mn-lt"/>
              </a:rPr>
              <a:t>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In England, volume </a:t>
            </a:r>
            <a:r>
              <a:rPr lang="en-GB" sz="1600" b="0" dirty="0" smtClean="0">
                <a:latin typeface="+mn-lt"/>
              </a:rPr>
              <a:t>declined by -10%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July 2017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623 million. Likewise, the </a:t>
            </a:r>
            <a:r>
              <a:rPr lang="en-GB" sz="1600" b="0" dirty="0">
                <a:latin typeface="+mn-lt"/>
              </a:rPr>
              <a:t>value of these visits </a:t>
            </a:r>
            <a:r>
              <a:rPr lang="en-GB" sz="1600" b="0" dirty="0" smtClean="0">
                <a:latin typeface="+mn-lt"/>
              </a:rPr>
              <a:t>decreased, by -6%,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17.6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2016 by </a:t>
            </a:r>
            <a:r>
              <a:rPr lang="en-GB" sz="1600" b="0" dirty="0" smtClean="0">
                <a:latin typeface="+mn-lt"/>
              </a:rPr>
              <a:t>-6%,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1.4 billion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    -4% to £39.2 </a:t>
            </a:r>
            <a:r>
              <a:rPr lang="en-GB" sz="1600" b="0" dirty="0">
                <a:latin typeface="+mn-lt"/>
              </a:rPr>
              <a:t>billion.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13242"/>
              </p:ext>
            </p:extLst>
          </p:nvPr>
        </p:nvGraphicFramePr>
        <p:xfrm>
          <a:off x="2" y="1194973"/>
          <a:ext cx="91440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</a:tblGrid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2016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May – Jul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839.0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789.4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784.3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809.0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743.7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-8%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£22,647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£21,903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£21,470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£21,521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£21,898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£22,024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710.6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647.9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643.4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686.3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-10%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£18,535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£18,308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£17,532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£18,215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r>
                        <a:rPr lang="en-GB" sz="1000" dirty="0" smtClean="0">
                          <a:latin typeface="+mn-lt"/>
                        </a:rPr>
                        <a:t>July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1846.6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1703.4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1726.0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1651.8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1778.8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1688.1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£48,482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£46,619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£46,215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£45,706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£48,147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£48,717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1441.0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1440.5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1389.7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1507.7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£39,871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£38,962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£38,431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£38,530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£40,824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£39,182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>
                <a:latin typeface="+mn-lt"/>
              </a:rPr>
              <a:t>Base sizes: </a:t>
            </a:r>
            <a:br>
              <a:rPr lang="en-GB" sz="1000" i="1">
                <a:latin typeface="+mn-lt"/>
              </a:rPr>
            </a:br>
            <a:r>
              <a:rPr lang="en-GB" sz="1000" i="1">
                <a:latin typeface="+mn-lt"/>
              </a:rPr>
              <a:t>GB:</a:t>
            </a:r>
            <a:r>
              <a:rPr lang="en-GB" sz="1000" b="0" i="1">
                <a:latin typeface="+mn-lt"/>
              </a:rPr>
              <a:t> May– July 2017 (8575); January– July 2017 (19430)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May – July 2017 (6139); January– July 2017 (13969)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 smtClean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7550</TotalTime>
  <Words>1356</Words>
  <Application>Microsoft Office PowerPoint</Application>
  <PresentationFormat>On-screen Show (4:3)</PresentationFormat>
  <Paragraphs>263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GB Day Visits 2017 July 2017 GB &amp; England</vt:lpstr>
      <vt:lpstr>Day Visits: Definitions</vt:lpstr>
      <vt:lpstr>Re-weighting of 2011 to 2015 data</vt:lpstr>
      <vt:lpstr>Tourism Day Visits Summary  </vt:lpstr>
      <vt:lpstr>Tourism Day Visits  GB &amp; England</vt:lpstr>
      <vt:lpstr>Activities Core to Tourism Summary  </vt:lpstr>
      <vt:lpstr>Activities Core to Tourism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Godfroy, Laurent (TSMLP)</cp:lastModifiedBy>
  <cp:revision>825</cp:revision>
  <cp:lastPrinted>2017-02-23T17:14:13Z</cp:lastPrinted>
  <dcterms:created xsi:type="dcterms:W3CDTF">2012-03-08T09:17:55Z</dcterms:created>
  <dcterms:modified xsi:type="dcterms:W3CDTF">2017-08-30T14:22:45Z</dcterms:modified>
</cp:coreProperties>
</file>