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3" r:id="rId2"/>
    <p:sldMasterId id="2147483669" r:id="rId3"/>
    <p:sldMasterId id="2147483677" r:id="rId4"/>
    <p:sldMasterId id="2147483705" r:id="rId5"/>
  </p:sldMasterIdLst>
  <p:notesMasterIdLst>
    <p:notesMasterId r:id="rId13"/>
  </p:notesMasterIdLst>
  <p:handoutMasterIdLst>
    <p:handoutMasterId r:id="rId14"/>
  </p:handoutMasterIdLst>
  <p:sldIdLst>
    <p:sldId id="268" r:id="rId6"/>
    <p:sldId id="297" r:id="rId7"/>
    <p:sldId id="274" r:id="rId8"/>
    <p:sldId id="275" r:id="rId9"/>
    <p:sldId id="276" r:id="rId10"/>
    <p:sldId id="298" r:id="rId11"/>
    <p:sldId id="299" r:id="rId12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  <p15:guide id="17" pos="5730">
          <p15:clr>
            <a:srgbClr val="A4A3A4"/>
          </p15:clr>
        </p15:guide>
        <p15:guide id="18" pos="57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cleston, Jim (TSEDB)" initials="JE" lastIdx="9" clrIdx="0"/>
  <p:cmAuthor id="1" name="Johnson, Nicole (TS)" initials="JN(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205"/>
    <a:srgbClr val="FFFF00"/>
    <a:srgbClr val="FF0000"/>
    <a:srgbClr val="3EB1CC"/>
    <a:srgbClr val="FF1D38"/>
    <a:srgbClr val="56EA2E"/>
    <a:srgbClr val="66FF66"/>
    <a:srgbClr val="FFC0C8"/>
    <a:srgbClr val="FFFF66"/>
    <a:srgbClr val="D1D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9886" autoAdjust="0"/>
  </p:normalViewPr>
  <p:slideViewPr>
    <p:cSldViewPr snapToGrid="0" showGuides="1">
      <p:cViewPr varScale="1">
        <p:scale>
          <a:sx n="87" d="100"/>
          <a:sy n="87" d="100"/>
        </p:scale>
        <p:origin x="1378" y="82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  <p:guide pos="5730"/>
        <p:guide pos="57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03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C312-B14F-42FE-BE7D-631394B3662E}" type="datetimeFigureOut">
              <a:rPr lang="en-GB" smtClean="0"/>
              <a:pPr/>
              <a:t>27/10/2017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53A9-5A18-46A8-9DBB-E8E6F9C1936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r">
              <a:defRPr sz="1200"/>
            </a:lvl1pPr>
          </a:lstStyle>
          <a:p>
            <a:fld id="{3B6BD712-6567-450C-B3C6-BAF6878345EE}" type="datetimeFigureOut">
              <a:rPr lang="en-AU" smtClean="0"/>
              <a:pPr/>
              <a:t>27/10/2017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2" tIns="46208" rIns="92422" bIns="462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10"/>
            <a:ext cx="5438140" cy="4467701"/>
          </a:xfrm>
          <a:prstGeom prst="rect">
            <a:avLst/>
          </a:prstGeom>
        </p:spPr>
        <p:txBody>
          <a:bodyPr vert="horz" lIns="92422" tIns="46208" rIns="92422" bIns="462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r">
              <a:defRPr sz="12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7D93-240F-4041-8284-FC16D3A96101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0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37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006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70880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4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3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855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2193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5295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8533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514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89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2111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3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2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3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50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10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04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464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755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398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79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4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473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3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39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67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87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201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615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229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042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1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15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t>TNS Presentation Title</a:t>
            </a:r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1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/>
              <a:t>TNS Presentation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318142" y="5849108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" y="6426200"/>
            <a:ext cx="4329415" cy="324431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259" y="6141031"/>
            <a:ext cx="68879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24862" y="6466450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6" name="Picture 25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86" r:id="rId4"/>
    <p:sldLayoutId id="2147483668" r:id="rId5"/>
    <p:sldLayoutId id="2147483689" r:id="rId6"/>
    <p:sldLayoutId id="214748366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16473" y="6449672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4" name="Straight Connector 93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6" name="Straight Connector 95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5" name="Picture 24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71" r:id="rId3"/>
    <p:sldLayoutId id="2147483687" r:id="rId4"/>
    <p:sldLayoutId id="2147483672" r:id="rId5"/>
    <p:sldLayoutId id="2147483690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7" y="-3163"/>
            <a:ext cx="9151455" cy="6861163"/>
            <a:chOff x="-5837" y="-3163"/>
            <a:chExt cx="9151455" cy="686116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1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46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99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48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0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52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06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08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0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14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6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9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1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25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2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79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3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82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34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39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90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47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85507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651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0" y="52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18" y="277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18" y="1031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0" y="781012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8" y="1535799"/>
              <a:ext cx="913654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0" y="1284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0" y="203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0" y="1788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18" y="2543875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2293050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3047875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797050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8" y="3551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18" y="330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4055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18" y="3805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18" y="430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481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456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5315799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-5837" y="5064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618" y="581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5568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607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6323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-4219" y="6575837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15648" y="6458061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+mn-lt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Y AXIS</a:t>
                </a:r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/>
                  <a:t>LIMIT</a:t>
                </a:r>
              </a:p>
            </p:txBody>
          </p:sp>
        </p:grpSp>
      </p:grpSp>
      <p:sp>
        <p:nvSpPr>
          <p:cNvPr id="87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/>
              <a:t>TNS Presentation Title</a:t>
            </a:r>
          </a:p>
        </p:txBody>
      </p:sp>
      <p:pic>
        <p:nvPicPr>
          <p:cNvPr id="91" name="Picture 90" descr="logo-03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285208" y="5884425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>
                <a:solidFill>
                  <a:srgbClr val="333333"/>
                </a:solidFill>
                <a:latin typeface="Verdana"/>
              </a:rPr>
              <a:t>©TNS 2017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X AXIS</a:t>
              </a: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LOWER LIMIT</a:t>
              </a: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UPPER LIMIT</a:t>
              </a: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CHART TOP</a:t>
              </a: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LIMIT</a:t>
                </a: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410328"/>
            <a:ext cx="4329415" cy="324431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8711" y="6141031"/>
            <a:ext cx="68879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8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13233"/>
            <a:ext cx="6838544" cy="1901757"/>
          </a:xfrm>
        </p:spPr>
        <p:txBody>
          <a:bodyPr/>
          <a:lstStyle/>
          <a:p>
            <a:r>
              <a:rPr lang="en-AU" sz="3600" b="1" dirty="0"/>
              <a:t>Great Britain </a:t>
            </a:r>
            <a:br>
              <a:rPr lang="en-AU" sz="3600" b="1" dirty="0"/>
            </a:br>
            <a:r>
              <a:rPr lang="en-AU" sz="3600" b="1" dirty="0"/>
              <a:t>Tourism Survey</a:t>
            </a:r>
            <a:br>
              <a:rPr lang="en-AU" b="1" dirty="0"/>
            </a:br>
            <a:r>
              <a:rPr lang="en-AU" sz="3200" dirty="0">
                <a:solidFill>
                  <a:srgbClr val="797979"/>
                </a:solidFill>
              </a:rPr>
              <a:t>July 2017 Update</a:t>
            </a:r>
            <a:endParaRPr lang="en-AU" dirty="0">
              <a:solidFill>
                <a:srgbClr val="79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3647"/>
            <a:ext cx="9143999" cy="777922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ALL TOURISM</a:t>
            </a:r>
            <a:endParaRPr lang="en-GB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66168"/>
              </p:ext>
            </p:extLst>
          </p:nvPr>
        </p:nvGraphicFramePr>
        <p:xfrm>
          <a:off x="60324" y="1279035"/>
          <a:ext cx="8116518" cy="1798274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9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255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4725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05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-8.8%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+9.3%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+4.2%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5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5.369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-13.6%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9.037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+6.5%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+7.6%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05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05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14.606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13.229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20.368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-25.4%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+18.2%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30.733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+7.5%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705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-12.1%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16.709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-22.8%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27.450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+13.6%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+4.1%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+12.5%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633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321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33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-5.6%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£1,297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£1,267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-12.1%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£1,883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+14.6%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+6.2%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+12.5%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705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£919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-7.3%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+12.2%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-10.6%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£1,541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+10.4%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£1,478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£1,555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£1,812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+16.5%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8998"/>
              </p:ext>
            </p:extLst>
          </p:nvPr>
        </p:nvGraphicFramePr>
        <p:xfrm>
          <a:off x="60324" y="3292069"/>
          <a:ext cx="9008959" cy="1565464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7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7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4872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12.723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12.121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7.434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10.360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66.916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65.206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10.262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6.367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8.740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55.545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54.588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45.989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46.001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59.787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18.500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193.437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192.886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35.044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38.070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+8.6%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47.266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22.759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23.326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15.266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25.826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153.259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156.688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+2.2%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£2,890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£2,765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£3,394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£1,917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£2,026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£1,422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£1,649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£12,671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£12,898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+1.8%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£2,323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£2,260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£2,748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£1,541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£1,650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£1,208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£1,255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£10,091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£10,534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+4.4%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July – 28 Aug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55846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HOLIDAYS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97695"/>
              </p:ext>
            </p:extLst>
          </p:nvPr>
        </p:nvGraphicFramePr>
        <p:xfrm>
          <a:off x="51583" y="1108782"/>
          <a:ext cx="8298014" cy="179267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9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5084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3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+9.9%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-10.6%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+20.3%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5.616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+14.1%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1.632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-7.4%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+13.3%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+14.0%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+15.7%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4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26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1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-9.9%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10.318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-19.2%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18.420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+31.9%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19.570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+15.2%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19.265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+16.4%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3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+4.3%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-11.0%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-14.7%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+24.6%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+17.9%</a:t>
                      </a: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14.985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+18.4%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99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39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13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+14.1%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-14.5%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£817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£838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£1,245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+25.5%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£1,079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+22.2%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£1,419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+23.5%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13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+13.2%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£414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-8.8%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£665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£927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+16.2%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£1,038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+33.3%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£879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£1,115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+26.8%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12122"/>
              </p:ext>
            </p:extLst>
          </p:nvPr>
        </p:nvGraphicFramePr>
        <p:xfrm>
          <a:off x="51583" y="3139292"/>
          <a:ext cx="8998441" cy="1524669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4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0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0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5823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02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759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9125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12286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0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+0.3%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30.762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32.717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+6.4%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5.740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+2.8%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2.093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24.696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26.150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+5.9%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43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  <a:r>
                        <a:rPr lang="en-GB" sz="6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29.805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30.825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6.516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102.159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110.097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+7.8%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22.315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25.203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+12.9%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32.559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78.151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86.477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+10.7%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24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EXPENDITURE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  <a:r>
                        <a:rPr lang="en-GB" sz="6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104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£2,000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£1,887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-5.7%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£2,443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£621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£798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£7,091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£7,733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+9.1%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£1,588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£1,555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-2.1%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£1,967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£914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£512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£548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£5,509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£6,135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+11.4%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July – 28 Aug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02855"/>
              </p:ext>
            </p:extLst>
          </p:nvPr>
        </p:nvGraphicFramePr>
        <p:xfrm>
          <a:off x="54264" y="3125012"/>
          <a:ext cx="8971232" cy="1541861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96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812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3.380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23.014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21.427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-6.9%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-12.1%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20.040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18.796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-6.2%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7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b="0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49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GB" sz="650" u="none" strike="noStrike" kern="1200" dirty="0" err="1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endParaRPr lang="en-GB" sz="65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10.068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-13.7%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7.499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59.702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56.131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-6.0%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8.522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-4.4%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49.699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47.695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65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591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GB" sz="650" u="none" strike="noStrike" kern="1200" dirty="0" err="1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52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+1.1%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£529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£567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£2,494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£2,381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+10.9%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£2,039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£1,997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-2.1%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VISITING FRIENDS &amp; RELATIVES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28145"/>
              </p:ext>
            </p:extLst>
          </p:nvPr>
        </p:nvGraphicFramePr>
        <p:xfrm>
          <a:off x="54264" y="1095374"/>
          <a:ext cx="8148962" cy="181487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89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5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98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232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6444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2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2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2.340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3.770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+8.7%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-7.3%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-4.9%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-18.2%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+10.5%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-10.7%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-2.1%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21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21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3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-31.2%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9.793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+18.7%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-7.0%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3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-14.4%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-29.2%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+19.5%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+1.2%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93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3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3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-10.9%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+9.4%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-22.6%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£430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+8.9%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-2.7%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33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£198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-19.5%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£277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+23.7%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-22.7%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£366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+16.2%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£317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£248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£292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+1.4%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July – 28 Aug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Monthly Volume &amp; Value 2017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BUSINESS TOURISM</a:t>
            </a:r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4972"/>
              </p:ext>
            </p:extLst>
          </p:nvPr>
        </p:nvGraphicFramePr>
        <p:xfrm>
          <a:off x="104776" y="3072259"/>
          <a:ext cx="8896337" cy="1542225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228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+1.6%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10.325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9.069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-12.2%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-9.3%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1.339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0.909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8.614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7.967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-7.5%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3.905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+5.7%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3.889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23.967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20.271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-15.4%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+2.5%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19.485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17.479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-10.3%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b="0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b="0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September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8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EXPENDITURE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b="0" i="0" u="none" strike="noStrike" kern="120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b="0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-9.3%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£428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£2,648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£2,353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-11.1%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-22.2%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£375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£2,192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£2,061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-6.0%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21929"/>
              </p:ext>
            </p:extLst>
          </p:nvPr>
        </p:nvGraphicFramePr>
        <p:xfrm>
          <a:off x="104776" y="1112128"/>
          <a:ext cx="7896226" cy="1745371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7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4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3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89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19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30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78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30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30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99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4795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5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03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-21.0%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-7.9%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-20.1%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-2.6%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3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+10.8%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-11.5%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-16.6%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+9.4%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04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95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03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-37.6%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-0.8%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-26.6%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-15.1%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-31.7%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2.989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-3.3%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03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-35.3%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+17.2%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-17.9%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-31.8%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+15.1%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05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05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EXPENDITURE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718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-32.2%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+12.6%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-34.3%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-6.3%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-12.6%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+3.4%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803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£185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-28.6%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£358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+44.4%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£225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-26.7%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£355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-7.6%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£301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-8.2%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£367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+15.0%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July – 28 Aug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3123"/>
            <a:ext cx="9143999" cy="1284971"/>
          </a:xfrm>
        </p:spPr>
        <p:txBody>
          <a:bodyPr/>
          <a:lstStyle/>
          <a:p>
            <a:r>
              <a:rPr lang="en-US" dirty="0"/>
              <a:t>GB Domestic Tourism: Year to Date – 2012-2017</a:t>
            </a:r>
            <a:br>
              <a:rPr lang="en-US" dirty="0"/>
            </a:br>
            <a:r>
              <a:rPr lang="en-US" dirty="0"/>
              <a:t>Trips, </a:t>
            </a:r>
            <a:r>
              <a:rPr lang="en-US" dirty="0" err="1"/>
              <a:t>Bednights</a:t>
            </a:r>
            <a:r>
              <a:rPr lang="en-US" dirty="0"/>
              <a:t> &amp; Expenditure, Jan-July period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13537"/>
              </p:ext>
            </p:extLst>
          </p:nvPr>
        </p:nvGraphicFramePr>
        <p:xfrm>
          <a:off x="47625" y="1113019"/>
          <a:ext cx="9010661" cy="3004215"/>
        </p:xfrm>
        <a:graphic>
          <a:graphicData uri="http://schemas.openxmlformats.org/drawingml/2006/table">
            <a:tbl>
              <a:tblPr/>
              <a:tblGrid>
                <a:gridCol w="85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997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192885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TRIPS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66.952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66.05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62.852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70.507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66.916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65.206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31.117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30.767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30.249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31.234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30.762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32.717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22.268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22.470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21.594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25.377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23.014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21.427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11.103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10.347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9.302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10.041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10.325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9.069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55.468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54.463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51.33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58.099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55.545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54.588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24.549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24.256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23.429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24.389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24.696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26.150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19.444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19.193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18.552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22.137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20.040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18.796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9.335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8.850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7.996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8.394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8.614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7.967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BEDNIGHTS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199.719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195.740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187.268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208.192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193.437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192.886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106.755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105.417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102.072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107.015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102.159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110.097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59.835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59.979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58.448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67.947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59.702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56.131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26.207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23.703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21.019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23.354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23.967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20.271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159.305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154.974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145.773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164.422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153.259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156.688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81.482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79.419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75.983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79.524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78.151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86.477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50.228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50.247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48.123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57.808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49.699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47.695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21.754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19.344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17.306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19.068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19.485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17.479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8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EXPENDITURE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£12,704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£12,634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£12,314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£13,985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£12,671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£12,898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£7,214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£7,043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£7,172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£7,770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£7,091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£7,733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£2,388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£2,613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£2,512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£3,079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£2,494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£2,381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£2,741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£2,596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£2,286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£2,449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£2,648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£2,353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£10,282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£10,186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£9,875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£10,969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£10,091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£10,534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£5,705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£5,489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£5,535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£5,859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£5,509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£6,135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£1,979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£2,184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£2,076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£2,531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£2,039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£1,997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£2,295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£2,173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£1,955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550" b="1" i="0" u="none" strike="noStrike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£2,012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£2,192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55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£2,061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July – 28 Aug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409077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/>
              <a:t>GB Domestic Tourism: Year to Date – 2012-2017</a:t>
            </a:r>
            <a:br>
              <a:rPr lang="en-US" dirty="0"/>
            </a:br>
            <a:r>
              <a:rPr lang="en-US" dirty="0"/>
              <a:t>Trip Characteristics, Jan-July period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47720"/>
              </p:ext>
            </p:extLst>
          </p:nvPr>
        </p:nvGraphicFramePr>
        <p:xfrm>
          <a:off x="63500" y="1115274"/>
          <a:ext cx="8943987" cy="2989804"/>
        </p:xfrm>
        <a:graphic>
          <a:graphicData uri="http://schemas.openxmlformats.org/drawingml/2006/table">
            <a:tbl>
              <a:tblPr/>
              <a:tblGrid>
                <a:gridCol w="80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900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45574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90">
                <a:tc>
                  <a:txBody>
                    <a:bodyPr/>
                    <a:lstStyle/>
                    <a:p>
                      <a:pPr marL="85725" indent="0" algn="l" rtl="0" fontAlgn="b"/>
                      <a:r>
                        <a:rPr lang="en-GB" sz="800" b="1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Trip</a:t>
                      </a:r>
                      <a:r>
                        <a:rPr lang="en-GB" sz="800" b="1" i="0" u="none" strike="noStrike" baseline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Length</a:t>
                      </a:r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rgbClr val="EF5205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rgbClr val="EF520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2.96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2.95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2.89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2.96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3.32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3.37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2.59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2.62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2.32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2.24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2.84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2.83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2.76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2.87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3.27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3.24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3.26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3.16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3.31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2.48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2.54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2.26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2.19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1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£/Night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£66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£70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£73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£69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£70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£45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£42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£42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£110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£109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£105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£110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£116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£66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£67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£69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£73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£74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£70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£71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£41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£42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£112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£113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£105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£112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£118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July period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1" i="0" u="none" strike="noStrike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£/Trip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£191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£196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£198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£189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£198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£229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£237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£249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£231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£236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£116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£116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£121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£108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£111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£247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£251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£246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£244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£256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£259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£185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£187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£192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£189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£182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</a:rPr>
                        <a:t>£193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£226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£236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£240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£223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£235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£114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£112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£114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£102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£106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£246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£246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£244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£240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£254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£259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2016 results are provisional and subject to minor changes in subsequent months due to the inclusion of trip-takers returning from late trips.  Pre-2016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  <a:endParaRPr lang="en-GB" sz="450" b="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025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July – 28 Aug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23115826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 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t"/>
      <a:lstStyle>
        <a:defPPr algn="l">
          <a:defRPr sz="16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GRID LAYOUT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11040</TotalTime>
  <Words>3343</Words>
  <Application>Microsoft Office PowerPoint</Application>
  <PresentationFormat>On-screen Show (4:3)</PresentationFormat>
  <Paragraphs>1932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blank</vt:lpstr>
      <vt:lpstr>Grey Box Masters</vt:lpstr>
      <vt:lpstr>NO Grey Box Masters</vt:lpstr>
      <vt:lpstr>GRID LAYOUT</vt:lpstr>
      <vt:lpstr>1_blank</vt:lpstr>
      <vt:lpstr>Great Britain  Tourism Survey July 2017 Update</vt:lpstr>
      <vt:lpstr>GB Domestic Tourism: Monthly Volume &amp; Value 2017 ALL TOURISM</vt:lpstr>
      <vt:lpstr>GB Domestic Tourism: Monthly Volume &amp; Value 2017 HOLIDAYS</vt:lpstr>
      <vt:lpstr>GB Domestic Tourism: Monthly Volume &amp; Value 2017 VISITING FRIENDS &amp; RELATIVES</vt:lpstr>
      <vt:lpstr>GB Domestic Tourism: Monthly Volume &amp; Value 2017 BUSINESS TOURISM</vt:lpstr>
      <vt:lpstr>GB Domestic Tourism: Year to Date – 2012-2017 Trips, Bednights &amp; Expenditure, Jan-July period</vt:lpstr>
      <vt:lpstr>GB Domestic Tourism: Year to Date – 2012-2017 Trip Characteristics, Jan-July period</vt:lpstr>
    </vt:vector>
  </TitlesOfParts>
  <Company>tns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Britain Tourism Survey February 2012 Update</dc:title>
  <dc:creator>katie.linshits</dc:creator>
  <cp:lastModifiedBy>Johnson, Nicole (TS)</cp:lastModifiedBy>
  <cp:revision>1402</cp:revision>
  <cp:lastPrinted>2017-10-26T15:33:05Z</cp:lastPrinted>
  <dcterms:created xsi:type="dcterms:W3CDTF">2012-05-21T18:01:37Z</dcterms:created>
  <dcterms:modified xsi:type="dcterms:W3CDTF">2017-10-27T11:03:02Z</dcterms:modified>
</cp:coreProperties>
</file>