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91" r:id="rId3"/>
    <p:sldId id="292" r:id="rId4"/>
    <p:sldId id="293" r:id="rId5"/>
    <p:sldId id="287" r:id="rId6"/>
    <p:sldId id="289" r:id="rId7"/>
    <p:sldId id="290" r:id="rId8"/>
    <p:sldId id="284" r:id="rId9"/>
    <p:sldId id="288" r:id="rId10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  <p15:guide id="17" pos="2564">
          <p15:clr>
            <a:srgbClr val="A4A3A4"/>
          </p15:clr>
        </p15:guide>
        <p15:guide id="18" pos="3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333333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7" autoAdjust="0"/>
    <p:restoredTop sz="98400" autoAdjust="0"/>
  </p:normalViewPr>
  <p:slideViewPr>
    <p:cSldViewPr snapToGrid="0" showGuides="1">
      <p:cViewPr varScale="1">
        <p:scale>
          <a:sx n="112" d="100"/>
          <a:sy n="112" d="100"/>
        </p:scale>
        <p:origin x="2154" y="108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  <p:guide pos="2564"/>
        <p:guide pos="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EB5-6BA6-4419-8614-3423AAA9CA7E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44023-1D1F-4738-B79A-A10ED4CF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9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3B6BD712-6567-450C-B3C6-BAF6878345EE}" type="datetimeFigureOut">
              <a:rPr lang="en-AU" smtClean="0"/>
              <a:pPr/>
              <a:t>25/09/2017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934" y="6024104"/>
            <a:ext cx="3113774" cy="59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291688" y="6323837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10" name="Picture 2" descr="Image result for kantar tns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9" y="6195284"/>
            <a:ext cx="2171613" cy="2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england.org/Images/GBDVS_Summary_Annual_Report_FV_-_outlier_amendments_made_-_30_March_2012_tcm30-31621.pdf" TargetMode="External"/><Relationship Id="rId2" Type="http://schemas.openxmlformats.org/officeDocument/2006/relationships/hyperlink" Target="https://www.visitbritain.org/about-gbts-and-gbdvs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8700"/>
            <a:ext cx="5353049" cy="2400300"/>
          </a:xfrm>
        </p:spPr>
        <p:txBody>
          <a:bodyPr/>
          <a:lstStyle/>
          <a:p>
            <a:r>
              <a:rPr lang="en-AU" dirty="0" smtClean="0"/>
              <a:t>GB Day Visits 2017</a:t>
            </a:r>
            <a:br>
              <a:rPr lang="en-AU" dirty="0" smtClean="0"/>
            </a:br>
            <a:r>
              <a:rPr lang="en-AU" sz="2000" b="1" dirty="0" smtClean="0"/>
              <a:t>August 2017</a:t>
            </a:r>
            <a:br>
              <a:rPr lang="en-AU" sz="2000" b="1" dirty="0" smtClean="0"/>
            </a:br>
            <a:r>
              <a:rPr lang="en-AU" sz="2000" b="1" dirty="0" smtClean="0"/>
              <a:t>GB &amp; England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Visits: Definitions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2925" y="866241"/>
            <a:ext cx="81057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</a:t>
            </a:r>
            <a:r>
              <a:rPr lang="en-GB" sz="1400" b="0" dirty="0" smtClean="0">
                <a:latin typeface="+mn-lt"/>
              </a:rPr>
              <a:t>espondents </a:t>
            </a:r>
            <a:r>
              <a:rPr lang="en-GB" sz="1400" b="0" dirty="0">
                <a:latin typeface="+mn-lt"/>
              </a:rPr>
              <a:t>were asked to provide details of </a:t>
            </a:r>
            <a:r>
              <a:rPr lang="en-GB" sz="1400" b="0" dirty="0" smtClean="0">
                <a:latin typeface="+mn-lt"/>
              </a:rPr>
              <a:t>their participation, </a:t>
            </a:r>
            <a:r>
              <a:rPr lang="en-GB" sz="1400" b="0" dirty="0">
                <a:latin typeface="+mn-lt"/>
              </a:rPr>
              <a:t>during the previous </a:t>
            </a:r>
            <a:r>
              <a:rPr lang="en-GB" sz="1400" b="0" dirty="0" smtClean="0">
                <a:latin typeface="+mn-lt"/>
              </a:rPr>
              <a:t>week, </a:t>
            </a:r>
            <a:r>
              <a:rPr lang="en-GB" sz="1400" b="0" dirty="0">
                <a:latin typeface="+mn-lt"/>
              </a:rPr>
              <a:t>in a list of leisure activities. Any participation in </a:t>
            </a:r>
            <a:r>
              <a:rPr lang="en-GB" sz="1400" b="0" dirty="0" smtClean="0">
                <a:latin typeface="+mn-lt"/>
              </a:rPr>
              <a:t>a </a:t>
            </a:r>
            <a:r>
              <a:rPr lang="en-GB" sz="1400" b="0" dirty="0">
                <a:latin typeface="+mn-lt"/>
              </a:rPr>
              <a:t>listed </a:t>
            </a:r>
            <a:r>
              <a:rPr lang="en-GB" sz="1400" b="0" dirty="0" smtClean="0">
                <a:latin typeface="+mn-lt"/>
              </a:rPr>
              <a:t>activity, </a:t>
            </a:r>
            <a:r>
              <a:rPr lang="en-GB" sz="1400" b="0" dirty="0">
                <a:latin typeface="+mn-lt"/>
              </a:rPr>
              <a:t>outside of the respondent’s home but in any place within the UK is considered to be </a:t>
            </a:r>
            <a:r>
              <a:rPr lang="en-GB" sz="1400" dirty="0">
                <a:latin typeface="+mn-lt"/>
              </a:rPr>
              <a:t>a Leisure Day Visit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Respondents provided information on the volume of Leisure Day Visits taken and full details of any Leisure Day Visits lasting 3 hours or more. Where the details of these visits are reported they are described as </a:t>
            </a:r>
            <a:r>
              <a:rPr lang="en-GB" sz="1400" dirty="0">
                <a:latin typeface="+mn-lt"/>
              </a:rPr>
              <a:t>3+ hour Leisure Day Visits</a:t>
            </a:r>
            <a:r>
              <a:rPr lang="en-GB" sz="1400" b="0" dirty="0">
                <a:latin typeface="+mn-lt"/>
              </a:rPr>
              <a:t>. </a:t>
            </a:r>
            <a:endParaRPr lang="en-GB" sz="1400" b="0" dirty="0" smtClean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latin typeface="+mn-lt"/>
              </a:rPr>
              <a:t>The </a:t>
            </a:r>
            <a:r>
              <a:rPr lang="en-GB" sz="1400" b="0" dirty="0">
                <a:latin typeface="+mn-lt"/>
              </a:rPr>
              <a:t>main focus of this study is on </a:t>
            </a:r>
            <a:r>
              <a:rPr lang="en-GB" sz="1400" dirty="0">
                <a:latin typeface="+mn-lt"/>
              </a:rPr>
              <a:t>Tourism Day Visits</a:t>
            </a:r>
            <a:r>
              <a:rPr lang="en-GB" sz="1400" b="0" dirty="0">
                <a:latin typeface="+mn-lt"/>
              </a:rPr>
              <a:t>, which are a further subset of 3+ hour Leisure Day Visits defined as follows: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Activities</a:t>
            </a:r>
            <a:r>
              <a:rPr lang="en-GB" sz="1400" b="0" dirty="0">
                <a:latin typeface="+mn-lt"/>
              </a:rPr>
              <a:t> - involving participation in one or more of the </a:t>
            </a:r>
            <a:r>
              <a:rPr lang="en-GB" sz="1400" b="0" dirty="0" smtClean="0">
                <a:latin typeface="+mn-lt"/>
              </a:rPr>
              <a:t>pre-listed activities;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 smtClean="0">
                <a:latin typeface="+mn-lt"/>
              </a:rPr>
              <a:t>Duration</a:t>
            </a:r>
            <a:r>
              <a:rPr lang="en-GB" sz="1400" b="0" dirty="0" smtClean="0">
                <a:latin typeface="+mn-lt"/>
              </a:rPr>
              <a:t> </a:t>
            </a:r>
            <a:r>
              <a:rPr lang="en-GB" sz="1400" b="0" dirty="0">
                <a:latin typeface="+mn-lt"/>
              </a:rPr>
              <a:t>- lasting at least 3 hours, including time spent travelling to the </a:t>
            </a:r>
            <a:r>
              <a:rPr lang="en-GB" sz="1400" b="0" dirty="0" smtClean="0">
                <a:latin typeface="+mn-lt"/>
              </a:rPr>
              <a:t>destination</a:t>
            </a:r>
            <a:r>
              <a:rPr lang="en-GB" sz="1400" b="0" dirty="0">
                <a:latin typeface="+mn-lt"/>
              </a:rPr>
              <a:t>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Regularity</a:t>
            </a:r>
            <a:r>
              <a:rPr lang="en-GB" sz="1400" b="0" dirty="0">
                <a:latin typeface="+mn-lt"/>
              </a:rPr>
              <a:t> - the participant indicates that the visit (i.e. same activity in same place) is not undertaken ‘very regularly</a:t>
            </a:r>
            <a:r>
              <a:rPr lang="en-GB" sz="1400" b="0" dirty="0" smtClean="0">
                <a:latin typeface="+mn-lt"/>
              </a:rPr>
              <a:t>’;</a:t>
            </a:r>
            <a:endParaRPr lang="en-GB" sz="1400" b="0" dirty="0">
              <a:latin typeface="+mn-lt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Place</a:t>
            </a:r>
            <a:r>
              <a:rPr lang="en-GB" sz="1400" b="0" dirty="0">
                <a:latin typeface="+mn-lt"/>
              </a:rPr>
              <a:t> - the destination of the visit is different from the place (i.e. city, town, village or London borough) where the participant lives. If the visit is taken from a workplace, the destination is in a different place from the workplace. This rule is not applied when the visit has involved watching live sporting events, going to visitor attractions or going to special public events. </a:t>
            </a:r>
            <a:endParaRPr lang="en-GB" sz="1400" b="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0" dirty="0">
                <a:latin typeface="+mn-lt"/>
              </a:rPr>
              <a:t>We also measure the </a:t>
            </a:r>
            <a:r>
              <a:rPr lang="en-GB" sz="1400" dirty="0" smtClean="0">
                <a:latin typeface="+mn-lt"/>
              </a:rPr>
              <a:t>Activities Core to Tourism Visits</a:t>
            </a:r>
            <a:r>
              <a:rPr lang="en-GB" sz="1400" b="0" dirty="0" smtClean="0">
                <a:latin typeface="+mn-lt"/>
              </a:rPr>
              <a:t>, a subset of Tourism Day Visits, which only concern visits involving a selection of activities related to tourism.</a:t>
            </a:r>
            <a:endParaRPr lang="en-GB" sz="1600" b="0" dirty="0" smtClean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42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623958" cy="1284971"/>
          </a:xfrm>
        </p:spPr>
        <p:txBody>
          <a:bodyPr/>
          <a:lstStyle/>
          <a:p>
            <a:r>
              <a:rPr lang="en-GB" dirty="0" smtClean="0"/>
              <a:t>Re-weighting of 2011 to 2015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1044" y="844407"/>
            <a:ext cx="81057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In </a:t>
            </a:r>
            <a:r>
              <a:rPr lang="en-GB" sz="1400" b="0" dirty="0">
                <a:solidFill>
                  <a:prstClr val="black"/>
                </a:solidFill>
                <a:latin typeface="Verdana"/>
              </a:rPr>
              <a:t>2016 the following changes were identified as necessary and implemented on the survey from January 2016: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Questionnaire improvements to make the survey more engaging and easy to </a:t>
            </a: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complete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Questionnaire revisions required as part of the ‘merging’ of GBDVS with the GBTS online </a:t>
            </a: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piloting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From January 2016 the weekly sample size contacted for the survey increased from 673 to </a:t>
            </a: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1,000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This </a:t>
            </a:r>
            <a:r>
              <a:rPr lang="en-GB" sz="1400" b="0" dirty="0">
                <a:solidFill>
                  <a:prstClr val="black"/>
                </a:solidFill>
                <a:latin typeface="Verdana"/>
              </a:rPr>
              <a:t>combination of</a:t>
            </a:r>
            <a:r>
              <a:rPr lang="en-AU" sz="1400" b="0" dirty="0">
                <a:solidFill>
                  <a:prstClr val="black"/>
                </a:solidFill>
                <a:latin typeface="Verdana"/>
              </a:rPr>
              <a:t> small changes made to the GBDVS questionnaire had worked </a:t>
            </a: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together </a:t>
            </a:r>
            <a:r>
              <a:rPr lang="en-AU" sz="1400" b="0" dirty="0">
                <a:solidFill>
                  <a:prstClr val="black"/>
                </a:solidFill>
                <a:latin typeface="Verdana"/>
              </a:rPr>
              <a:t>to increase levels of visits reported by respondents by around </a:t>
            </a:r>
            <a:r>
              <a:rPr lang="en-AU" sz="1400" dirty="0" smtClean="0">
                <a:solidFill>
                  <a:prstClr val="black"/>
                </a:solidFill>
                <a:latin typeface="Verdana"/>
              </a:rPr>
              <a:t>+15%</a:t>
            </a: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AU" sz="1400" b="0" dirty="0" smtClean="0">
              <a:solidFill>
                <a:prstClr val="black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As a result, the results from the past years in this report have all been revised to take into account this increase of </a:t>
            </a:r>
            <a:r>
              <a:rPr lang="en-AU" sz="1400" dirty="0" smtClean="0">
                <a:solidFill>
                  <a:prstClr val="black"/>
                </a:solidFill>
                <a:latin typeface="Verdana"/>
              </a:rPr>
              <a:t>+15% </a:t>
            </a:r>
            <a:r>
              <a:rPr lang="en-AU" sz="1400" b="0" dirty="0" smtClean="0">
                <a:solidFill>
                  <a:prstClr val="black"/>
                </a:solidFill>
                <a:latin typeface="Verdana"/>
              </a:rPr>
              <a:t>and thus make the data more comparable with the current scores.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400" b="0" dirty="0">
              <a:solidFill>
                <a:prstClr val="black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For more information please </a:t>
            </a:r>
            <a:r>
              <a:rPr lang="en-GB" sz="1400" b="0" dirty="0">
                <a:solidFill>
                  <a:prstClr val="black"/>
                </a:solidFill>
                <a:latin typeface="Verdana"/>
              </a:rPr>
              <a:t>see: </a:t>
            </a:r>
            <a:endParaRPr lang="en-GB" sz="1400" b="0" dirty="0" smtClean="0">
              <a:solidFill>
                <a:prstClr val="black"/>
              </a:solidFill>
              <a:latin typeface="Verdana"/>
            </a:endParaRPr>
          </a:p>
          <a:p>
            <a:r>
              <a:rPr lang="en-GB" sz="1400" b="0" dirty="0" smtClean="0">
                <a:solidFill>
                  <a:prstClr val="black"/>
                </a:solidFill>
                <a:latin typeface="Verdana"/>
              </a:rPr>
              <a:t>	</a:t>
            </a:r>
            <a:r>
              <a:rPr lang="en-GB" sz="1400" u="sng" dirty="0" smtClean="0">
                <a:solidFill>
                  <a:prstClr val="black"/>
                </a:solidFill>
                <a:latin typeface="Verdana"/>
                <a:hlinkClick r:id="rId2"/>
              </a:rPr>
              <a:t>https</a:t>
            </a:r>
            <a:r>
              <a:rPr lang="en-GB" sz="1400" u="sng" dirty="0">
                <a:solidFill>
                  <a:prstClr val="black"/>
                </a:solidFill>
                <a:latin typeface="Verdana"/>
                <a:hlinkClick r:id="rId2"/>
              </a:rPr>
              <a:t>://www.visitbritain.org/about-gbts-and-gbdvs</a:t>
            </a:r>
            <a:endParaRPr lang="en-GB" sz="1400" b="0" dirty="0">
              <a:solidFill>
                <a:prstClr val="black"/>
              </a:solidFill>
              <a:latin typeface="Verdana"/>
              <a:hlinkClick r:id="rId3"/>
            </a:endParaRPr>
          </a:p>
          <a:p>
            <a:endParaRPr lang="en-GB" sz="1400" b="0" dirty="0">
              <a:solidFill>
                <a:srgbClr val="333333"/>
              </a:solidFill>
              <a:latin typeface="Verdana"/>
            </a:endParaRPr>
          </a:p>
          <a:p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endParaRPr lang="en-GB" sz="1600" b="0" dirty="0" smtClean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 smtClean="0">
              <a:solidFill>
                <a:srgbClr val="333333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526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Tourism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day visits in Great Britain in the three months to </a:t>
            </a:r>
            <a:r>
              <a:rPr lang="en-GB" sz="1600" b="0" dirty="0" smtClean="0">
                <a:latin typeface="+mn-lt"/>
              </a:rPr>
              <a:t>August 2017 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-3% </a:t>
            </a:r>
            <a:r>
              <a:rPr lang="en-GB" sz="1600" b="0" dirty="0">
                <a:latin typeface="+mn-lt"/>
              </a:rPr>
              <a:t>when compared with the same period last year, to </a:t>
            </a:r>
            <a:r>
              <a:rPr lang="en-GB" sz="1600" b="0" dirty="0" smtClean="0">
                <a:latin typeface="+mn-lt"/>
              </a:rPr>
              <a:t>502 million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</a:t>
            </a:r>
            <a:r>
              <a:rPr lang="en-GB" sz="1600" b="0" dirty="0" smtClean="0">
                <a:latin typeface="+mn-lt"/>
              </a:rPr>
              <a:t>decreased by -7% during </a:t>
            </a:r>
            <a:r>
              <a:rPr lang="en-GB" sz="1600" b="0" dirty="0">
                <a:latin typeface="+mn-lt"/>
              </a:rPr>
              <a:t>the same </a:t>
            </a:r>
            <a:r>
              <a:rPr lang="en-GB" sz="1600" b="0" dirty="0" smtClean="0">
                <a:latin typeface="+mn-lt"/>
              </a:rPr>
              <a:t>period to £16.2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</a:t>
            </a:r>
            <a:r>
              <a:rPr lang="en-GB" sz="1600" b="0" dirty="0" smtClean="0">
                <a:latin typeface="+mn-lt"/>
              </a:rPr>
              <a:t>date at the GB level, </a:t>
            </a:r>
            <a:r>
              <a:rPr lang="en-GB" sz="1600" b="0" dirty="0">
                <a:latin typeface="+mn-lt"/>
              </a:rPr>
              <a:t>volume </a:t>
            </a:r>
            <a:r>
              <a:rPr lang="en-GB" sz="1600" b="0" dirty="0" smtClean="0">
                <a:latin typeface="+mn-lt"/>
              </a:rPr>
              <a:t>decreased by -3% to 1.2 billion while the </a:t>
            </a:r>
            <a:r>
              <a:rPr lang="en-GB" sz="1600" b="0" dirty="0">
                <a:latin typeface="+mn-lt"/>
              </a:rPr>
              <a:t>value of visits </a:t>
            </a:r>
            <a:r>
              <a:rPr lang="en-GB" sz="1600" b="0" dirty="0" smtClean="0">
                <a:latin typeface="+mn-lt"/>
              </a:rPr>
              <a:t>decreased by -1% to £40.4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Looking at England, volume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-5% </a:t>
            </a:r>
            <a:r>
              <a:rPr lang="en-GB" sz="1600" b="0" dirty="0">
                <a:latin typeface="+mn-lt"/>
              </a:rPr>
              <a:t>in the three months to </a:t>
            </a:r>
            <a:r>
              <a:rPr lang="en-GB" sz="1600" b="0" dirty="0" smtClean="0">
                <a:latin typeface="+mn-lt"/>
              </a:rPr>
              <a:t>August 2017 </a:t>
            </a:r>
            <a:r>
              <a:rPr lang="en-GB" sz="1600" b="0" dirty="0">
                <a:latin typeface="+mn-lt"/>
              </a:rPr>
              <a:t>at </a:t>
            </a:r>
            <a:r>
              <a:rPr lang="en-GB" sz="1600" b="0" dirty="0" smtClean="0">
                <a:latin typeface="+mn-lt"/>
              </a:rPr>
              <a:t>415 </a:t>
            </a:r>
            <a:r>
              <a:rPr lang="en-GB" sz="1600" b="0" dirty="0">
                <a:latin typeface="+mn-lt"/>
              </a:rPr>
              <a:t>million visits, </a:t>
            </a:r>
            <a:r>
              <a:rPr lang="en-GB" sz="1600" b="0" dirty="0" smtClean="0">
                <a:latin typeface="+mn-lt"/>
              </a:rPr>
              <a:t>while </a:t>
            </a:r>
            <a:r>
              <a:rPr lang="en-GB" sz="1600" b="0" dirty="0">
                <a:latin typeface="+mn-lt"/>
              </a:rPr>
              <a:t>value </a:t>
            </a:r>
            <a:r>
              <a:rPr lang="en-GB" sz="1600" b="0" dirty="0" smtClean="0">
                <a:latin typeface="+mn-lt"/>
              </a:rPr>
              <a:t>decreased by -12% to </a:t>
            </a:r>
            <a:r>
              <a:rPr lang="en-GB" sz="1600" b="0" dirty="0">
                <a:latin typeface="+mn-lt"/>
              </a:rPr>
              <a:t>£</a:t>
            </a:r>
            <a:r>
              <a:rPr lang="en-GB" sz="1600" b="0" dirty="0" smtClean="0">
                <a:latin typeface="+mn-lt"/>
              </a:rPr>
              <a:t>12.7 billion compared to the same period in 2016.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</a:t>
            </a:r>
            <a:r>
              <a:rPr lang="en-GB" sz="1600" b="0" dirty="0" smtClean="0">
                <a:latin typeface="+mn-lt"/>
              </a:rPr>
              <a:t>2016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-4%,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 billion</a:t>
            </a:r>
            <a:r>
              <a:rPr lang="en-GB" sz="16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      </a:t>
            </a:r>
            <a:r>
              <a:rPr lang="en-GB" sz="1600" b="0" dirty="0" smtClean="0">
                <a:latin typeface="+mn-lt"/>
              </a:rPr>
              <a:t>-6% </a:t>
            </a:r>
            <a:r>
              <a:rPr lang="en-GB" sz="1600" b="0" dirty="0" smtClean="0">
                <a:latin typeface="+mn-lt"/>
              </a:rPr>
              <a:t>to £</a:t>
            </a:r>
            <a:r>
              <a:rPr lang="en-GB" sz="1600" b="0" dirty="0" smtClean="0">
                <a:latin typeface="+mn-lt"/>
              </a:rPr>
              <a:t>32.4 </a:t>
            </a:r>
            <a:r>
              <a:rPr lang="en-GB" sz="1600" b="0" dirty="0" smtClean="0">
                <a:latin typeface="+mn-lt"/>
              </a:rPr>
              <a:t>billion compared to the same period in 2016.  </a:t>
            </a: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98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 smtClean="0"/>
              <a:t>Tourism Day Visits </a:t>
            </a:r>
            <a:br>
              <a:rPr lang="en-AU" dirty="0" smtClean="0"/>
            </a:br>
            <a:r>
              <a:rPr lang="en-AU" sz="2000" b="1" dirty="0" smtClean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40786"/>
              </p:ext>
            </p:extLst>
          </p:nvPr>
        </p:nvGraphicFramePr>
        <p:xfrm>
          <a:off x="98996" y="1194973"/>
          <a:ext cx="9019842" cy="371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00"/>
                <a:gridCol w="612000"/>
                <a:gridCol w="612000"/>
                <a:gridCol w="612000"/>
                <a:gridCol w="612000"/>
                <a:gridCol w="579411"/>
                <a:gridCol w="579411"/>
                <a:gridCol w="648000"/>
                <a:gridCol w="612000"/>
                <a:gridCol w="612000"/>
                <a:gridCol w="612000"/>
                <a:gridCol w="612000"/>
                <a:gridCol w="582510"/>
                <a:gridCol w="582510"/>
                <a:gridCol w="648000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2012*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2013*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2014*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2015*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2012*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2013*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2014*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2015*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2016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Jun– Aug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559.5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538.4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519.5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513.0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518.6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502.3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£17,219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£19,103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£17,529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£17,797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£17,395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£16,216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-7%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478.7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462.3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434.1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429.2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439.2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£14,346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£16,450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£14,226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£15,004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£14,465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£12,734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-12%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1315.0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1230.2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1218.5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1171.4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1238.0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1205.0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£40,973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£42,012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£40,381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£39,716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£40,885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£40,445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1124.1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1057.3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1027.5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994.0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1055.1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1009.0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£34,367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£36,105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£33,930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£34,008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£34,361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£32.447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June– August 2017 (5575); January– August 2017 (13570)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June – August 2017 (4129); January– August 2017 (10059)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066857" y="5624341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000" b="0" dirty="0" smtClean="0">
                <a:latin typeface="+mn-lt"/>
              </a:rPr>
              <a:t>*Estimates – see slide 3</a:t>
            </a:r>
          </a:p>
        </p:txBody>
      </p:sp>
    </p:spTree>
    <p:extLst>
      <p:ext uri="{BB962C8B-B14F-4D97-AF65-F5344CB8AC3E}">
        <p14:creationId xmlns:p14="http://schemas.microsoft.com/office/powerpoint/2010/main" val="3016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6286499" cy="1284971"/>
          </a:xfrm>
        </p:spPr>
        <p:txBody>
          <a:bodyPr/>
          <a:lstStyle/>
          <a:p>
            <a:r>
              <a:rPr lang="en-AU" dirty="0" smtClean="0"/>
              <a:t>Activities Core to Tourism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</a:t>
            </a:r>
            <a:r>
              <a:rPr lang="en-GB" sz="1600" b="0" dirty="0" smtClean="0">
                <a:latin typeface="+mn-lt"/>
              </a:rPr>
              <a:t>ACT visits </a:t>
            </a:r>
            <a:r>
              <a:rPr lang="en-GB" sz="1600" b="0" dirty="0">
                <a:latin typeface="+mn-lt"/>
              </a:rPr>
              <a:t>in Great Britain in the three months to </a:t>
            </a:r>
            <a:r>
              <a:rPr lang="en-GB" sz="1600" b="0" dirty="0" smtClean="0">
                <a:latin typeface="+mn-lt"/>
              </a:rPr>
              <a:t>August 2017 remains stable compared to </a:t>
            </a:r>
            <a:r>
              <a:rPr lang="en-GB" sz="1600" b="0" dirty="0">
                <a:latin typeface="+mn-lt"/>
              </a:rPr>
              <a:t>the same period last year, to </a:t>
            </a:r>
            <a:r>
              <a:rPr lang="en-GB" sz="1600" b="0" dirty="0" smtClean="0">
                <a:latin typeface="+mn-lt"/>
              </a:rPr>
              <a:t>170 million</a:t>
            </a:r>
            <a:r>
              <a:rPr lang="en-GB" sz="1600" b="0" dirty="0">
                <a:latin typeface="+mn-lt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</a:t>
            </a:r>
            <a:r>
              <a:rPr lang="en-GB" sz="1600" b="0" dirty="0" smtClean="0">
                <a:latin typeface="+mn-lt"/>
              </a:rPr>
              <a:t>decreased by -5% during </a:t>
            </a:r>
            <a:r>
              <a:rPr lang="en-GB" sz="1600" b="0" dirty="0">
                <a:latin typeface="+mn-lt"/>
              </a:rPr>
              <a:t>the same </a:t>
            </a:r>
            <a:r>
              <a:rPr lang="en-GB" sz="1600" b="0" dirty="0" smtClean="0">
                <a:latin typeface="+mn-lt"/>
              </a:rPr>
              <a:t>period to £5.2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However, year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date at the GB level </a:t>
            </a:r>
            <a:r>
              <a:rPr lang="en-GB" sz="1600" b="0" dirty="0">
                <a:latin typeface="+mn-lt"/>
              </a:rPr>
              <a:t>volume </a:t>
            </a:r>
            <a:r>
              <a:rPr lang="en-GB" sz="1600" b="0" dirty="0" smtClean="0">
                <a:latin typeface="+mn-lt"/>
              </a:rPr>
              <a:t>decreased by -1%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385 million </a:t>
            </a:r>
            <a:r>
              <a:rPr lang="en-GB" sz="1600" b="0" dirty="0">
                <a:latin typeface="+mn-lt"/>
              </a:rPr>
              <a:t>and value of visits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-6%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£11.4 </a:t>
            </a:r>
            <a:r>
              <a:rPr lang="en-GB" sz="1600" b="0" dirty="0">
                <a:latin typeface="+mn-lt"/>
              </a:rPr>
              <a:t>billion. </a:t>
            </a:r>
            <a:endParaRPr lang="en-GB" sz="1600" b="0" dirty="0" smtClean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Looking </a:t>
            </a:r>
            <a:r>
              <a:rPr lang="en-GB" sz="1600" b="0" dirty="0">
                <a:latin typeface="+mn-lt"/>
              </a:rPr>
              <a:t>at England, </a:t>
            </a:r>
            <a:r>
              <a:rPr lang="en-GB" sz="1600" b="0" dirty="0" smtClean="0">
                <a:latin typeface="+mn-lt"/>
              </a:rPr>
              <a:t>in </a:t>
            </a:r>
            <a:r>
              <a:rPr lang="en-GB" sz="1600" b="0" dirty="0">
                <a:latin typeface="+mn-lt"/>
              </a:rPr>
              <a:t>the three months to </a:t>
            </a:r>
            <a:r>
              <a:rPr lang="en-GB" sz="1600" b="0" dirty="0" smtClean="0">
                <a:latin typeface="+mn-lt"/>
              </a:rPr>
              <a:t>August 2017 the volume of ACT visits decreased by </a:t>
            </a:r>
            <a:r>
              <a:rPr lang="en-GB" sz="1600" b="0" dirty="0" smtClean="0">
                <a:latin typeface="+mn-lt"/>
              </a:rPr>
              <a:t>-6% </a:t>
            </a:r>
            <a:r>
              <a:rPr lang="en-GB" sz="1600" b="0" dirty="0" smtClean="0">
                <a:latin typeface="+mn-lt"/>
              </a:rPr>
              <a:t>to 134 million </a:t>
            </a:r>
            <a:r>
              <a:rPr lang="en-GB" sz="1600" b="0" dirty="0">
                <a:latin typeface="+mn-lt"/>
              </a:rPr>
              <a:t>visits, </a:t>
            </a:r>
            <a:r>
              <a:rPr lang="en-GB" sz="1600" b="0" dirty="0" smtClean="0">
                <a:latin typeface="+mn-lt"/>
              </a:rPr>
              <a:t>while </a:t>
            </a:r>
            <a:r>
              <a:rPr lang="en-GB" sz="1600" b="0" dirty="0">
                <a:latin typeface="+mn-lt"/>
              </a:rPr>
              <a:t>value </a:t>
            </a:r>
            <a:r>
              <a:rPr lang="en-GB" sz="1600" b="0" dirty="0" smtClean="0">
                <a:latin typeface="+mn-lt"/>
              </a:rPr>
              <a:t>decreased by -4% to £4.2 billion compared to the same period in 2016.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</a:t>
            </a:r>
            <a:r>
              <a:rPr lang="en-GB" sz="1600" b="0" dirty="0" smtClean="0">
                <a:latin typeface="+mn-lt"/>
              </a:rPr>
              <a:t>ACT visits </a:t>
            </a:r>
            <a:r>
              <a:rPr lang="en-GB" sz="1600" b="0" dirty="0">
                <a:latin typeface="+mn-lt"/>
              </a:rPr>
              <a:t>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</a:t>
            </a:r>
            <a:r>
              <a:rPr lang="en-GB" sz="1600" b="0" dirty="0" smtClean="0">
                <a:latin typeface="+mn-lt"/>
              </a:rPr>
              <a:t>2016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-5%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315 million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   -6% compared to the same period in 2016 to £9.4 billion</a:t>
            </a:r>
            <a:r>
              <a:rPr lang="en-GB" sz="1600" b="0" dirty="0">
                <a:latin typeface="+mn-lt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47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 smtClean="0"/>
              <a:t>Activities Core to Tourism</a:t>
            </a:r>
            <a:br>
              <a:rPr lang="en-AU" dirty="0" smtClean="0"/>
            </a:br>
            <a:r>
              <a:rPr lang="en-AU" sz="2000" b="1" dirty="0" smtClean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6197"/>
              </p:ext>
            </p:extLst>
          </p:nvPr>
        </p:nvGraphicFramePr>
        <p:xfrm>
          <a:off x="594296" y="1194973"/>
          <a:ext cx="8016305" cy="3510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6641"/>
                <a:gridCol w="1169944"/>
                <a:gridCol w="1169944"/>
                <a:gridCol w="1169944"/>
                <a:gridCol w="1169944"/>
                <a:gridCol w="1169944"/>
                <a:gridCol w="1169944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latin typeface="+mn-lt"/>
                        </a:rPr>
                        <a:t>2016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Jun– Aug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169.1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169.9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£5,438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£5,165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£4,351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384.7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£12,158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£11,403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 smtClean="0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330.4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£9,999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£9,414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June– August 2017 (1929); January– August 2017 (4312)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June – August 2017 (1383); January– August 2017 (3162)</a:t>
            </a:r>
          </a:p>
        </p:txBody>
      </p:sp>
    </p:spTree>
    <p:extLst>
      <p:ext uri="{BB962C8B-B14F-4D97-AF65-F5344CB8AC3E}">
        <p14:creationId xmlns:p14="http://schemas.microsoft.com/office/powerpoint/2010/main" val="21013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3+ Hour Day Visits Summary </a:t>
            </a:r>
            <a:br>
              <a:rPr lang="en-AU" dirty="0" smtClean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050860"/>
            <a:ext cx="81057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3+ hour day visits in Great Britain for the three months to </a:t>
            </a:r>
            <a:r>
              <a:rPr lang="en-GB" sz="1600" b="0" dirty="0" smtClean="0">
                <a:latin typeface="+mn-lt"/>
              </a:rPr>
              <a:t>August 2017 decreased by -1% compared to the same period in 2016 to 811 million visits. 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these visits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by </a:t>
            </a:r>
            <a:r>
              <a:rPr lang="en-GB" sz="1600" b="0" dirty="0" smtClean="0">
                <a:latin typeface="+mn-lt"/>
              </a:rPr>
              <a:t>-1% </a:t>
            </a:r>
            <a:r>
              <a:rPr lang="en-GB" sz="1600" b="0" dirty="0">
                <a:latin typeface="+mn-lt"/>
              </a:rPr>
              <a:t>for the three months against the same period last year </a:t>
            </a:r>
            <a:r>
              <a:rPr lang="en-GB" sz="1600" b="0" dirty="0" smtClean="0">
                <a:latin typeface="+mn-lt"/>
              </a:rPr>
              <a:t>to £24.1 billion.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date, volume is </a:t>
            </a:r>
            <a:r>
              <a:rPr lang="en-GB" sz="1600" b="0" dirty="0" smtClean="0">
                <a:latin typeface="+mn-lt"/>
              </a:rPr>
              <a:t>down by -4%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2 billion </a:t>
            </a:r>
            <a:r>
              <a:rPr lang="en-GB" sz="1600" b="0" dirty="0">
                <a:latin typeface="+mn-lt"/>
              </a:rPr>
              <a:t>3+ hour visits and value </a:t>
            </a:r>
            <a:r>
              <a:rPr lang="en-GB" sz="1600" b="0" dirty="0" smtClean="0">
                <a:latin typeface="+mn-lt"/>
              </a:rPr>
              <a:t>decreased by -1%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£57.3 </a:t>
            </a:r>
            <a:r>
              <a:rPr lang="en-GB" sz="1600" b="0" dirty="0">
                <a:latin typeface="+mn-lt"/>
              </a:rPr>
              <a:t>billion</a:t>
            </a:r>
            <a:r>
              <a:rPr lang="en-GB" sz="1600" b="0" dirty="0" smtClean="0">
                <a:latin typeface="+mn-lt"/>
              </a:rPr>
              <a:t>.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In England, volume </a:t>
            </a:r>
            <a:r>
              <a:rPr lang="en-GB" sz="1600" b="0" dirty="0" smtClean="0">
                <a:latin typeface="+mn-lt"/>
              </a:rPr>
              <a:t>declined by -3% </a:t>
            </a:r>
            <a:r>
              <a:rPr lang="en-GB" sz="1600" b="0" dirty="0">
                <a:latin typeface="+mn-lt"/>
              </a:rPr>
              <a:t>in the three months to </a:t>
            </a:r>
            <a:r>
              <a:rPr lang="en-GB" sz="1600" b="0" dirty="0" smtClean="0">
                <a:latin typeface="+mn-lt"/>
              </a:rPr>
              <a:t>August 2017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671 million. Similarly, the </a:t>
            </a:r>
            <a:r>
              <a:rPr lang="en-GB" sz="1600" b="0" dirty="0">
                <a:latin typeface="+mn-lt"/>
              </a:rPr>
              <a:t>value of these visits </a:t>
            </a:r>
            <a:r>
              <a:rPr lang="en-GB" sz="1600" b="0" dirty="0" smtClean="0">
                <a:latin typeface="+mn-lt"/>
              </a:rPr>
              <a:t>decreased, by -4%,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19.2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 smtClean="0">
                <a:latin typeface="+mn-lt"/>
              </a:rPr>
              <a:t>Year </a:t>
            </a:r>
            <a:r>
              <a:rPr lang="en-GB" sz="1600" b="0" dirty="0">
                <a:latin typeface="+mn-lt"/>
              </a:rPr>
              <a:t>to date the volume of day visits in England </a:t>
            </a:r>
            <a:r>
              <a:rPr lang="en-GB" sz="1600" b="0" dirty="0" smtClean="0">
                <a:latin typeface="+mn-lt"/>
              </a:rPr>
              <a:t>decreased </a:t>
            </a:r>
            <a:r>
              <a:rPr lang="en-GB" sz="1600" b="0" dirty="0">
                <a:latin typeface="+mn-lt"/>
              </a:rPr>
              <a:t>relative to the same period in 2016 by </a:t>
            </a:r>
            <a:r>
              <a:rPr lang="en-GB" sz="1600" b="0" dirty="0" smtClean="0">
                <a:latin typeface="+mn-lt"/>
              </a:rPr>
              <a:t>-5%,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1.7 </a:t>
            </a:r>
            <a:r>
              <a:rPr lang="en-GB" sz="1600" b="0" dirty="0">
                <a:latin typeface="+mn-lt"/>
              </a:rPr>
              <a:t>b</a:t>
            </a:r>
            <a:r>
              <a:rPr lang="en-GB" sz="1600" b="0" dirty="0" smtClean="0">
                <a:latin typeface="+mn-lt"/>
              </a:rPr>
              <a:t>illion </a:t>
            </a:r>
            <a:r>
              <a:rPr lang="en-GB" sz="1600" b="0" dirty="0">
                <a:latin typeface="+mn-lt"/>
              </a:rPr>
              <a:t>and the value </a:t>
            </a:r>
            <a:r>
              <a:rPr lang="en-GB" sz="1600" b="0" dirty="0" smtClean="0">
                <a:latin typeface="+mn-lt"/>
              </a:rPr>
              <a:t>decreased by -</a:t>
            </a:r>
            <a:r>
              <a:rPr lang="en-GB" sz="1600" b="0" dirty="0">
                <a:latin typeface="+mn-lt"/>
              </a:rPr>
              <a:t>4</a:t>
            </a:r>
            <a:r>
              <a:rPr lang="en-GB" sz="1600" b="0" dirty="0" smtClean="0">
                <a:latin typeface="+mn-lt"/>
              </a:rPr>
              <a:t>% to £46.1 </a:t>
            </a:r>
            <a:r>
              <a:rPr lang="en-GB" sz="1600" b="0" dirty="0">
                <a:latin typeface="+mn-lt"/>
              </a:rPr>
              <a:t>billion.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/>
              <a:t>3+ Hour Day Visits </a:t>
            </a:r>
            <a:br>
              <a:rPr lang="en-AU" dirty="0"/>
            </a:br>
            <a:r>
              <a:rPr lang="en-AU" sz="2000" b="1" dirty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53749"/>
              </p:ext>
            </p:extLst>
          </p:nvPr>
        </p:nvGraphicFramePr>
        <p:xfrm>
          <a:off x="2" y="1194973"/>
          <a:ext cx="9144001" cy="366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7441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  <a:gridCol w="599040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Volume</a:t>
                      </a:r>
                      <a:r>
                        <a:rPr lang="en-GB" sz="1400" baseline="0" dirty="0" smtClean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 smtClean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(£millions)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2012*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2013*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2014*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latin typeface="+mn-lt"/>
                        </a:rPr>
                        <a:t>2015*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+mn-lt"/>
                        </a:rPr>
                        <a:t>2016</a:t>
                      </a:r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 smtClean="0">
                          <a:latin typeface="+mn-lt"/>
                        </a:rPr>
                        <a:t>Jun– Aug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820.1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803.6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802.9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820.8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810.8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£23,466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£23,761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£23,021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£22,999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£24,478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£24,115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England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742.0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695.5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672.8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665.5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691.7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£19,492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£20,027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£18,712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£19,207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£20,056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£19,233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</a:t>
                      </a:r>
                    </a:p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GB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2160.5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1985.4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1936.7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2070.1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1988.0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£56,837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£55,190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£55,070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£53,548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£57,808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£57,347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latin typeface="+mn-lt"/>
                        </a:rPr>
                        <a:t>England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1828.8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1681.6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1679.8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1621.8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1750.6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£46,857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£46,453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£45,526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£45,090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£48,314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£46,148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June– August 2017 (8960); January– August 2017 (22314)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June – August 2017 (6440); January– August 2017 (16043)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066857" y="5624341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000" b="0" dirty="0" smtClean="0">
                <a:latin typeface="+mn-lt"/>
              </a:rPr>
              <a:t>*Estimates – see slide 3</a:t>
            </a:r>
          </a:p>
        </p:txBody>
      </p:sp>
    </p:spTree>
    <p:extLst>
      <p:ext uri="{BB962C8B-B14F-4D97-AF65-F5344CB8AC3E}">
        <p14:creationId xmlns:p14="http://schemas.microsoft.com/office/powerpoint/2010/main" val="901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7643</TotalTime>
  <Words>1352</Words>
  <Application>Microsoft Office PowerPoint</Application>
  <PresentationFormat>On-screen Show (4:3)</PresentationFormat>
  <Paragraphs>262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Mincho</vt:lpstr>
      <vt:lpstr>Arial</vt:lpstr>
      <vt:lpstr>Calibri</vt:lpstr>
      <vt:lpstr>Times New Roman</vt:lpstr>
      <vt:lpstr>Verdana</vt:lpstr>
      <vt:lpstr>Wingdings</vt:lpstr>
      <vt:lpstr>blank</vt:lpstr>
      <vt:lpstr>GB Day Visits 2017 August 2017 GB &amp; England</vt:lpstr>
      <vt:lpstr>Day Visits: Definitions</vt:lpstr>
      <vt:lpstr>Re-weighting of 2011 to 2015 data</vt:lpstr>
      <vt:lpstr>Tourism Day Visits Summary  </vt:lpstr>
      <vt:lpstr>Tourism Day Visits  GB &amp; England</vt:lpstr>
      <vt:lpstr>Activities Core to Tourism Summary  </vt:lpstr>
      <vt:lpstr>Activities Core to Tourism GB &amp; England</vt:lpstr>
      <vt:lpstr>3+ Hour Day Visits Summary  </vt:lpstr>
      <vt:lpstr>3+ Hour Day Visits  GB &amp; England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Three line presentation title Using property</dc:title>
  <dc:creator>lisa.scattergood</dc:creator>
  <cp:lastModifiedBy>John Duncan</cp:lastModifiedBy>
  <cp:revision>826</cp:revision>
  <cp:lastPrinted>2017-02-23T17:14:13Z</cp:lastPrinted>
  <dcterms:created xsi:type="dcterms:W3CDTF">2012-03-08T09:17:55Z</dcterms:created>
  <dcterms:modified xsi:type="dcterms:W3CDTF">2017-09-25T17:05:07Z</dcterms:modified>
</cp:coreProperties>
</file>