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91" r:id="rId3"/>
    <p:sldId id="292" r:id="rId4"/>
    <p:sldId id="293" r:id="rId5"/>
    <p:sldId id="287" r:id="rId6"/>
    <p:sldId id="289" r:id="rId7"/>
    <p:sldId id="290" r:id="rId8"/>
    <p:sldId id="284" r:id="rId9"/>
    <p:sldId id="288" r:id="rId10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2564">
          <p15:clr>
            <a:srgbClr val="A4A3A4"/>
          </p15:clr>
        </p15:guide>
        <p15:guide id="18" pos="3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333333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9494" autoAdjust="0"/>
  </p:normalViewPr>
  <p:slideViewPr>
    <p:cSldViewPr snapToGrid="0" showGuides="1">
      <p:cViewPr varScale="1">
        <p:scale>
          <a:sx n="116" d="100"/>
          <a:sy n="116" d="100"/>
        </p:scale>
        <p:origin x="1902" y="10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2564"/>
        <p:guide pos="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6EB5-6BA6-4419-8614-3423AAA9CA7E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3022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44023-1D1F-4738-B79A-A10ED4CF1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3B6BD712-6567-450C-B3C6-BAF6878345EE}" type="datetimeFigureOut">
              <a:rPr lang="en-AU" smtClean="0"/>
              <a:pPr/>
              <a:t>26/10/2017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4"/>
            <a:ext cx="2945659" cy="496411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34" y="6024104"/>
            <a:ext cx="3113774" cy="59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291688" y="6323837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pic>
        <p:nvPicPr>
          <p:cNvPr id="10" name="Picture 2" descr="Image result for kantar tns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9" y="6195284"/>
            <a:ext cx="2171613" cy="2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tengland.org/Images/GBDVS_Summary_Annual_Report_FV_-_outlier_amendments_made_-_30_March_2012_tcm30-31621.pdf" TargetMode="External"/><Relationship Id="rId2" Type="http://schemas.openxmlformats.org/officeDocument/2006/relationships/hyperlink" Target="https://www.visitbritain.org/about-gbts-and-gbdv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28700"/>
            <a:ext cx="5353049" cy="2400300"/>
          </a:xfrm>
        </p:spPr>
        <p:txBody>
          <a:bodyPr/>
          <a:lstStyle/>
          <a:p>
            <a:r>
              <a:rPr lang="en-AU" dirty="0"/>
              <a:t>GB Day Visits 2017</a:t>
            </a:r>
            <a:br>
              <a:rPr lang="en-AU" dirty="0"/>
            </a:br>
            <a:r>
              <a:rPr lang="en-AU" sz="2000" b="1" dirty="0"/>
              <a:t>September 2017</a:t>
            </a:r>
            <a:br>
              <a:rPr lang="en-AU" sz="2000" b="1" dirty="0"/>
            </a:br>
            <a:r>
              <a:rPr lang="en-AU" sz="2000" b="1" dirty="0"/>
              <a:t>GB &amp; England</a:t>
            </a: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Visits: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925" y="866241"/>
            <a:ext cx="81057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were asked to provide details of their participation, during the previous week, in a list of leisure activities. Any participation in a listed activity, outside of the respondent’s home but in any place within the UK is considered to be </a:t>
            </a:r>
            <a:r>
              <a:rPr lang="en-GB" sz="1400" dirty="0">
                <a:latin typeface="+mn-lt"/>
              </a:rPr>
              <a:t>a Leisure Day Visit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Respondents provided information on the volume of Leisure Day Visits taken and full details of any Leisure Day Visits lasting 3 hours or more. Where the details of these visits are reported they are described as </a:t>
            </a:r>
            <a:r>
              <a:rPr lang="en-GB" sz="1400" dirty="0">
                <a:latin typeface="+mn-lt"/>
              </a:rPr>
              <a:t>3+ hour Leisure Day Visits</a:t>
            </a:r>
            <a:r>
              <a:rPr lang="en-GB" sz="1400" b="0" dirty="0">
                <a:latin typeface="+mn-lt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latin typeface="+mn-lt"/>
              </a:rPr>
              <a:t>The main focus of this study is on </a:t>
            </a:r>
            <a:r>
              <a:rPr lang="en-GB" sz="1400" dirty="0">
                <a:latin typeface="+mn-lt"/>
              </a:rPr>
              <a:t>Tourism Day Visits</a:t>
            </a:r>
            <a:r>
              <a:rPr lang="en-GB" sz="1400" b="0" dirty="0">
                <a:latin typeface="+mn-lt"/>
              </a:rPr>
              <a:t>, which are a further subset of 3+ hour Leisure Day Visits defined as follows: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Activities</a:t>
            </a:r>
            <a:r>
              <a:rPr lang="en-GB" sz="1400" b="0" dirty="0">
                <a:latin typeface="+mn-lt"/>
              </a:rPr>
              <a:t> - involving participation in one or more of the pre-listed activities;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Duration</a:t>
            </a:r>
            <a:r>
              <a:rPr lang="en-GB" sz="1400" b="0" dirty="0">
                <a:latin typeface="+mn-lt"/>
              </a:rPr>
              <a:t> - lasting at least 3 hours, including time spent travelling to the destination;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Regularity</a:t>
            </a:r>
            <a:r>
              <a:rPr lang="en-GB" sz="1400" b="0" dirty="0">
                <a:latin typeface="+mn-lt"/>
              </a:rPr>
              <a:t> - the participant indicates that the visit (i.e. same activity in same place) is not undertaken ‘very regularly’;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400" dirty="0">
                <a:latin typeface="+mn-lt"/>
              </a:rPr>
              <a:t>Place</a:t>
            </a:r>
            <a:r>
              <a:rPr lang="en-GB" sz="1400" b="0" dirty="0">
                <a:latin typeface="+mn-lt"/>
              </a:rPr>
              <a:t> - the destination of the visit is different from the place (i.e. city, town, village or London borough) where the participant lives. If the visit is taken from a workplace, the destination is in a different place from the workplace. This rule is not applied when the visit has involved watching live sporting events, going to visitor attractions or going to special public events.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b="0" dirty="0">
                <a:latin typeface="+mn-lt"/>
              </a:rPr>
              <a:t>We also measure the </a:t>
            </a:r>
            <a:r>
              <a:rPr lang="en-GB" sz="1400" dirty="0">
                <a:latin typeface="+mn-lt"/>
              </a:rPr>
              <a:t>Activities Core to Tourism Visits</a:t>
            </a:r>
            <a:r>
              <a:rPr lang="en-GB" sz="1400" b="0" dirty="0">
                <a:latin typeface="+mn-lt"/>
              </a:rPr>
              <a:t>, a subset of Tourism Day Visits, which only concern visits involving a selection of activities related to tourism.</a:t>
            </a:r>
            <a:endParaRPr lang="en-GB" sz="1600" b="0" dirty="0">
              <a:solidFill>
                <a:srgbClr val="3333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93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7623958" cy="1284971"/>
          </a:xfrm>
        </p:spPr>
        <p:txBody>
          <a:bodyPr/>
          <a:lstStyle/>
          <a:p>
            <a:r>
              <a:rPr lang="en-GB" dirty="0"/>
              <a:t>Re-weighting of 2011 to 2015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044" y="844407"/>
            <a:ext cx="810577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In 2016 the following changes were identified as necessary and implemented on the survey from January 2016: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improvements to make the survey more engaging and easy to complete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Questionnaire revisions required as part of the ‘merging’ of GBDVS with the GBTS online piloting</a:t>
            </a:r>
          </a:p>
          <a:p>
            <a:pPr marL="712788" indent="-261938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From January 2016 the weekly sample size contacted for the survey increased from 673 to 1,000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This combination of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 small changes made to the GBDVS questionnaire had worked together to increase levels of visits reported by respondents by around </a:t>
            </a:r>
            <a:r>
              <a:rPr lang="en-AU" sz="1400" dirty="0">
                <a:solidFill>
                  <a:prstClr val="black"/>
                </a:solidFill>
                <a:latin typeface="Verdana"/>
              </a:rPr>
              <a:t>+15%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AU" sz="1400" b="0" dirty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AU" sz="1400" b="0" dirty="0">
                <a:solidFill>
                  <a:prstClr val="black"/>
                </a:solidFill>
                <a:latin typeface="Verdana"/>
              </a:rPr>
              <a:t>As a result, the results from the past years in this report have all been revised to take into account this increase of </a:t>
            </a:r>
            <a:r>
              <a:rPr lang="en-AU" sz="1400" dirty="0">
                <a:solidFill>
                  <a:prstClr val="black"/>
                </a:solidFill>
                <a:latin typeface="Verdana"/>
              </a:rPr>
              <a:t>+15% </a:t>
            </a:r>
            <a:r>
              <a:rPr lang="en-AU" sz="1400" b="0" dirty="0">
                <a:solidFill>
                  <a:prstClr val="black"/>
                </a:solidFill>
                <a:latin typeface="Verdana"/>
              </a:rPr>
              <a:t>and thus make the data more comparable with the current scores.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400" b="0" dirty="0">
              <a:solidFill>
                <a:prstClr val="black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b="0" dirty="0">
                <a:solidFill>
                  <a:prstClr val="black"/>
                </a:solidFill>
                <a:latin typeface="Verdana"/>
              </a:rPr>
              <a:t>For more information please see: </a:t>
            </a:r>
          </a:p>
          <a:p>
            <a:r>
              <a:rPr lang="en-GB" sz="1400" b="0" dirty="0">
                <a:solidFill>
                  <a:prstClr val="black"/>
                </a:solidFill>
                <a:latin typeface="Verdana"/>
              </a:rPr>
              <a:t>	</a:t>
            </a:r>
            <a:r>
              <a:rPr lang="en-GB" sz="1400" u="sng" dirty="0">
                <a:solidFill>
                  <a:prstClr val="black"/>
                </a:solidFill>
                <a:latin typeface="Verdana"/>
                <a:hlinkClick r:id="rId2"/>
              </a:rPr>
              <a:t>https://www.visitbritain.org/about-gbts-and-gbdvs</a:t>
            </a:r>
            <a:endParaRPr lang="en-GB" sz="1400" b="0" dirty="0">
              <a:solidFill>
                <a:prstClr val="black"/>
              </a:solidFill>
              <a:latin typeface="Verdana"/>
              <a:hlinkClick r:id="rId3"/>
            </a:endParaRPr>
          </a:p>
          <a:p>
            <a:endParaRPr lang="en-GB" sz="14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600" b="0" dirty="0">
              <a:solidFill>
                <a:srgbClr val="333333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452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Tourism Day Visits Summary </a:t>
            </a:r>
            <a:br>
              <a:rPr lang="en-AU" dirty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day visits in Great Britain in the three months to September 2017 decreased by -3% when compared with the same period last year, to 500 million.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decreased </a:t>
            </a:r>
            <a:r>
              <a:rPr lang="en-GB" sz="1600" b="0" dirty="0" smtClean="0">
                <a:latin typeface="+mn-lt"/>
              </a:rPr>
              <a:t>during </a:t>
            </a:r>
            <a:r>
              <a:rPr lang="en-GB" sz="1600" b="0" dirty="0">
                <a:latin typeface="+mn-lt"/>
              </a:rPr>
              <a:t>the same period by -7% at £16.8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at the GB level, volume decreased by </a:t>
            </a:r>
            <a:r>
              <a:rPr lang="en-GB" sz="1600" b="0" dirty="0" smtClean="0">
                <a:latin typeface="+mn-lt"/>
              </a:rPr>
              <a:t>-3% </a:t>
            </a:r>
            <a:r>
              <a:rPr lang="en-GB" sz="1600" b="0" dirty="0">
                <a:latin typeface="+mn-lt"/>
              </a:rPr>
              <a:t>to </a:t>
            </a:r>
            <a:r>
              <a:rPr lang="en-GB" sz="1600" b="0" dirty="0" smtClean="0">
                <a:latin typeface="+mn-lt"/>
              </a:rPr>
              <a:t>1.35 </a:t>
            </a:r>
            <a:r>
              <a:rPr lang="en-GB" sz="1600" b="0" dirty="0">
                <a:latin typeface="+mn-lt"/>
              </a:rPr>
              <a:t>billion but the value of visits stayed the same at £</a:t>
            </a:r>
            <a:r>
              <a:rPr lang="en-GB" sz="1600" b="0" dirty="0" smtClean="0">
                <a:latin typeface="+mn-lt"/>
              </a:rPr>
              <a:t>46.2 </a:t>
            </a:r>
            <a:r>
              <a:rPr lang="en-GB" sz="1600" b="0" dirty="0">
                <a:latin typeface="+mn-lt"/>
              </a:rPr>
              <a:t>billion.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volume decreased by -4% in the three months to September 2017 at 414.5 million visits, while value decreased by -5% to £14 billion compared to the same period in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decreased relative to the same period in 2016 by -4%, to 1.13 </a:t>
            </a:r>
            <a:r>
              <a:rPr lang="en-GB" sz="1600" b="0" dirty="0" smtClean="0">
                <a:latin typeface="+mn-lt"/>
              </a:rPr>
              <a:t>billion </a:t>
            </a:r>
            <a:r>
              <a:rPr lang="en-GB" sz="1600" b="0" dirty="0">
                <a:latin typeface="+mn-lt"/>
              </a:rPr>
              <a:t>and the value decreased by   </a:t>
            </a:r>
            <a:r>
              <a:rPr lang="en-GB" sz="1600" b="0" dirty="0" smtClean="0">
                <a:latin typeface="+mn-lt"/>
              </a:rPr>
              <a:t>-4% </a:t>
            </a:r>
            <a:r>
              <a:rPr lang="en-GB" sz="1600" b="0" dirty="0">
                <a:latin typeface="+mn-lt"/>
              </a:rPr>
              <a:t>to £</a:t>
            </a:r>
            <a:r>
              <a:rPr lang="en-GB" sz="1600" b="0" dirty="0" smtClean="0">
                <a:latin typeface="+mn-lt"/>
              </a:rPr>
              <a:t>37.5 </a:t>
            </a:r>
            <a:r>
              <a:rPr lang="en-GB" sz="1600" b="0" dirty="0">
                <a:latin typeface="+mn-lt"/>
              </a:rPr>
              <a:t>billion compared to the same period in 2016.  </a:t>
            </a:r>
          </a:p>
        </p:txBody>
      </p:sp>
    </p:spTree>
    <p:extLst>
      <p:ext uri="{BB962C8B-B14F-4D97-AF65-F5344CB8AC3E}">
        <p14:creationId xmlns:p14="http://schemas.microsoft.com/office/powerpoint/2010/main" val="27674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Tourism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48730"/>
              </p:ext>
            </p:extLst>
          </p:nvPr>
        </p:nvGraphicFramePr>
        <p:xfrm>
          <a:off x="98996" y="1194973"/>
          <a:ext cx="8980431" cy="371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9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8251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8251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Volume</a:t>
                      </a:r>
                      <a:r>
                        <a:rPr lang="en-GB" sz="1400" baseline="0" dirty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(£millions)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>
                          <a:latin typeface="+mn-lt"/>
                        </a:rPr>
                        <a:t>Jul–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£19,217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£17,702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£16,804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£16,376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£16,720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£14,786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£47,935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£45,852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£46,459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46,240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£40,422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£39,846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£40,222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£38,932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£</a:t>
                      </a:r>
                      <a:r>
                        <a:rPr lang="en-GB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37,514</a:t>
                      </a: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 smtClean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July– September 2017 (5598); January– September 2017 (15575)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July – September 2017 (4166); January– September 2017 (11555)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30169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6286499" cy="1284971"/>
          </a:xfrm>
        </p:spPr>
        <p:txBody>
          <a:bodyPr/>
          <a:lstStyle/>
          <a:p>
            <a:r>
              <a:rPr lang="en-AU" dirty="0"/>
              <a:t>Activities Core to Tourism Summary </a:t>
            </a:r>
            <a:br>
              <a:rPr lang="en-AU" dirty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121967"/>
            <a:ext cx="81057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volume of ACT visits in Great Britain in the three months to September 2017 increased by +2% when compared with the same period last year, to 171 million.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those visits decreased by -14% during the same period to £4.8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However, year to date at the GB level volume decreased by -1% to 430.4 million and value of visits decreased by -6% to £12.7 billion.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Looking at England, in the three months to September 2017 the volume of ACT visits decreased by -4% to 136 million visits, while value decreased by -7% to £4.1 billion compared to the same period in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ACT visits in England decreased relative to the same period in 2016 by -4% to 353 million and the value decreased by -4% compared to the same period in 2016 to £10.6 billion.  </a:t>
            </a:r>
          </a:p>
        </p:txBody>
      </p:sp>
    </p:spTree>
    <p:extLst>
      <p:ext uri="{BB962C8B-B14F-4D97-AF65-F5344CB8AC3E}">
        <p14:creationId xmlns:p14="http://schemas.microsoft.com/office/powerpoint/2010/main" val="38647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Activities Core to Tourism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55403"/>
              </p:ext>
            </p:extLst>
          </p:nvPr>
        </p:nvGraphicFramePr>
        <p:xfrm>
          <a:off x="594296" y="1194973"/>
          <a:ext cx="8016305" cy="3510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66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99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Volume</a:t>
                      </a:r>
                      <a:r>
                        <a:rPr lang="en-GB" sz="1400" baseline="0" dirty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(£millions)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10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>
                          <a:latin typeface="+mn-lt"/>
                        </a:rPr>
                        <a:t>Jul–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+2%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£5,605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-14%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£4,060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-7%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£13,547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£12,690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-6%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+mn-lt"/>
                        </a:rPr>
                        <a:t>Eng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£11,071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£10,579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July– September 2017 (1953); January– September 2017 (4955)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July – September 2017 (1402); January– September 2017 (3629)</a:t>
            </a:r>
          </a:p>
        </p:txBody>
      </p:sp>
    </p:spTree>
    <p:extLst>
      <p:ext uri="{BB962C8B-B14F-4D97-AF65-F5344CB8AC3E}">
        <p14:creationId xmlns:p14="http://schemas.microsoft.com/office/powerpoint/2010/main" val="21013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3+ Hour Day Visits Summary </a:t>
            </a:r>
            <a:br>
              <a:rPr lang="en-AU" dirty="0"/>
            </a:b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" y="1050860"/>
            <a:ext cx="81057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3+ hour day visits in Great Britain </a:t>
            </a:r>
            <a:r>
              <a:rPr lang="en-GB" sz="1600" b="0" dirty="0"/>
              <a:t>for the three months to September 2017 </a:t>
            </a:r>
            <a:r>
              <a:rPr lang="en-GB" sz="1600" b="0" dirty="0">
                <a:latin typeface="+mn-lt"/>
              </a:rPr>
              <a:t>decreased by -1% compared to the same period in 2016 to 806 </a:t>
            </a:r>
            <a:r>
              <a:rPr lang="en-GB" sz="1600" b="0">
                <a:latin typeface="+mn-lt"/>
              </a:rPr>
              <a:t>million </a:t>
            </a:r>
            <a:r>
              <a:rPr lang="en-GB" sz="1600" b="0" smtClean="0">
                <a:latin typeface="+mn-lt"/>
              </a:rPr>
              <a:t>visits.  </a:t>
            </a:r>
            <a:endParaRPr lang="en-GB" sz="1600" b="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The value of these visits increased by +1% for the three months against the same period last year to £24.5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date, volume is down by -4% to 2.2 billion 3+ hour visits and value remained the same at £65.2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In England, volume declined by -2% in the three months to September 2017 to 670 million. However, the value of these visits increased, by +5%, to 20.5 billion.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1600" b="0" dirty="0">
                <a:latin typeface="+mn-lt"/>
              </a:rPr>
              <a:t>Year to date the volume of day visits in England decreased relative to the same period in 2016 by -5%, to 1.86 billion and the value decreased by -3% to £53 billion.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8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</p:spPr>
        <p:txBody>
          <a:bodyPr/>
          <a:lstStyle/>
          <a:p>
            <a:r>
              <a:rPr lang="en-AU" dirty="0"/>
              <a:t>3+ Hour Day Visits </a:t>
            </a:r>
            <a:br>
              <a:rPr lang="en-AU" dirty="0"/>
            </a:br>
            <a:r>
              <a:rPr lang="en-AU" sz="2000" b="1" dirty="0"/>
              <a:t>GB &amp; England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93876"/>
              </p:ext>
            </p:extLst>
          </p:nvPr>
        </p:nvGraphicFramePr>
        <p:xfrm>
          <a:off x="2" y="1194973"/>
          <a:ext cx="9144001" cy="361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74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9904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Volume</a:t>
                      </a:r>
                      <a:r>
                        <a:rPr lang="en-GB" sz="1400" baseline="0" dirty="0">
                          <a:latin typeface="+mn-lt"/>
                        </a:rPr>
                        <a:t> of Visits </a:t>
                      </a:r>
                    </a:p>
                    <a:p>
                      <a:pPr algn="ctr"/>
                      <a:r>
                        <a:rPr lang="en-GB" sz="1400" baseline="0" dirty="0">
                          <a:latin typeface="+mn-lt"/>
                        </a:rPr>
                        <a:t>(millions)</a:t>
                      </a:r>
                      <a:endParaRPr lang="en-GB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Value of Visits 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(£millions)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2012*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2013*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2014*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+mn-lt"/>
                        </a:rPr>
                        <a:t>2015*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+mn-lt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% </a:t>
                      </a:r>
                    </a:p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(+/-)</a:t>
                      </a:r>
                      <a:r>
                        <a:rPr lang="en-GB" sz="9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’16/’17</a:t>
                      </a:r>
                      <a:endParaRPr lang="en-GB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baseline="0" dirty="0">
                          <a:latin typeface="+mn-lt"/>
                        </a:rPr>
                        <a:t>Jul–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883.9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£23,856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£23,137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£25,215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£24,504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+1%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669.0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-2%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£20,178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£18,619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£21,491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£19,512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£20,471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009242"/>
                          </a:solidFill>
                          <a:effectLst/>
                          <a:latin typeface="+mn-lt"/>
                        </a:rPr>
                        <a:t>+5%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1000" dirty="0" smtClean="0">
                          <a:latin typeface="+mn-lt"/>
                        </a:rPr>
                        <a:t>Jan- Sep</a:t>
                      </a:r>
                      <a:endParaRPr lang="en-GB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2447.1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-4%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£65,505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£63,065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£62,481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£65,167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£65,179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+mn-lt"/>
                        </a:rPr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1864.0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C50017"/>
                          </a:solidFill>
                          <a:effectLst/>
                          <a:latin typeface="+mn-lt"/>
                        </a:rPr>
                        <a:t>-5%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£54,290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£53,097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£51,291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£53,126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£54,357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£52,970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defRPr/>
                      </a:pPr>
                      <a:r>
                        <a:rPr lang="en-GB" sz="1000" b="1" i="0" u="none" strike="noStrike" dirty="0">
                          <a:solidFill>
                            <a:srgbClr val="F7911E"/>
                          </a:solidFill>
                          <a:effectLst/>
                          <a:latin typeface="+mn-lt"/>
                        </a:rPr>
                        <a:t>-3%</a:t>
                      </a:r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875" y="5316564"/>
            <a:ext cx="7718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i="1" dirty="0">
                <a:latin typeface="+mn-lt"/>
              </a:rPr>
              <a:t>Base sizes: </a:t>
            </a:r>
            <a:br>
              <a:rPr lang="en-GB" sz="1000" i="1" dirty="0">
                <a:latin typeface="+mn-lt"/>
              </a:rPr>
            </a:br>
            <a:r>
              <a:rPr lang="en-GB" sz="1000" i="1" dirty="0">
                <a:latin typeface="+mn-lt"/>
              </a:rPr>
              <a:t>GB:</a:t>
            </a:r>
            <a:r>
              <a:rPr lang="en-GB" sz="1000" b="0" i="1" dirty="0">
                <a:latin typeface="+mn-lt"/>
              </a:rPr>
              <a:t> July– September 2017 (8909); January– September 2017 (25513)</a:t>
            </a:r>
          </a:p>
          <a:p>
            <a:pPr lvl="0">
              <a:defRPr/>
            </a:pPr>
            <a:r>
              <a:rPr lang="en-GB" sz="1000" i="1" dirty="0">
                <a:latin typeface="+mn-lt"/>
              </a:rPr>
              <a:t>England</a:t>
            </a:r>
            <a:r>
              <a:rPr lang="en-GB" sz="1000" b="0" i="1" dirty="0">
                <a:latin typeface="+mn-lt"/>
              </a:rPr>
              <a:t>: July – September 2017 (6420); January– September 2017 (18367)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066857" y="5624341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000" b="0" dirty="0">
                <a:latin typeface="+mn-lt"/>
              </a:rPr>
              <a:t>*Estimates – see slide 3</a:t>
            </a:r>
          </a:p>
        </p:txBody>
      </p:sp>
    </p:spTree>
    <p:extLst>
      <p:ext uri="{BB962C8B-B14F-4D97-AF65-F5344CB8AC3E}">
        <p14:creationId xmlns:p14="http://schemas.microsoft.com/office/powerpoint/2010/main" val="9019914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7679</TotalTime>
  <Words>1353</Words>
  <Application>Microsoft Office PowerPoint</Application>
  <PresentationFormat>On-screen Show (4:3)</PresentationFormat>
  <Paragraphs>261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Arial</vt:lpstr>
      <vt:lpstr>Calibri</vt:lpstr>
      <vt:lpstr>Times New Roman</vt:lpstr>
      <vt:lpstr>Verdana</vt:lpstr>
      <vt:lpstr>Wingdings</vt:lpstr>
      <vt:lpstr>blank</vt:lpstr>
      <vt:lpstr>GB Day Visits 2017 September 2017 GB &amp; England</vt:lpstr>
      <vt:lpstr>Day Visits: Definitions</vt:lpstr>
      <vt:lpstr>Re-weighting of 2011 to 2015 data</vt:lpstr>
      <vt:lpstr>Tourism Day Visits Summary  </vt:lpstr>
      <vt:lpstr>Tourism Day Visits  GB &amp; England</vt:lpstr>
      <vt:lpstr>Activities Core to Tourism Summary  </vt:lpstr>
      <vt:lpstr>Activities Core to Tourism GB &amp; England</vt:lpstr>
      <vt:lpstr>3+ Hour Day Visits Summary  </vt:lpstr>
      <vt:lpstr>3+ Hour Day Visits  GB &amp; England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Three line presentation title Using property</dc:title>
  <dc:creator>lisa.scattergood</dc:creator>
  <cp:lastModifiedBy>John Duncan</cp:lastModifiedBy>
  <cp:revision>833</cp:revision>
  <cp:lastPrinted>2017-02-23T17:14:13Z</cp:lastPrinted>
  <dcterms:created xsi:type="dcterms:W3CDTF">2012-03-08T09:17:55Z</dcterms:created>
  <dcterms:modified xsi:type="dcterms:W3CDTF">2017-10-26T10:43:20Z</dcterms:modified>
</cp:coreProperties>
</file>