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3" r:id="rId8"/>
    <p:sldId id="297" r:id="rId9"/>
    <p:sldId id="302"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160" userDrawn="1">
          <p15:clr>
            <a:srgbClr val="A4A3A4"/>
          </p15:clr>
        </p15:guide>
        <p15:guide id="5" orient="horz" pos="1128">
          <p15:clr>
            <a:srgbClr val="A4A3A4"/>
          </p15:clr>
        </p15:guide>
        <p15:guide id="6" orient="horz" pos="576" userDrawn="1">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B1CC"/>
    <a:srgbClr val="C50017"/>
    <a:srgbClr val="EF5205"/>
    <a:srgbClr val="4655A5"/>
    <a:srgbClr val="D8EFF5"/>
    <a:srgbClr val="FFC0C8"/>
    <a:srgbClr val="FDE9D2"/>
    <a:srgbClr val="FDFDD2"/>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6" autoAdjust="0"/>
    <p:restoredTop sz="99645" autoAdjust="0"/>
  </p:normalViewPr>
  <p:slideViewPr>
    <p:cSldViewPr snapToGrid="0" showGuides="1">
      <p:cViewPr varScale="1">
        <p:scale>
          <a:sx n="127" d="100"/>
          <a:sy n="127" d="100"/>
        </p:scale>
        <p:origin x="1656" y="114"/>
      </p:cViewPr>
      <p:guideLst>
        <p:guide orient="horz" pos="4144"/>
        <p:guide orient="horz" pos="174"/>
        <p:guide orient="horz" pos="3192"/>
        <p:guide orient="horz" pos="2160"/>
        <p:guide orient="horz" pos="1128"/>
        <p:guide orient="horz" pos="576"/>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25/05/2018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25/05/2018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5878480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12782877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4996814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23870274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374923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jpe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2.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2018</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26"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660818" y="6127654"/>
            <a:ext cx="688790" cy="571500"/>
          </a:xfrm>
          <a:prstGeom prst="rect">
            <a:avLst/>
          </a:prstGeom>
          <a:noFill/>
          <a:ln w="9525">
            <a:noFill/>
            <a:miter lim="800000"/>
            <a:headEnd/>
            <a:tailEnd/>
          </a:ln>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2018</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pic>
        <p:nvPicPr>
          <p:cNvPr id="29"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596418" y="6124578"/>
            <a:ext cx="688790" cy="571500"/>
          </a:xfrm>
          <a:prstGeom prst="rect">
            <a:avLst/>
          </a:prstGeom>
          <a:noFill/>
          <a:ln w="9525">
            <a:noFill/>
            <a:miter lim="800000"/>
            <a:headEnd/>
            <a:tailEnd/>
          </a:ln>
        </p:spPr>
      </p:pic>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Tree>
    <p:extLst>
      <p:ext uri="{BB962C8B-B14F-4D97-AF65-F5344CB8AC3E}">
        <p14:creationId xmlns:p14="http://schemas.microsoft.com/office/powerpoint/2010/main" val="417286476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pPr>
              <a:defRPr/>
            </a:pPr>
            <a:r>
              <a:rPr lang="en-AU" sz="3600" b="1" dirty="0"/>
              <a:t>Great Britain </a:t>
            </a:r>
            <a:br>
              <a:rPr lang="en-AU" sz="3600" b="1" dirty="0"/>
            </a:br>
            <a:r>
              <a:rPr lang="en-AU" sz="3600" b="1" dirty="0"/>
              <a:t>Tourism Survey</a:t>
            </a:r>
            <a:r>
              <a:rPr lang="en-AU" b="1" dirty="0"/>
              <a:t/>
            </a:r>
            <a:br>
              <a:rPr lang="en-AU" b="1" dirty="0"/>
            </a:br>
            <a:r>
              <a:rPr lang="en-AU" sz="3200" dirty="0">
                <a:solidFill>
                  <a:srgbClr val="797979"/>
                </a:solidFill>
              </a:rPr>
              <a:t>February 2018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The introduction of a new data processing approach in January 2016 had an impact, albeit small, on the reported estimates for trips, nights and expenditure.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As 2016 and 2017 use the same data processing approach, 2017 data can be compared to 2016 data without any concern. Similarly collected any data before December 2015 can be compared with any other data collected </a:t>
            </a:r>
            <a:r>
              <a:rPr kumimoji="0" lang="en-GB" sz="1600" b="0" i="0" u="none" strike="noStrike" kern="1200" cap="none" spc="0" normalizeH="0" baseline="0" noProof="0" dirty="0" smtClean="0">
                <a:ln>
                  <a:noFill/>
                </a:ln>
                <a:solidFill>
                  <a:prstClr val="black">
                    <a:lumMod val="85000"/>
                    <a:lumOff val="15000"/>
                  </a:prstClr>
                </a:solidFill>
                <a:effectLst/>
                <a:uLnTx/>
                <a:uFillTx/>
                <a:latin typeface="Verdana"/>
                <a:ea typeface="+mn-ea"/>
                <a:cs typeface="Arial" charset="0"/>
              </a:rPr>
              <a:t>prior to </a:t>
            </a: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December 2015 without any concern. </a:t>
            </a:r>
            <a:endParaRPr kumimoji="0" lang="en-GB" sz="1600" b="0" i="0" u="none" strike="noStrike" kern="1200" cap="none" spc="0" normalizeH="0" baseline="0" noProof="0" dirty="0" smtClean="0">
              <a:ln>
                <a:noFill/>
              </a:ln>
              <a:solidFill>
                <a:prstClr val="black">
                  <a:lumMod val="85000"/>
                  <a:lumOff val="15000"/>
                </a:prstClr>
              </a:solidFill>
              <a:effectLst/>
              <a:uLnTx/>
              <a:uFillTx/>
              <a:latin typeface="Verdana"/>
              <a:ea typeface="+mn-ea"/>
              <a:cs typeface="Arial" charset="0"/>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For more information please see: </a:t>
            </a:r>
            <a:r>
              <a:rPr kumimoji="0" lang="en-GB" sz="1600" b="0" i="0" u="sng" strike="noStrike" kern="1200" cap="none" spc="0" normalizeH="0" baseline="0" noProof="0" dirty="0">
                <a:ln>
                  <a:noFill/>
                </a:ln>
                <a:solidFill>
                  <a:srgbClr val="0563C1"/>
                </a:solidFill>
                <a:effectLst/>
                <a:uLnTx/>
                <a:uFillTx/>
                <a:latin typeface="Verdana"/>
                <a:ea typeface="Calibri" panose="020F0502020204030204" pitchFamily="34" charset="0"/>
                <a:cs typeface="Times New Roman" panose="02020603050405020304" pitchFamily="18" charset="0"/>
                <a:hlinkClick r:id="rId2"/>
              </a:rPr>
              <a:t>https://www.visitbritain.org/about-gbts-and-gbdvs</a:t>
            </a:r>
            <a:endParaRPr kumimoji="0" lang="en-GB" sz="1600" b="0" i="0" u="none" strike="noStrike" kern="1200" cap="none" spc="0" normalizeH="0" baseline="0" noProof="0" dirty="0">
              <a:ln>
                <a:noFill/>
              </a:ln>
              <a:solidFill>
                <a:prstClr val="black"/>
              </a:solidFill>
              <a:effectLst/>
              <a:uLnTx/>
              <a:uFillTx/>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717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101"/>
            <a:ext cx="9143999" cy="777922"/>
          </a:xfrm>
        </p:spPr>
        <p:txBody>
          <a:bodyPr/>
          <a:lstStyle/>
          <a:p>
            <a:pPr>
              <a:defRPr/>
            </a:pPr>
            <a:r>
              <a:rPr lang="en-US" dirty="0"/>
              <a:t>GB Domestic Tourism: Monthly Volume &amp; Value 2018</a:t>
            </a:r>
            <a:br>
              <a:rPr lang="en-US" dirty="0"/>
            </a:br>
            <a:r>
              <a:rPr lang="en-US" dirty="0">
                <a:solidFill>
                  <a:schemeClr val="accent5"/>
                </a:solidFill>
              </a:rPr>
              <a:t>ALL TOURISM</a:t>
            </a:r>
            <a:endParaRPr lang="en-GB" dirty="0">
              <a:solidFill>
                <a:schemeClr val="accent5"/>
              </a:solidFill>
            </a:endParaRPr>
          </a:p>
        </p:txBody>
      </p:sp>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graphicFrame>
        <p:nvGraphicFramePr>
          <p:cNvPr id="11" name="Table 10">
            <a:extLst>
              <a:ext uri="{FF2B5EF4-FFF2-40B4-BE49-F238E27FC236}">
                <a16:creationId xmlns:a16="http://schemas.microsoft.com/office/drawing/2014/main" id="{B6A4D9EB-0855-4BA5-86BB-FF08FE83B188}"/>
              </a:ext>
            </a:extLst>
          </p:cNvPr>
          <p:cNvGraphicFramePr>
            <a:graphicFrameLocks noGrp="1"/>
          </p:cNvGraphicFramePr>
          <p:nvPr>
            <p:custDataLst>
              <p:tags r:id="rId1"/>
            </p:custDataLst>
            <p:extLst>
              <p:ext uri="{D42A27DB-BD31-4B8C-83A1-F6EECF244321}">
                <p14:modId xmlns:p14="http://schemas.microsoft.com/office/powerpoint/2010/main" val="3718264809"/>
              </p:ext>
            </p:extLst>
          </p:nvPr>
        </p:nvGraphicFramePr>
        <p:xfrm>
          <a:off x="109633" y="3431029"/>
          <a:ext cx="8879501" cy="1630800"/>
        </p:xfrm>
        <a:graphic>
          <a:graphicData uri="http://schemas.openxmlformats.org/drawingml/2006/table">
            <a:tbl>
              <a:tblPr>
                <a:tableStyleId>{5A111915-BE36-4E01-A7E5-04B1672EAD32}</a:tableStyleId>
              </a:tblPr>
              <a:tblGrid>
                <a:gridCol w="661466">
                  <a:extLst>
                    <a:ext uri="{9D8B030D-6E8A-4147-A177-3AD203B41FA5}">
                      <a16:colId xmlns:a16="http://schemas.microsoft.com/office/drawing/2014/main" val="20000"/>
                    </a:ext>
                  </a:extLst>
                </a:gridCol>
                <a:gridCol w="391335">
                  <a:extLst>
                    <a:ext uri="{9D8B030D-6E8A-4147-A177-3AD203B41FA5}">
                      <a16:colId xmlns:a16="http://schemas.microsoft.com/office/drawing/2014/main" val="20002"/>
                    </a:ext>
                  </a:extLst>
                </a:gridCol>
                <a:gridCol w="391335">
                  <a:extLst>
                    <a:ext uri="{9D8B030D-6E8A-4147-A177-3AD203B41FA5}">
                      <a16:colId xmlns:a16="http://schemas.microsoft.com/office/drawing/2014/main" val="2716474440"/>
                    </a:ext>
                  </a:extLst>
                </a:gridCol>
                <a:gridCol w="391335">
                  <a:extLst>
                    <a:ext uri="{9D8B030D-6E8A-4147-A177-3AD203B41FA5}">
                      <a16:colId xmlns:a16="http://schemas.microsoft.com/office/drawing/2014/main" val="20003"/>
                    </a:ext>
                  </a:extLst>
                </a:gridCol>
                <a:gridCol w="391335">
                  <a:extLst>
                    <a:ext uri="{9D8B030D-6E8A-4147-A177-3AD203B41FA5}">
                      <a16:colId xmlns:a16="http://schemas.microsoft.com/office/drawing/2014/main" val="20005"/>
                    </a:ext>
                  </a:extLst>
                </a:gridCol>
                <a:gridCol w="391335">
                  <a:extLst>
                    <a:ext uri="{9D8B030D-6E8A-4147-A177-3AD203B41FA5}">
                      <a16:colId xmlns:a16="http://schemas.microsoft.com/office/drawing/2014/main" val="2525427573"/>
                    </a:ext>
                  </a:extLst>
                </a:gridCol>
                <a:gridCol w="391335">
                  <a:extLst>
                    <a:ext uri="{9D8B030D-6E8A-4147-A177-3AD203B41FA5}">
                      <a16:colId xmlns:a16="http://schemas.microsoft.com/office/drawing/2014/main" val="20006"/>
                    </a:ext>
                  </a:extLst>
                </a:gridCol>
                <a:gridCol w="391335">
                  <a:extLst>
                    <a:ext uri="{9D8B030D-6E8A-4147-A177-3AD203B41FA5}">
                      <a16:colId xmlns:a16="http://schemas.microsoft.com/office/drawing/2014/main" val="20008"/>
                    </a:ext>
                  </a:extLst>
                </a:gridCol>
                <a:gridCol w="391335">
                  <a:extLst>
                    <a:ext uri="{9D8B030D-6E8A-4147-A177-3AD203B41FA5}">
                      <a16:colId xmlns:a16="http://schemas.microsoft.com/office/drawing/2014/main" val="599800153"/>
                    </a:ext>
                  </a:extLst>
                </a:gridCol>
                <a:gridCol w="391335">
                  <a:extLst>
                    <a:ext uri="{9D8B030D-6E8A-4147-A177-3AD203B41FA5}">
                      <a16:colId xmlns:a16="http://schemas.microsoft.com/office/drawing/2014/main" val="20009"/>
                    </a:ext>
                  </a:extLst>
                </a:gridCol>
                <a:gridCol w="391335">
                  <a:extLst>
                    <a:ext uri="{9D8B030D-6E8A-4147-A177-3AD203B41FA5}">
                      <a16:colId xmlns:a16="http://schemas.microsoft.com/office/drawing/2014/main" val="20011"/>
                    </a:ext>
                  </a:extLst>
                </a:gridCol>
                <a:gridCol w="391335">
                  <a:extLst>
                    <a:ext uri="{9D8B030D-6E8A-4147-A177-3AD203B41FA5}">
                      <a16:colId xmlns:a16="http://schemas.microsoft.com/office/drawing/2014/main" val="2128387303"/>
                    </a:ext>
                  </a:extLst>
                </a:gridCol>
                <a:gridCol w="391335">
                  <a:extLst>
                    <a:ext uri="{9D8B030D-6E8A-4147-A177-3AD203B41FA5}">
                      <a16:colId xmlns:a16="http://schemas.microsoft.com/office/drawing/2014/main" val="20012"/>
                    </a:ext>
                  </a:extLst>
                </a:gridCol>
                <a:gridCol w="391335">
                  <a:extLst>
                    <a:ext uri="{9D8B030D-6E8A-4147-A177-3AD203B41FA5}">
                      <a16:colId xmlns:a16="http://schemas.microsoft.com/office/drawing/2014/main" val="20014"/>
                    </a:ext>
                  </a:extLst>
                </a:gridCol>
                <a:gridCol w="391335">
                  <a:extLst>
                    <a:ext uri="{9D8B030D-6E8A-4147-A177-3AD203B41FA5}">
                      <a16:colId xmlns:a16="http://schemas.microsoft.com/office/drawing/2014/main" val="3199239180"/>
                    </a:ext>
                  </a:extLst>
                </a:gridCol>
                <a:gridCol w="391335">
                  <a:extLst>
                    <a:ext uri="{9D8B030D-6E8A-4147-A177-3AD203B41FA5}">
                      <a16:colId xmlns:a16="http://schemas.microsoft.com/office/drawing/2014/main" val="20015"/>
                    </a:ext>
                  </a:extLst>
                </a:gridCol>
                <a:gridCol w="391335">
                  <a:extLst>
                    <a:ext uri="{9D8B030D-6E8A-4147-A177-3AD203B41FA5}">
                      <a16:colId xmlns:a16="http://schemas.microsoft.com/office/drawing/2014/main" val="20017"/>
                    </a:ext>
                  </a:extLst>
                </a:gridCol>
                <a:gridCol w="391335">
                  <a:extLst>
                    <a:ext uri="{9D8B030D-6E8A-4147-A177-3AD203B41FA5}">
                      <a16:colId xmlns:a16="http://schemas.microsoft.com/office/drawing/2014/main" val="2937459200"/>
                    </a:ext>
                  </a:extLst>
                </a:gridCol>
                <a:gridCol w="391335">
                  <a:extLst>
                    <a:ext uri="{9D8B030D-6E8A-4147-A177-3AD203B41FA5}">
                      <a16:colId xmlns:a16="http://schemas.microsoft.com/office/drawing/2014/main" val="20018"/>
                    </a:ext>
                  </a:extLst>
                </a:gridCol>
                <a:gridCol w="391335">
                  <a:extLst>
                    <a:ext uri="{9D8B030D-6E8A-4147-A177-3AD203B41FA5}">
                      <a16:colId xmlns:a16="http://schemas.microsoft.com/office/drawing/2014/main" val="20019"/>
                    </a:ext>
                  </a:extLst>
                </a:gridCol>
                <a:gridCol w="391335">
                  <a:extLst>
                    <a:ext uri="{9D8B030D-6E8A-4147-A177-3AD203B41FA5}">
                      <a16:colId xmlns:a16="http://schemas.microsoft.com/office/drawing/2014/main" val="20020"/>
                    </a:ext>
                  </a:extLst>
                </a:gridCol>
                <a:gridCol w="391335">
                  <a:extLst>
                    <a:ext uri="{9D8B030D-6E8A-4147-A177-3AD203B41FA5}">
                      <a16:colId xmlns:a16="http://schemas.microsoft.com/office/drawing/2014/main" val="20021"/>
                    </a:ext>
                  </a:extLst>
                </a:gridCol>
              </a:tblGrid>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00" u="none" strike="noStrike" kern="1200" dirty="0">
                          <a:solidFill>
                            <a:schemeClr val="bg1"/>
                          </a:solidFill>
                          <a:effectLst/>
                          <a:latin typeface="+mn-lt"/>
                          <a:ea typeface="+mn-ea"/>
                          <a:cs typeface="+mn-cs"/>
                        </a:rPr>
                        <a:t> </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rgbClr val="4655A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01"/>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12.165</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4655A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14.852</a:t>
                      </a:r>
                    </a:p>
                  </a:txBody>
                  <a:tcPr marL="9525" marR="9525" marT="9525" marB="0" anchor="ctr">
                    <a:lnL w="6350" cap="flat" cmpd="sng" algn="ctr">
                      <a:solidFill>
                        <a:srgbClr val="4655A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10.370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9.963</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9.375</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10.840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12.915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15.319</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+18.6%</a:t>
                      </a:r>
                    </a:p>
                  </a:txBody>
                  <a:tcPr marL="7620" marR="7620" marT="7620" marB="0" anchor="ctr">
                    <a:lnL>
                      <a:noFill/>
                    </a:lnL>
                    <a:solidFill>
                      <a:srgbClr val="D1D5F7"/>
                    </a:solidFill>
                  </a:tcPr>
                </a:tc>
                <a:extLst>
                  <a:ext uri="{0D108BD9-81ED-4DB2-BD59-A6C34878D82A}">
                    <a16:rowId xmlns:a16="http://schemas.microsoft.com/office/drawing/2014/main" val="10002"/>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10.300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12.206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8.448</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8.124</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7.907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9.281</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11.043</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12.850</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+16.4%</a:t>
                      </a:r>
                    </a:p>
                  </a:txBody>
                  <a:tcPr marL="7620" marR="7620" marT="7620" marB="0" anchor="ctr">
                    <a:lnL>
                      <a:noFill/>
                    </a:lnL>
                    <a:solidFill>
                      <a:srgbClr val="D1D5F7"/>
                    </a:solidFill>
                  </a:tcPr>
                </a:tc>
                <a:extLst>
                  <a:ext uri="{0D108BD9-81ED-4DB2-BD59-A6C34878D82A}">
                    <a16:rowId xmlns:a16="http://schemas.microsoft.com/office/drawing/2014/main" val="10003"/>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kern="1200" dirty="0">
                          <a:solidFill>
                            <a:schemeClr val="bg1"/>
                          </a:solidFill>
                          <a:effectLst/>
                          <a:latin typeface="+mn-lt"/>
                          <a:ea typeface="+mn-ea"/>
                          <a:cs typeface="+mn-cs"/>
                        </a:rPr>
                        <a:t>BEDNIGHTS</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5"/>
                    </a:solidFill>
                  </a:tcPr>
                </a:tc>
                <a:extLst>
                  <a:ext uri="{0D108BD9-81ED-4DB2-BD59-A6C34878D82A}">
                    <a16:rowId xmlns:a16="http://schemas.microsoft.com/office/drawing/2014/main" val="10007"/>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48.183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56.420</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30.968</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28.519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21.794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35.038</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32.297</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37.967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+17.6%</a:t>
                      </a:r>
                    </a:p>
                  </a:txBody>
                  <a:tcPr marL="7620" marR="7620" marT="7620" marB="0" anchor="ctr">
                    <a:lnL>
                      <a:noFill/>
                    </a:lnL>
                    <a:solidFill>
                      <a:srgbClr val="D1D5F7"/>
                    </a:solidFill>
                  </a:tcPr>
                </a:tc>
                <a:extLst>
                  <a:ext uri="{0D108BD9-81ED-4DB2-BD59-A6C34878D82A}">
                    <a16:rowId xmlns:a16="http://schemas.microsoft.com/office/drawing/2014/main" val="10008"/>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40.011</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45.451</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24.336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21.688</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18.069</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29.589</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26.893</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31.009</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+15.3%</a:t>
                      </a:r>
                    </a:p>
                  </a:txBody>
                  <a:tcPr marL="7620" marR="7620" marT="7620" marB="0" anchor="ctr">
                    <a:lnL>
                      <a:noFill/>
                    </a:lnL>
                    <a:solidFill>
                      <a:srgbClr val="D1D5F7"/>
                    </a:solidFill>
                  </a:tcPr>
                </a:tc>
                <a:extLst>
                  <a:ext uri="{0D108BD9-81ED-4DB2-BD59-A6C34878D82A}">
                    <a16:rowId xmlns:a16="http://schemas.microsoft.com/office/drawing/2014/main" val="10009"/>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kern="1200" dirty="0">
                          <a:solidFill>
                            <a:schemeClr val="bg1"/>
                          </a:solidFill>
                          <a:effectLst/>
                          <a:latin typeface="+mn-lt"/>
                          <a:ea typeface="+mn-ea"/>
                          <a:cs typeface="+mn-cs"/>
                        </a:rPr>
                        <a:t>EXPENDITURE</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5"/>
                    </a:solidFill>
                  </a:tcPr>
                </a:tc>
                <a:extLst>
                  <a:ext uri="{0D108BD9-81ED-4DB2-BD59-A6C34878D82A}">
                    <a16:rowId xmlns:a16="http://schemas.microsoft.com/office/drawing/2014/main" val="10013"/>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£2,773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£3,176</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£2,244</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£1,952</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£1,665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£1,710</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£2,288</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£2,733</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+19.4%</a:t>
                      </a:r>
                    </a:p>
                  </a:txBody>
                  <a:tcPr marL="7620" marR="7620" marT="7620" marB="0" anchor="ctr">
                    <a:lnL>
                      <a:noFill/>
                    </a:lnL>
                    <a:solidFill>
                      <a:srgbClr val="D1D5F7"/>
                    </a:solidFill>
                  </a:tcPr>
                </a:tc>
                <a:extLst>
                  <a:ext uri="{0D108BD9-81ED-4DB2-BD59-A6C34878D82A}">
                    <a16:rowId xmlns:a16="http://schemas.microsoft.com/office/drawing/2014/main" val="10014"/>
                  </a:ext>
                </a:extLst>
              </a:tr>
              <a:tr h="135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lnB w="9525" cap="flat" cmpd="sng" algn="ctr">
                      <a:solidFill>
                        <a:schemeClr val="accent5"/>
                      </a:solidFill>
                      <a:prstDash val="solid"/>
                      <a:round/>
                      <a:headEnd type="none" w="med" len="med"/>
                      <a:tailEnd type="none" w="med" len="med"/>
                    </a:lnB>
                  </a:tcPr>
                </a:tc>
                <a:tc>
                  <a:txBody>
                    <a:bodyPr/>
                    <a:lstStyle/>
                    <a:p>
                      <a:pPr algn="ctr" fontAlgn="b">
                        <a:defRPr/>
                      </a:pPr>
                      <a:r>
                        <a:rPr lang="en-GB" sz="650" b="0" i="0" u="none" strike="noStrike" dirty="0">
                          <a:solidFill>
                            <a:schemeClr val="accent5"/>
                          </a:solidFill>
                          <a:effectLst/>
                          <a:latin typeface="+mj-lt"/>
                        </a:rPr>
                        <a:t>£2,267</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£2,511</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£1,722</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£1,511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£1,339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£1,398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£1,951</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£2,196</a:t>
                      </a:r>
                    </a:p>
                  </a:txBody>
                  <a:tcPr marL="7620" marR="7620" marT="7620" marB="0" anchor="ctr">
                    <a:lnL w="3175" cap="flat" cmpd="sng" algn="ctr">
                      <a:noFill/>
                      <a:prstDash val="solid"/>
                      <a:round/>
                      <a:headEnd type="none" w="med" len="med"/>
                      <a:tailEnd type="none" w="med" len="med"/>
                    </a:lnL>
                    <a:lnR>
                      <a:noFill/>
                    </a:lnR>
                    <a:lnT>
                      <a:noFill/>
                    </a:lnT>
                    <a:lnB w="952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+12.6%</a:t>
                      </a:r>
                    </a:p>
                  </a:txBody>
                  <a:tcPr marL="7620" marR="7620" marT="7620" marB="0" anchor="ctr">
                    <a:lnL>
                      <a:noFill/>
                    </a:lnL>
                    <a:lnB w="9525" cap="flat" cmpd="sng" algn="ctr">
                      <a:solidFill>
                        <a:schemeClr val="accent5"/>
                      </a:solidFill>
                      <a:prstDash val="solid"/>
                      <a:round/>
                      <a:headEnd type="none" w="med" len="med"/>
                      <a:tailEnd type="none" w="med" len="med"/>
                    </a:lnB>
                    <a:solidFill>
                      <a:srgbClr val="D1D5F7"/>
                    </a:solidFill>
                  </a:tcPr>
                </a:tc>
                <a:extLst>
                  <a:ext uri="{0D108BD9-81ED-4DB2-BD59-A6C34878D82A}">
                    <a16:rowId xmlns:a16="http://schemas.microsoft.com/office/drawing/2014/main" val="10015"/>
                  </a:ext>
                </a:extLst>
              </a:tr>
            </a:tbl>
          </a:graphicData>
        </a:graphic>
      </p:graphicFrame>
      <p:graphicFrame>
        <p:nvGraphicFramePr>
          <p:cNvPr id="14" name="Table 13">
            <a:extLst>
              <a:ext uri="{FF2B5EF4-FFF2-40B4-BE49-F238E27FC236}">
                <a16:creationId xmlns:a16="http://schemas.microsoft.com/office/drawing/2014/main" id="{13A3DAE4-A728-4CA4-B121-F181D12E3721}"/>
              </a:ext>
            </a:extLst>
          </p:cNvPr>
          <p:cNvGraphicFramePr>
            <a:graphicFrameLocks noGrp="1"/>
          </p:cNvGraphicFramePr>
          <p:nvPr>
            <p:custDataLst>
              <p:tags r:id="rId2"/>
            </p:custDataLst>
            <p:extLst>
              <p:ext uri="{D42A27DB-BD31-4B8C-83A1-F6EECF244321}">
                <p14:modId xmlns:p14="http://schemas.microsoft.com/office/powerpoint/2010/main" val="2335492476"/>
              </p:ext>
            </p:extLst>
          </p:nvPr>
        </p:nvGraphicFramePr>
        <p:xfrm>
          <a:off x="109632" y="916591"/>
          <a:ext cx="7696894" cy="1641600"/>
        </p:xfrm>
        <a:graphic>
          <a:graphicData uri="http://schemas.openxmlformats.org/drawingml/2006/table">
            <a:tbl>
              <a:tblPr>
                <a:tableStyleId>{5A111915-BE36-4E01-A7E5-04B1672EAD32}</a:tableStyleId>
              </a:tblPr>
              <a:tblGrid>
                <a:gridCol w="668290">
                  <a:extLst>
                    <a:ext uri="{9D8B030D-6E8A-4147-A177-3AD203B41FA5}">
                      <a16:colId xmlns:a16="http://schemas.microsoft.com/office/drawing/2014/main" val="20000"/>
                    </a:ext>
                  </a:extLst>
                </a:gridCol>
                <a:gridCol w="390478">
                  <a:extLst>
                    <a:ext uri="{9D8B030D-6E8A-4147-A177-3AD203B41FA5}">
                      <a16:colId xmlns:a16="http://schemas.microsoft.com/office/drawing/2014/main" val="20002"/>
                    </a:ext>
                  </a:extLst>
                </a:gridCol>
                <a:gridCol w="390478">
                  <a:extLst>
                    <a:ext uri="{9D8B030D-6E8A-4147-A177-3AD203B41FA5}">
                      <a16:colId xmlns:a16="http://schemas.microsoft.com/office/drawing/2014/main" val="3179150191"/>
                    </a:ext>
                  </a:extLst>
                </a:gridCol>
                <a:gridCol w="390478">
                  <a:extLst>
                    <a:ext uri="{9D8B030D-6E8A-4147-A177-3AD203B41FA5}">
                      <a16:colId xmlns:a16="http://schemas.microsoft.com/office/drawing/2014/main" val="20003"/>
                    </a:ext>
                  </a:extLst>
                </a:gridCol>
                <a:gridCol w="390478">
                  <a:extLst>
                    <a:ext uri="{9D8B030D-6E8A-4147-A177-3AD203B41FA5}">
                      <a16:colId xmlns:a16="http://schemas.microsoft.com/office/drawing/2014/main" val="20005"/>
                    </a:ext>
                  </a:extLst>
                </a:gridCol>
                <a:gridCol w="390478">
                  <a:extLst>
                    <a:ext uri="{9D8B030D-6E8A-4147-A177-3AD203B41FA5}">
                      <a16:colId xmlns:a16="http://schemas.microsoft.com/office/drawing/2014/main" val="3331148621"/>
                    </a:ext>
                  </a:extLst>
                </a:gridCol>
                <a:gridCol w="390478">
                  <a:extLst>
                    <a:ext uri="{9D8B030D-6E8A-4147-A177-3AD203B41FA5}">
                      <a16:colId xmlns:a16="http://schemas.microsoft.com/office/drawing/2014/main" val="20006"/>
                    </a:ext>
                  </a:extLst>
                </a:gridCol>
                <a:gridCol w="390478">
                  <a:extLst>
                    <a:ext uri="{9D8B030D-6E8A-4147-A177-3AD203B41FA5}">
                      <a16:colId xmlns:a16="http://schemas.microsoft.com/office/drawing/2014/main" val="20008"/>
                    </a:ext>
                  </a:extLst>
                </a:gridCol>
                <a:gridCol w="390478">
                  <a:extLst>
                    <a:ext uri="{9D8B030D-6E8A-4147-A177-3AD203B41FA5}">
                      <a16:colId xmlns:a16="http://schemas.microsoft.com/office/drawing/2014/main" val="2813054461"/>
                    </a:ext>
                  </a:extLst>
                </a:gridCol>
                <a:gridCol w="390478">
                  <a:extLst>
                    <a:ext uri="{9D8B030D-6E8A-4147-A177-3AD203B41FA5}">
                      <a16:colId xmlns:a16="http://schemas.microsoft.com/office/drawing/2014/main" val="20009"/>
                    </a:ext>
                  </a:extLst>
                </a:gridCol>
                <a:gridCol w="390478">
                  <a:extLst>
                    <a:ext uri="{9D8B030D-6E8A-4147-A177-3AD203B41FA5}">
                      <a16:colId xmlns:a16="http://schemas.microsoft.com/office/drawing/2014/main" val="20011"/>
                    </a:ext>
                  </a:extLst>
                </a:gridCol>
                <a:gridCol w="390478">
                  <a:extLst>
                    <a:ext uri="{9D8B030D-6E8A-4147-A177-3AD203B41FA5}">
                      <a16:colId xmlns:a16="http://schemas.microsoft.com/office/drawing/2014/main" val="606385313"/>
                    </a:ext>
                  </a:extLst>
                </a:gridCol>
                <a:gridCol w="390478">
                  <a:extLst>
                    <a:ext uri="{9D8B030D-6E8A-4147-A177-3AD203B41FA5}">
                      <a16:colId xmlns:a16="http://schemas.microsoft.com/office/drawing/2014/main" val="20012"/>
                    </a:ext>
                  </a:extLst>
                </a:gridCol>
                <a:gridCol w="390478">
                  <a:extLst>
                    <a:ext uri="{9D8B030D-6E8A-4147-A177-3AD203B41FA5}">
                      <a16:colId xmlns:a16="http://schemas.microsoft.com/office/drawing/2014/main" val="20014"/>
                    </a:ext>
                  </a:extLst>
                </a:gridCol>
                <a:gridCol w="390478">
                  <a:extLst>
                    <a:ext uri="{9D8B030D-6E8A-4147-A177-3AD203B41FA5}">
                      <a16:colId xmlns:a16="http://schemas.microsoft.com/office/drawing/2014/main" val="2027995948"/>
                    </a:ext>
                  </a:extLst>
                </a:gridCol>
                <a:gridCol w="390478">
                  <a:extLst>
                    <a:ext uri="{9D8B030D-6E8A-4147-A177-3AD203B41FA5}">
                      <a16:colId xmlns:a16="http://schemas.microsoft.com/office/drawing/2014/main" val="20015"/>
                    </a:ext>
                  </a:extLst>
                </a:gridCol>
                <a:gridCol w="390478">
                  <a:extLst>
                    <a:ext uri="{9D8B030D-6E8A-4147-A177-3AD203B41FA5}">
                      <a16:colId xmlns:a16="http://schemas.microsoft.com/office/drawing/2014/main" val="20017"/>
                    </a:ext>
                  </a:extLst>
                </a:gridCol>
                <a:gridCol w="390478">
                  <a:extLst>
                    <a:ext uri="{9D8B030D-6E8A-4147-A177-3AD203B41FA5}">
                      <a16:colId xmlns:a16="http://schemas.microsoft.com/office/drawing/2014/main" val="1594396976"/>
                    </a:ext>
                  </a:extLst>
                </a:gridCol>
                <a:gridCol w="390478">
                  <a:extLst>
                    <a:ext uri="{9D8B030D-6E8A-4147-A177-3AD203B41FA5}">
                      <a16:colId xmlns:a16="http://schemas.microsoft.com/office/drawing/2014/main" val="20018"/>
                    </a:ext>
                  </a:extLst>
                </a:gridCol>
              </a:tblGrid>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01"/>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5.647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7.053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+24.9%</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7.268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8.266</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+13.7%</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8.330</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11.707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10.159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10.002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4.852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5.777</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+19.1%</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6.191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7.073</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+14.2%</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6.952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9.645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8.275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8.438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kern="1200" dirty="0">
                          <a:solidFill>
                            <a:schemeClr val="bg1"/>
                          </a:solidFill>
                          <a:effectLst/>
                          <a:latin typeface="+mn-lt"/>
                          <a:ea typeface="+mn-ea"/>
                          <a:cs typeface="+mn-cs"/>
                        </a:rPr>
                        <a:t>BEDNIGHTS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07"/>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13.228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17.444</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+31.9%</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19.069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20.523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+7.6%</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20.368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35.253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30.733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29.881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8"/>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10.999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14.054</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+27.8%</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15.894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16.955</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+6.7%</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16.709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28.245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24.168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24.251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9"/>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kern="1200" dirty="0">
                          <a:solidFill>
                            <a:schemeClr val="bg1"/>
                          </a:solidFill>
                          <a:effectLst/>
                          <a:latin typeface="+mn-lt"/>
                          <a:ea typeface="+mn-ea"/>
                          <a:cs typeface="+mn-cs"/>
                        </a:rPr>
                        <a:t>EXPENDITURE</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1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chemeClr val="accent5"/>
                          </a:solidFill>
                          <a:effectLst/>
                          <a:latin typeface="+mj-lt"/>
                        </a:rPr>
                        <a:t>£1,283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+27.5%</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£1,282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chemeClr val="accent5"/>
                          </a:solidFill>
                          <a:effectLst/>
                          <a:latin typeface="+mj-lt"/>
                        </a:rPr>
                        <a:t>£1,450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+13.1%</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£1,443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£2,172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£2,053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£2,207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14"/>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£852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£1,001</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+17.5%</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£1,099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£1,195</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+8.7%</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£1,170</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£1,653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£1,812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15"/>
                  </a:ext>
                </a:extLst>
              </a:tr>
            </a:tbl>
          </a:graphicData>
        </a:graphic>
      </p:graphicFrame>
      <p:sp>
        <p:nvSpPr>
          <p:cNvPr id="12" name="Rectangle 11"/>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10 Feb – 27 Mar 2018</a:t>
            </a:r>
            <a:endParaRPr lang="en-GB" sz="800" b="0" dirty="0"/>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pPr>
              <a:defRPr/>
            </a:pPr>
            <a:r>
              <a:rPr lang="en-US" dirty="0"/>
              <a:t>GB Domestic Tourism: Monthly Volume &amp; Value 2018</a:t>
            </a:r>
            <a:br>
              <a:rPr lang="en-US" dirty="0"/>
            </a:br>
            <a:r>
              <a:rPr lang="en-US" dirty="0">
                <a:solidFill>
                  <a:schemeClr val="accent2"/>
                </a:solidFill>
              </a:rPr>
              <a:t>HOLIDAYS</a:t>
            </a:r>
            <a:endParaRPr lang="en-GB" dirty="0">
              <a:solidFill>
                <a:schemeClr val="accent2"/>
              </a:solidFill>
            </a:endParaRPr>
          </a:p>
        </p:txBody>
      </p:sp>
      <p:graphicFrame>
        <p:nvGraphicFramePr>
          <p:cNvPr id="12" name="Table 11">
            <a:extLst>
              <a:ext uri="{FF2B5EF4-FFF2-40B4-BE49-F238E27FC236}">
                <a16:creationId xmlns:a16="http://schemas.microsoft.com/office/drawing/2014/main" id="{E5B88218-C341-4838-B52E-C3370D2FCAB7}"/>
              </a:ext>
            </a:extLst>
          </p:cNvPr>
          <p:cNvGraphicFramePr>
            <a:graphicFrameLocks noGrp="1"/>
          </p:cNvGraphicFramePr>
          <p:nvPr>
            <p:custDataLst>
              <p:tags r:id="rId1"/>
            </p:custDataLst>
            <p:extLst>
              <p:ext uri="{D42A27DB-BD31-4B8C-83A1-F6EECF244321}">
                <p14:modId xmlns:p14="http://schemas.microsoft.com/office/powerpoint/2010/main" val="1866808381"/>
              </p:ext>
            </p:extLst>
          </p:nvPr>
        </p:nvGraphicFramePr>
        <p:xfrm>
          <a:off x="109633" y="3438525"/>
          <a:ext cx="8878819" cy="1641600"/>
        </p:xfrm>
        <a:graphic>
          <a:graphicData uri="http://schemas.openxmlformats.org/drawingml/2006/table">
            <a:tbl>
              <a:tblPr>
                <a:tableStyleId>{5A111915-BE36-4E01-A7E5-04B1672EAD32}</a:tableStyleId>
              </a:tblPr>
              <a:tblGrid>
                <a:gridCol w="671417">
                  <a:extLst>
                    <a:ext uri="{9D8B030D-6E8A-4147-A177-3AD203B41FA5}">
                      <a16:colId xmlns:a16="http://schemas.microsoft.com/office/drawing/2014/main" val="20000"/>
                    </a:ext>
                  </a:extLst>
                </a:gridCol>
                <a:gridCol w="336933">
                  <a:extLst>
                    <a:ext uri="{9D8B030D-6E8A-4147-A177-3AD203B41FA5}">
                      <a16:colId xmlns:a16="http://schemas.microsoft.com/office/drawing/2014/main" val="20002"/>
                    </a:ext>
                  </a:extLst>
                </a:gridCol>
                <a:gridCol w="377035">
                  <a:extLst>
                    <a:ext uri="{9D8B030D-6E8A-4147-A177-3AD203B41FA5}">
                      <a16:colId xmlns:a16="http://schemas.microsoft.com/office/drawing/2014/main" val="2716474440"/>
                    </a:ext>
                  </a:extLst>
                </a:gridCol>
                <a:gridCol w="421635">
                  <a:extLst>
                    <a:ext uri="{9D8B030D-6E8A-4147-A177-3AD203B41FA5}">
                      <a16:colId xmlns:a16="http://schemas.microsoft.com/office/drawing/2014/main" val="20003"/>
                    </a:ext>
                  </a:extLst>
                </a:gridCol>
                <a:gridCol w="377035">
                  <a:extLst>
                    <a:ext uri="{9D8B030D-6E8A-4147-A177-3AD203B41FA5}">
                      <a16:colId xmlns:a16="http://schemas.microsoft.com/office/drawing/2014/main" val="20005"/>
                    </a:ext>
                  </a:extLst>
                </a:gridCol>
                <a:gridCol w="377035">
                  <a:extLst>
                    <a:ext uri="{9D8B030D-6E8A-4147-A177-3AD203B41FA5}">
                      <a16:colId xmlns:a16="http://schemas.microsoft.com/office/drawing/2014/main" val="2525427573"/>
                    </a:ext>
                  </a:extLst>
                </a:gridCol>
                <a:gridCol w="421635">
                  <a:extLst>
                    <a:ext uri="{9D8B030D-6E8A-4147-A177-3AD203B41FA5}">
                      <a16:colId xmlns:a16="http://schemas.microsoft.com/office/drawing/2014/main" val="20006"/>
                    </a:ext>
                  </a:extLst>
                </a:gridCol>
                <a:gridCol w="377035">
                  <a:extLst>
                    <a:ext uri="{9D8B030D-6E8A-4147-A177-3AD203B41FA5}">
                      <a16:colId xmlns:a16="http://schemas.microsoft.com/office/drawing/2014/main" val="20008"/>
                    </a:ext>
                  </a:extLst>
                </a:gridCol>
                <a:gridCol w="377035">
                  <a:extLst>
                    <a:ext uri="{9D8B030D-6E8A-4147-A177-3AD203B41FA5}">
                      <a16:colId xmlns:a16="http://schemas.microsoft.com/office/drawing/2014/main" val="599800153"/>
                    </a:ext>
                  </a:extLst>
                </a:gridCol>
                <a:gridCol w="421635">
                  <a:extLst>
                    <a:ext uri="{9D8B030D-6E8A-4147-A177-3AD203B41FA5}">
                      <a16:colId xmlns:a16="http://schemas.microsoft.com/office/drawing/2014/main" val="20009"/>
                    </a:ext>
                  </a:extLst>
                </a:gridCol>
                <a:gridCol w="377035">
                  <a:extLst>
                    <a:ext uri="{9D8B030D-6E8A-4147-A177-3AD203B41FA5}">
                      <a16:colId xmlns:a16="http://schemas.microsoft.com/office/drawing/2014/main" val="20011"/>
                    </a:ext>
                  </a:extLst>
                </a:gridCol>
                <a:gridCol w="377035">
                  <a:extLst>
                    <a:ext uri="{9D8B030D-6E8A-4147-A177-3AD203B41FA5}">
                      <a16:colId xmlns:a16="http://schemas.microsoft.com/office/drawing/2014/main" val="2128387303"/>
                    </a:ext>
                  </a:extLst>
                </a:gridCol>
                <a:gridCol w="421635">
                  <a:extLst>
                    <a:ext uri="{9D8B030D-6E8A-4147-A177-3AD203B41FA5}">
                      <a16:colId xmlns:a16="http://schemas.microsoft.com/office/drawing/2014/main" val="20012"/>
                    </a:ext>
                  </a:extLst>
                </a:gridCol>
                <a:gridCol w="377035">
                  <a:extLst>
                    <a:ext uri="{9D8B030D-6E8A-4147-A177-3AD203B41FA5}">
                      <a16:colId xmlns:a16="http://schemas.microsoft.com/office/drawing/2014/main" val="20014"/>
                    </a:ext>
                  </a:extLst>
                </a:gridCol>
                <a:gridCol w="377035">
                  <a:extLst>
                    <a:ext uri="{9D8B030D-6E8A-4147-A177-3AD203B41FA5}">
                      <a16:colId xmlns:a16="http://schemas.microsoft.com/office/drawing/2014/main" val="3199239180"/>
                    </a:ext>
                  </a:extLst>
                </a:gridCol>
                <a:gridCol w="421635">
                  <a:extLst>
                    <a:ext uri="{9D8B030D-6E8A-4147-A177-3AD203B41FA5}">
                      <a16:colId xmlns:a16="http://schemas.microsoft.com/office/drawing/2014/main" val="20015"/>
                    </a:ext>
                  </a:extLst>
                </a:gridCol>
                <a:gridCol w="377035">
                  <a:extLst>
                    <a:ext uri="{9D8B030D-6E8A-4147-A177-3AD203B41FA5}">
                      <a16:colId xmlns:a16="http://schemas.microsoft.com/office/drawing/2014/main" val="20017"/>
                    </a:ext>
                  </a:extLst>
                </a:gridCol>
                <a:gridCol w="377035">
                  <a:extLst>
                    <a:ext uri="{9D8B030D-6E8A-4147-A177-3AD203B41FA5}">
                      <a16:colId xmlns:a16="http://schemas.microsoft.com/office/drawing/2014/main" val="2937459200"/>
                    </a:ext>
                  </a:extLst>
                </a:gridCol>
                <a:gridCol w="421635">
                  <a:extLst>
                    <a:ext uri="{9D8B030D-6E8A-4147-A177-3AD203B41FA5}">
                      <a16:colId xmlns:a16="http://schemas.microsoft.com/office/drawing/2014/main" val="20018"/>
                    </a:ext>
                  </a:extLst>
                </a:gridCol>
                <a:gridCol w="377035">
                  <a:extLst>
                    <a:ext uri="{9D8B030D-6E8A-4147-A177-3AD203B41FA5}">
                      <a16:colId xmlns:a16="http://schemas.microsoft.com/office/drawing/2014/main" val="20019"/>
                    </a:ext>
                  </a:extLst>
                </a:gridCol>
                <a:gridCol w="377035">
                  <a:extLst>
                    <a:ext uri="{9D8B030D-6E8A-4147-A177-3AD203B41FA5}">
                      <a16:colId xmlns:a16="http://schemas.microsoft.com/office/drawing/2014/main" val="20020"/>
                    </a:ext>
                  </a:extLst>
                </a:gridCol>
                <a:gridCol w="439204">
                  <a:extLst>
                    <a:ext uri="{9D8B030D-6E8A-4147-A177-3AD203B41FA5}">
                      <a16:colId xmlns:a16="http://schemas.microsoft.com/office/drawing/2014/main" val="20021"/>
                    </a:ext>
                  </a:extLst>
                </a:gridCol>
              </a:tblGrid>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a:txBody>
                    <a:bodyPr/>
                    <a:lstStyle/>
                    <a:p>
                      <a:pPr algn="ctr" rtl="0" fontAlgn="b">
                        <a:lnSpc>
                          <a:spcPct val="80000"/>
                        </a:lnSpc>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extLst>
                  <a:ext uri="{0D108BD9-81ED-4DB2-BD59-A6C34878D82A}">
                    <a16:rowId xmlns:a16="http://schemas.microsoft.com/office/drawing/2014/main" val="10001"/>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6.944</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9.297</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5.390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5.080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3.423</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3.204</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EF5205"/>
                          </a:solidFill>
                          <a:effectLst/>
                          <a:latin typeface="+mj-lt"/>
                        </a:rPr>
                        <a:t>4.774</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5.674</a:t>
                      </a:r>
                    </a:p>
                  </a:txBody>
                  <a:tcPr marL="7620" marR="7620" marT="7620" marB="0" anchor="ctr">
                    <a:lnL w="6350" cap="flat" cmpd="sng" algn="ctr">
                      <a:noFill/>
                      <a:prstDash val="solid"/>
                      <a:round/>
                      <a:headEnd type="none" w="med" len="med"/>
                      <a:tailEnd type="none" w="med" len="med"/>
                    </a:lnL>
                    <a:lnR>
                      <a:noFill/>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+18.9%</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FDE9D2"/>
                    </a:solidFill>
                  </a:tcPr>
                </a:tc>
                <a:extLst>
                  <a:ext uri="{0D108BD9-81ED-4DB2-BD59-A6C34878D82A}">
                    <a16:rowId xmlns:a16="http://schemas.microsoft.com/office/drawing/2014/main" val="1000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5.771</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2"/>
                          </a:solidFill>
                          <a:effectLst/>
                          <a:latin typeface="+mj-lt"/>
                        </a:rPr>
                        <a:t>7.454</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4.280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4.013</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2.690</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2.619</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EF5205"/>
                          </a:solidFill>
                          <a:effectLst/>
                          <a:latin typeface="+mj-lt"/>
                        </a:rPr>
                        <a:t>3.877</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4.504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+16.2%</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solidFill>
                      <a:srgbClr val="FDE9D2"/>
                    </a:solidFill>
                  </a:tcPr>
                </a:tc>
                <a:extLst>
                  <a:ext uri="{0D108BD9-81ED-4DB2-BD59-A6C34878D82A}">
                    <a16:rowId xmlns:a16="http://schemas.microsoft.com/office/drawing/2014/main" val="1000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October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EF550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j-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extLst>
                  <a:ext uri="{0D108BD9-81ED-4DB2-BD59-A6C34878D82A}">
                    <a16:rowId xmlns:a16="http://schemas.microsoft.com/office/drawing/2014/main" val="10007"/>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32.154</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38.465</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18.443</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16.410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8.648</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8.662</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EF5205"/>
                          </a:solidFill>
                          <a:effectLst/>
                          <a:latin typeface="+mj-lt"/>
                        </a:rPr>
                        <a:t>11.699</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EF5205"/>
                          </a:solidFill>
                          <a:effectLst/>
                          <a:latin typeface="+mn-lt"/>
                          <a:ea typeface="+mn-ea"/>
                          <a:cs typeface="+mn-cs"/>
                        </a:rPr>
                        <a:t>13.491</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+15.3%</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solidFill>
                      <a:srgbClr val="FDE9D2"/>
                    </a:solidFill>
                  </a:tcPr>
                </a:tc>
                <a:extLst>
                  <a:ext uri="{0D108BD9-81ED-4DB2-BD59-A6C34878D82A}">
                    <a16:rowId xmlns:a16="http://schemas.microsoft.com/office/drawing/2014/main" val="10008"/>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26.531</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30.195</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14.258</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11.924</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6.613</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6.747</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EF5205"/>
                          </a:solidFill>
                          <a:effectLst/>
                          <a:latin typeface="+mj-lt"/>
                        </a:rPr>
                        <a:t>9.279</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10.317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+11.2%</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solidFill>
                      <a:srgbClr val="FDE9D2"/>
                    </a:solidFill>
                  </a:tcPr>
                </a:tc>
                <a:extLst>
                  <a:ext uri="{0D108BD9-81ED-4DB2-BD59-A6C34878D82A}">
                    <a16:rowId xmlns:a16="http://schemas.microsoft.com/office/drawing/2014/main" val="10009"/>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EF550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j-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extLst>
                  <a:ext uri="{0D108BD9-81ED-4DB2-BD59-A6C34878D82A}">
                    <a16:rowId xmlns:a16="http://schemas.microsoft.com/office/drawing/2014/main" val="1001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£1,891</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£2,319</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£1,363</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£1,215</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£731</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£765</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EF5205"/>
                          </a:solidFill>
                          <a:effectLst/>
                          <a:latin typeface="+mj-lt"/>
                        </a:rPr>
                        <a:t>£1,025</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EF5205"/>
                          </a:solidFill>
                          <a:effectLst/>
                          <a:latin typeface="+mn-lt"/>
                          <a:ea typeface="+mn-ea"/>
                          <a:cs typeface="+mn-cs"/>
                        </a:rPr>
                        <a:t>£1,198</a:t>
                      </a:r>
                    </a:p>
                  </a:txBody>
                  <a:tcPr marL="7620" marR="7620" marT="7620" marB="0" anchor="ctr">
                    <a:lnL w="3175"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+16.9%</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solidFill>
                      <a:srgbClr val="FDE9D2"/>
                    </a:solidFill>
                  </a:tcPr>
                </a:tc>
                <a:extLst>
                  <a:ext uri="{0D108BD9-81ED-4DB2-BD59-A6C34878D82A}">
                    <a16:rowId xmlns:a16="http://schemas.microsoft.com/office/drawing/2014/main" val="10014"/>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£1,559</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£1,802</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£991</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£926</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£563</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£600</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EF5205"/>
                          </a:solidFill>
                          <a:effectLst/>
                          <a:latin typeface="+mj-lt"/>
                        </a:rPr>
                        <a:t>£835</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£919</a:t>
                      </a:r>
                    </a:p>
                  </a:txBody>
                  <a:tcPr marL="7620" marR="7620" marT="7620" marB="0" anchor="ctr">
                    <a:lnL w="3175" cap="flat" cmpd="sng" algn="ctr">
                      <a:noFill/>
                      <a:prstDash val="solid"/>
                      <a:round/>
                      <a:headEnd type="none" w="med" len="med"/>
                      <a:tailEnd type="none" w="med" len="med"/>
                    </a:lnL>
                    <a:lnR>
                      <a:noFill/>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+10.1%</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solidFill>
                      <a:srgbClr val="FDE9D2"/>
                    </a:solidFill>
                  </a:tcPr>
                </a:tc>
                <a:extLst>
                  <a:ext uri="{0D108BD9-81ED-4DB2-BD59-A6C34878D82A}">
                    <a16:rowId xmlns:a16="http://schemas.microsoft.com/office/drawing/2014/main" val="10015"/>
                  </a:ext>
                </a:extLst>
              </a:tr>
            </a:tbl>
          </a:graphicData>
        </a:graphic>
      </p:graphicFrame>
      <p:graphicFrame>
        <p:nvGraphicFramePr>
          <p:cNvPr id="13" name="Table 12">
            <a:extLst>
              <a:ext uri="{FF2B5EF4-FFF2-40B4-BE49-F238E27FC236}">
                <a16:creationId xmlns:a16="http://schemas.microsoft.com/office/drawing/2014/main" id="{E7DC2A31-1273-4C9F-B0D8-C7A2502614D2}"/>
              </a:ext>
            </a:extLst>
          </p:cNvPr>
          <p:cNvGraphicFramePr>
            <a:graphicFrameLocks noGrp="1"/>
          </p:cNvGraphicFramePr>
          <p:nvPr>
            <p:custDataLst>
              <p:tags r:id="rId2"/>
            </p:custDataLst>
            <p:extLst>
              <p:ext uri="{D42A27DB-BD31-4B8C-83A1-F6EECF244321}">
                <p14:modId xmlns:p14="http://schemas.microsoft.com/office/powerpoint/2010/main" val="1302423274"/>
              </p:ext>
            </p:extLst>
          </p:nvPr>
        </p:nvGraphicFramePr>
        <p:xfrm>
          <a:off x="109633" y="918988"/>
          <a:ext cx="7662761" cy="1641600"/>
        </p:xfrm>
        <a:graphic>
          <a:graphicData uri="http://schemas.openxmlformats.org/drawingml/2006/table">
            <a:tbl>
              <a:tblPr>
                <a:tableStyleId>{5A111915-BE36-4E01-A7E5-04B1672EAD32}</a:tableStyleId>
              </a:tblPr>
              <a:tblGrid>
                <a:gridCol w="671417">
                  <a:extLst>
                    <a:ext uri="{9D8B030D-6E8A-4147-A177-3AD203B41FA5}">
                      <a16:colId xmlns:a16="http://schemas.microsoft.com/office/drawing/2014/main" val="20000"/>
                    </a:ext>
                  </a:extLst>
                </a:gridCol>
                <a:gridCol w="388408">
                  <a:extLst>
                    <a:ext uri="{9D8B030D-6E8A-4147-A177-3AD203B41FA5}">
                      <a16:colId xmlns:a16="http://schemas.microsoft.com/office/drawing/2014/main" val="20002"/>
                    </a:ext>
                  </a:extLst>
                </a:gridCol>
                <a:gridCol w="388408">
                  <a:extLst>
                    <a:ext uri="{9D8B030D-6E8A-4147-A177-3AD203B41FA5}">
                      <a16:colId xmlns:a16="http://schemas.microsoft.com/office/drawing/2014/main" val="3179150191"/>
                    </a:ext>
                  </a:extLst>
                </a:gridCol>
                <a:gridCol w="388408">
                  <a:extLst>
                    <a:ext uri="{9D8B030D-6E8A-4147-A177-3AD203B41FA5}">
                      <a16:colId xmlns:a16="http://schemas.microsoft.com/office/drawing/2014/main" val="20003"/>
                    </a:ext>
                  </a:extLst>
                </a:gridCol>
                <a:gridCol w="388408">
                  <a:extLst>
                    <a:ext uri="{9D8B030D-6E8A-4147-A177-3AD203B41FA5}">
                      <a16:colId xmlns:a16="http://schemas.microsoft.com/office/drawing/2014/main" val="20005"/>
                    </a:ext>
                  </a:extLst>
                </a:gridCol>
                <a:gridCol w="388408">
                  <a:extLst>
                    <a:ext uri="{9D8B030D-6E8A-4147-A177-3AD203B41FA5}">
                      <a16:colId xmlns:a16="http://schemas.microsoft.com/office/drawing/2014/main" val="3331148621"/>
                    </a:ext>
                  </a:extLst>
                </a:gridCol>
                <a:gridCol w="388408">
                  <a:extLst>
                    <a:ext uri="{9D8B030D-6E8A-4147-A177-3AD203B41FA5}">
                      <a16:colId xmlns:a16="http://schemas.microsoft.com/office/drawing/2014/main" val="20006"/>
                    </a:ext>
                  </a:extLst>
                </a:gridCol>
                <a:gridCol w="388408">
                  <a:extLst>
                    <a:ext uri="{9D8B030D-6E8A-4147-A177-3AD203B41FA5}">
                      <a16:colId xmlns:a16="http://schemas.microsoft.com/office/drawing/2014/main" val="20008"/>
                    </a:ext>
                  </a:extLst>
                </a:gridCol>
                <a:gridCol w="388408">
                  <a:extLst>
                    <a:ext uri="{9D8B030D-6E8A-4147-A177-3AD203B41FA5}">
                      <a16:colId xmlns:a16="http://schemas.microsoft.com/office/drawing/2014/main" val="2813054461"/>
                    </a:ext>
                  </a:extLst>
                </a:gridCol>
                <a:gridCol w="388408">
                  <a:extLst>
                    <a:ext uri="{9D8B030D-6E8A-4147-A177-3AD203B41FA5}">
                      <a16:colId xmlns:a16="http://schemas.microsoft.com/office/drawing/2014/main" val="20009"/>
                    </a:ext>
                  </a:extLst>
                </a:gridCol>
                <a:gridCol w="388408">
                  <a:extLst>
                    <a:ext uri="{9D8B030D-6E8A-4147-A177-3AD203B41FA5}">
                      <a16:colId xmlns:a16="http://schemas.microsoft.com/office/drawing/2014/main" val="20011"/>
                    </a:ext>
                  </a:extLst>
                </a:gridCol>
                <a:gridCol w="388408">
                  <a:extLst>
                    <a:ext uri="{9D8B030D-6E8A-4147-A177-3AD203B41FA5}">
                      <a16:colId xmlns:a16="http://schemas.microsoft.com/office/drawing/2014/main" val="606385313"/>
                    </a:ext>
                  </a:extLst>
                </a:gridCol>
                <a:gridCol w="388408">
                  <a:extLst>
                    <a:ext uri="{9D8B030D-6E8A-4147-A177-3AD203B41FA5}">
                      <a16:colId xmlns:a16="http://schemas.microsoft.com/office/drawing/2014/main" val="20012"/>
                    </a:ext>
                  </a:extLst>
                </a:gridCol>
                <a:gridCol w="388408">
                  <a:extLst>
                    <a:ext uri="{9D8B030D-6E8A-4147-A177-3AD203B41FA5}">
                      <a16:colId xmlns:a16="http://schemas.microsoft.com/office/drawing/2014/main" val="20014"/>
                    </a:ext>
                  </a:extLst>
                </a:gridCol>
                <a:gridCol w="388408">
                  <a:extLst>
                    <a:ext uri="{9D8B030D-6E8A-4147-A177-3AD203B41FA5}">
                      <a16:colId xmlns:a16="http://schemas.microsoft.com/office/drawing/2014/main" val="2027995948"/>
                    </a:ext>
                  </a:extLst>
                </a:gridCol>
                <a:gridCol w="388408">
                  <a:extLst>
                    <a:ext uri="{9D8B030D-6E8A-4147-A177-3AD203B41FA5}">
                      <a16:colId xmlns:a16="http://schemas.microsoft.com/office/drawing/2014/main" val="20015"/>
                    </a:ext>
                  </a:extLst>
                </a:gridCol>
                <a:gridCol w="388408">
                  <a:extLst>
                    <a:ext uri="{9D8B030D-6E8A-4147-A177-3AD203B41FA5}">
                      <a16:colId xmlns:a16="http://schemas.microsoft.com/office/drawing/2014/main" val="20017"/>
                    </a:ext>
                  </a:extLst>
                </a:gridCol>
                <a:gridCol w="388408">
                  <a:extLst>
                    <a:ext uri="{9D8B030D-6E8A-4147-A177-3AD203B41FA5}">
                      <a16:colId xmlns:a16="http://schemas.microsoft.com/office/drawing/2014/main" val="1594396976"/>
                    </a:ext>
                  </a:extLst>
                </a:gridCol>
                <a:gridCol w="388408">
                  <a:extLst>
                    <a:ext uri="{9D8B030D-6E8A-4147-A177-3AD203B41FA5}">
                      <a16:colId xmlns:a16="http://schemas.microsoft.com/office/drawing/2014/main" val="20018"/>
                    </a:ext>
                  </a:extLst>
                </a:gridCol>
              </a:tblGrid>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dirty="0">
                          <a:solidFill>
                            <a:schemeClr val="bg1"/>
                          </a:solidFill>
                          <a:effectLst/>
                          <a:latin typeface="+mn-lt"/>
                        </a:rPr>
                        <a:t> </a:t>
                      </a:r>
                      <a:endParaRPr lang="en-GB" sz="650" b="0"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extLst>
                  <a:ext uri="{0D108BD9-81ED-4DB2-BD59-A6C34878D82A}">
                    <a16:rowId xmlns:a16="http://schemas.microsoft.com/office/drawing/2014/main" val="10001"/>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2.116</a:t>
                      </a:r>
                    </a:p>
                  </a:txBody>
                  <a:tcPr marL="9525" marR="9525" marT="9525" marB="0" anchor="ctr">
                    <a:lnL w="1270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2.522</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+19.2%</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2.658</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3.152</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+18.6%</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3.793</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5.828</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5.800</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5.616</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extLst>
                  <a:ext uri="{0D108BD9-81ED-4DB2-BD59-A6C34878D82A}">
                    <a16:rowId xmlns:a16="http://schemas.microsoft.com/office/drawing/2014/main" val="1000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1.765</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1.931</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+9.4%</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2.112</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2.573</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+21.8%</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3.027</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4.536</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4.540</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4.438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0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dirty="0">
                          <a:solidFill>
                            <a:schemeClr val="bg1"/>
                          </a:solidFill>
                          <a:effectLst/>
                          <a:latin typeface="+mn-lt"/>
                        </a:rPr>
                        <a:t>June</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p>
                      <a:pPr algn="ctr" fontAlgn="b">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rgbClr val="EF5502"/>
                      </a:solidFill>
                      <a:prstDash val="solid"/>
                      <a:round/>
                      <a:headEnd type="none" w="med" len="med"/>
                      <a:tailEnd type="none" w="med" len="med"/>
                    </a:lnR>
                    <a:solidFill>
                      <a:srgbClr val="EF5205"/>
                    </a:solidFill>
                  </a:tcPr>
                </a:tc>
                <a:extLst>
                  <a:ext uri="{0D108BD9-81ED-4DB2-BD59-A6C34878D82A}">
                    <a16:rowId xmlns:a16="http://schemas.microsoft.com/office/drawing/2014/main" val="10007"/>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4.786</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5.600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+17.0%</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6.913</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7.891</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+14.1%</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10.318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18.686</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19.570</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19.265</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08"/>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3.910</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4.172</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+6.7%</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5.369</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6.145</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+14.5%</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8.118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14.173</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14.985</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14.985</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09"/>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January</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rgbClr val="EF5502"/>
                      </a:solidFill>
                      <a:prstDash val="solid"/>
                      <a:round/>
                      <a:headEnd type="none" w="med" len="med"/>
                      <a:tailEnd type="none" w="med" len="med"/>
                    </a:lnR>
                    <a:solidFill>
                      <a:srgbClr val="EF5205"/>
                    </a:solidFill>
                  </a:tcPr>
                </a:tc>
                <a:extLst>
                  <a:ext uri="{0D108BD9-81ED-4DB2-BD59-A6C34878D82A}">
                    <a16:rowId xmlns:a16="http://schemas.microsoft.com/office/drawing/2014/main" val="1001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£494</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EF5205"/>
                          </a:solidFill>
                          <a:effectLst/>
                          <a:latin typeface="+mj-lt"/>
                        </a:rPr>
                        <a:t>£538</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+8.9%</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£531</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EF5205"/>
                          </a:solidFill>
                          <a:effectLst/>
                          <a:latin typeface="+mj-lt"/>
                        </a:rPr>
                        <a:t>£660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+24.3%</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£838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£1,247</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£1,319</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£1,419</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14"/>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n-lt"/>
                        </a:rPr>
                        <a:t>£421</a:t>
                      </a:r>
                    </a:p>
                  </a:txBody>
                  <a:tcPr marL="9525" marR="9525" marT="9525" marB="0" anchor="ctr">
                    <a:lnL w="12700" cap="flat" cmpd="sng" algn="ctr">
                      <a:solidFill>
                        <a:srgbClr val="EF550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£406</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-3.6%</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n-lt"/>
                        </a:rPr>
                        <a:t>£414</a:t>
                      </a:r>
                    </a:p>
                  </a:txBody>
                  <a:tcPr marL="9525" marR="9525" marT="9525" marB="0" anchor="ctr">
                    <a:lnL w="6350" cap="flat" cmpd="sng" algn="ctr">
                      <a:solidFill>
                        <a:srgbClr val="EF550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£513</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+23.9%</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£665</a:t>
                      </a:r>
                    </a:p>
                  </a:txBody>
                  <a:tcPr marL="9525" marR="9525" marT="9525" marB="0" anchor="ctr">
                    <a:lnL w="6350" cap="flat" cmpd="sng" algn="ctr">
                      <a:solidFill>
                        <a:srgbClr val="EF550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£928</a:t>
                      </a:r>
                    </a:p>
                  </a:txBody>
                  <a:tcPr marL="9525" marR="9525" marT="9525" marB="0" anchor="ctr">
                    <a:lnL w="6350" cap="flat" cmpd="sng" algn="ctr">
                      <a:solidFill>
                        <a:srgbClr val="EF550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£1,038</a:t>
                      </a:r>
                    </a:p>
                  </a:txBody>
                  <a:tcPr marL="9525" marR="9525" marT="9525" marB="0" anchor="ctr">
                    <a:lnL w="6350" cap="flat" cmpd="sng" algn="ctr">
                      <a:solidFill>
                        <a:srgbClr val="EF550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£1,115</a:t>
                      </a:r>
                    </a:p>
                  </a:txBody>
                  <a:tcPr marL="9525" marR="9525" marT="9525" marB="0" anchor="ctr">
                    <a:lnL w="6350" cap="flat" cmpd="sng" algn="ctr">
                      <a:solidFill>
                        <a:srgbClr val="EF550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1" name="TextBox 10"/>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sp>
        <p:nvSpPr>
          <p:cNvPr id="14" name="Rectangle 13"/>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10 Feb – 27 Mar 2018</a:t>
            </a:r>
            <a:endParaRPr lang="en-GB" sz="800" b="0" dirty="0"/>
          </a:p>
          <a:p>
            <a:r>
              <a:rPr lang="en-GB" sz="800" b="0" dirty="0"/>
              <a:t>TNS Face-to-Face Omnibus Survey</a:t>
            </a:r>
          </a:p>
        </p:txBody>
      </p:sp>
    </p:spTree>
    <p:extLst>
      <p:ext uri="{BB962C8B-B14F-4D97-AF65-F5344CB8AC3E}">
        <p14:creationId xmlns:p14="http://schemas.microsoft.com/office/powerpoint/2010/main" val="111222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pPr>
              <a:defRPr/>
            </a:pPr>
            <a:r>
              <a:rPr lang="en-US" dirty="0"/>
              <a:t>GB Domestic Tourism: Monthly Volume &amp; Value 2018</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12" name="Table 11">
            <a:extLst>
              <a:ext uri="{FF2B5EF4-FFF2-40B4-BE49-F238E27FC236}">
                <a16:creationId xmlns:a16="http://schemas.microsoft.com/office/drawing/2014/main" id="{FC11D26F-0E15-4FEB-B420-936632EB4ACC}"/>
              </a:ext>
            </a:extLst>
          </p:cNvPr>
          <p:cNvGraphicFramePr>
            <a:graphicFrameLocks noGrp="1"/>
          </p:cNvGraphicFramePr>
          <p:nvPr>
            <p:custDataLst>
              <p:tags r:id="rId1"/>
            </p:custDataLst>
            <p:extLst>
              <p:ext uri="{D42A27DB-BD31-4B8C-83A1-F6EECF244321}">
                <p14:modId xmlns:p14="http://schemas.microsoft.com/office/powerpoint/2010/main" val="3980600956"/>
              </p:ext>
            </p:extLst>
          </p:nvPr>
        </p:nvGraphicFramePr>
        <p:xfrm>
          <a:off x="109633" y="3430908"/>
          <a:ext cx="8878829" cy="1641600"/>
        </p:xfrm>
        <a:graphic>
          <a:graphicData uri="http://schemas.openxmlformats.org/drawingml/2006/table">
            <a:tbl>
              <a:tblPr>
                <a:tableStyleId>{5A111915-BE36-4E01-A7E5-04B1672EAD32}</a:tableStyleId>
              </a:tblPr>
              <a:tblGrid>
                <a:gridCol w="632882">
                  <a:extLst>
                    <a:ext uri="{9D8B030D-6E8A-4147-A177-3AD203B41FA5}">
                      <a16:colId xmlns:a16="http://schemas.microsoft.com/office/drawing/2014/main" val="20000"/>
                    </a:ext>
                  </a:extLst>
                </a:gridCol>
                <a:gridCol w="376952">
                  <a:extLst>
                    <a:ext uri="{9D8B030D-6E8A-4147-A177-3AD203B41FA5}">
                      <a16:colId xmlns:a16="http://schemas.microsoft.com/office/drawing/2014/main" val="20002"/>
                    </a:ext>
                  </a:extLst>
                </a:gridCol>
                <a:gridCol w="376952">
                  <a:extLst>
                    <a:ext uri="{9D8B030D-6E8A-4147-A177-3AD203B41FA5}">
                      <a16:colId xmlns:a16="http://schemas.microsoft.com/office/drawing/2014/main" val="2716474440"/>
                    </a:ext>
                  </a:extLst>
                </a:gridCol>
                <a:gridCol w="421579">
                  <a:extLst>
                    <a:ext uri="{9D8B030D-6E8A-4147-A177-3AD203B41FA5}">
                      <a16:colId xmlns:a16="http://schemas.microsoft.com/office/drawing/2014/main" val="20003"/>
                    </a:ext>
                  </a:extLst>
                </a:gridCol>
                <a:gridCol w="376952">
                  <a:extLst>
                    <a:ext uri="{9D8B030D-6E8A-4147-A177-3AD203B41FA5}">
                      <a16:colId xmlns:a16="http://schemas.microsoft.com/office/drawing/2014/main" val="20005"/>
                    </a:ext>
                  </a:extLst>
                </a:gridCol>
                <a:gridCol w="376952">
                  <a:extLst>
                    <a:ext uri="{9D8B030D-6E8A-4147-A177-3AD203B41FA5}">
                      <a16:colId xmlns:a16="http://schemas.microsoft.com/office/drawing/2014/main" val="2525427573"/>
                    </a:ext>
                  </a:extLst>
                </a:gridCol>
                <a:gridCol w="421579">
                  <a:extLst>
                    <a:ext uri="{9D8B030D-6E8A-4147-A177-3AD203B41FA5}">
                      <a16:colId xmlns:a16="http://schemas.microsoft.com/office/drawing/2014/main" val="20006"/>
                    </a:ext>
                  </a:extLst>
                </a:gridCol>
                <a:gridCol w="376952">
                  <a:extLst>
                    <a:ext uri="{9D8B030D-6E8A-4147-A177-3AD203B41FA5}">
                      <a16:colId xmlns:a16="http://schemas.microsoft.com/office/drawing/2014/main" val="20008"/>
                    </a:ext>
                  </a:extLst>
                </a:gridCol>
                <a:gridCol w="376952">
                  <a:extLst>
                    <a:ext uri="{9D8B030D-6E8A-4147-A177-3AD203B41FA5}">
                      <a16:colId xmlns:a16="http://schemas.microsoft.com/office/drawing/2014/main" val="599800153"/>
                    </a:ext>
                  </a:extLst>
                </a:gridCol>
                <a:gridCol w="421579">
                  <a:extLst>
                    <a:ext uri="{9D8B030D-6E8A-4147-A177-3AD203B41FA5}">
                      <a16:colId xmlns:a16="http://schemas.microsoft.com/office/drawing/2014/main" val="20009"/>
                    </a:ext>
                  </a:extLst>
                </a:gridCol>
                <a:gridCol w="376952">
                  <a:extLst>
                    <a:ext uri="{9D8B030D-6E8A-4147-A177-3AD203B41FA5}">
                      <a16:colId xmlns:a16="http://schemas.microsoft.com/office/drawing/2014/main" val="20011"/>
                    </a:ext>
                  </a:extLst>
                </a:gridCol>
                <a:gridCol w="376952">
                  <a:extLst>
                    <a:ext uri="{9D8B030D-6E8A-4147-A177-3AD203B41FA5}">
                      <a16:colId xmlns:a16="http://schemas.microsoft.com/office/drawing/2014/main" val="2128387303"/>
                    </a:ext>
                  </a:extLst>
                </a:gridCol>
                <a:gridCol w="421579">
                  <a:extLst>
                    <a:ext uri="{9D8B030D-6E8A-4147-A177-3AD203B41FA5}">
                      <a16:colId xmlns:a16="http://schemas.microsoft.com/office/drawing/2014/main" val="20012"/>
                    </a:ext>
                  </a:extLst>
                </a:gridCol>
                <a:gridCol w="376952">
                  <a:extLst>
                    <a:ext uri="{9D8B030D-6E8A-4147-A177-3AD203B41FA5}">
                      <a16:colId xmlns:a16="http://schemas.microsoft.com/office/drawing/2014/main" val="20014"/>
                    </a:ext>
                  </a:extLst>
                </a:gridCol>
                <a:gridCol w="376952">
                  <a:extLst>
                    <a:ext uri="{9D8B030D-6E8A-4147-A177-3AD203B41FA5}">
                      <a16:colId xmlns:a16="http://schemas.microsoft.com/office/drawing/2014/main" val="3199239180"/>
                    </a:ext>
                  </a:extLst>
                </a:gridCol>
                <a:gridCol w="421579">
                  <a:extLst>
                    <a:ext uri="{9D8B030D-6E8A-4147-A177-3AD203B41FA5}">
                      <a16:colId xmlns:a16="http://schemas.microsoft.com/office/drawing/2014/main" val="20015"/>
                    </a:ext>
                  </a:extLst>
                </a:gridCol>
                <a:gridCol w="376952">
                  <a:extLst>
                    <a:ext uri="{9D8B030D-6E8A-4147-A177-3AD203B41FA5}">
                      <a16:colId xmlns:a16="http://schemas.microsoft.com/office/drawing/2014/main" val="20017"/>
                    </a:ext>
                  </a:extLst>
                </a:gridCol>
                <a:gridCol w="376952">
                  <a:extLst>
                    <a:ext uri="{9D8B030D-6E8A-4147-A177-3AD203B41FA5}">
                      <a16:colId xmlns:a16="http://schemas.microsoft.com/office/drawing/2014/main" val="2937459200"/>
                    </a:ext>
                  </a:extLst>
                </a:gridCol>
                <a:gridCol w="421579">
                  <a:extLst>
                    <a:ext uri="{9D8B030D-6E8A-4147-A177-3AD203B41FA5}">
                      <a16:colId xmlns:a16="http://schemas.microsoft.com/office/drawing/2014/main" val="20018"/>
                    </a:ext>
                  </a:extLst>
                </a:gridCol>
                <a:gridCol w="376952">
                  <a:extLst>
                    <a:ext uri="{9D8B030D-6E8A-4147-A177-3AD203B41FA5}">
                      <a16:colId xmlns:a16="http://schemas.microsoft.com/office/drawing/2014/main" val="20019"/>
                    </a:ext>
                  </a:extLst>
                </a:gridCol>
                <a:gridCol w="376952">
                  <a:extLst>
                    <a:ext uri="{9D8B030D-6E8A-4147-A177-3AD203B41FA5}">
                      <a16:colId xmlns:a16="http://schemas.microsoft.com/office/drawing/2014/main" val="20020"/>
                    </a:ext>
                  </a:extLst>
                </a:gridCol>
                <a:gridCol w="439145">
                  <a:extLst>
                    <a:ext uri="{9D8B030D-6E8A-4147-A177-3AD203B41FA5}">
                      <a16:colId xmlns:a16="http://schemas.microsoft.com/office/drawing/2014/main" val="20021"/>
                    </a:ext>
                  </a:extLst>
                </a:gridCol>
              </a:tblGrid>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extLst>
                  <a:ext uri="{0D108BD9-81ED-4DB2-BD59-A6C34878D82A}">
                    <a16:rowId xmlns:a16="http://schemas.microsoft.com/office/drawing/2014/main" val="10001"/>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3.380</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4.187</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3.354</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3.167</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3.319</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6.346</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C50017"/>
                          </a:solidFill>
                          <a:effectLst/>
                          <a:latin typeface="+mj-lt"/>
                        </a:rPr>
                        <a:t>5.425</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6.236</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+14.9%</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extLst>
                  <a:ext uri="{0D108BD9-81ED-4DB2-BD59-A6C34878D82A}">
                    <a16:rowId xmlns:a16="http://schemas.microsoft.com/office/drawing/2014/main" val="1000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3.001</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3"/>
                          </a:solidFill>
                          <a:effectLst/>
                          <a:latin typeface="+mj-lt"/>
                        </a:rPr>
                        <a:t>3.688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2.884</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2.758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2.937</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5.539</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C50017"/>
                          </a:solidFill>
                          <a:effectLst/>
                          <a:latin typeface="+mj-lt"/>
                        </a:rPr>
                        <a:t>4.751</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5.494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+15.6%</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a:noFill/>
                    </a:lnT>
                    <a:solidFill>
                      <a:srgbClr val="FFC0C8"/>
                    </a:solidFill>
                  </a:tcPr>
                </a:tc>
                <a:extLst>
                  <a:ext uri="{0D108BD9-81ED-4DB2-BD59-A6C34878D82A}">
                    <a16:rowId xmlns:a16="http://schemas.microsoft.com/office/drawing/2014/main" val="1000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October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extLst>
                  <a:ext uri="{0D108BD9-81ED-4DB2-BD59-A6C34878D82A}">
                    <a16:rowId xmlns:a16="http://schemas.microsoft.com/office/drawing/2014/main" val="10007"/>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10.068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14.238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8.620</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8.278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8.055</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23.650</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C50017"/>
                          </a:solidFill>
                          <a:effectLst/>
                          <a:latin typeface="+mj-lt"/>
                        </a:rPr>
                        <a:t>13.253</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C50017"/>
                          </a:solidFill>
                          <a:effectLst/>
                          <a:latin typeface="+mn-lt"/>
                          <a:ea typeface="+mn-ea"/>
                          <a:cs typeface="+mn-cs"/>
                        </a:rPr>
                        <a:t>16.660</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+25.7%</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solidFill>
                      <a:srgbClr val="FFC0C8"/>
                    </a:solidFill>
                  </a:tcPr>
                </a:tc>
                <a:extLst>
                  <a:ext uri="{0D108BD9-81ED-4DB2-BD59-A6C34878D82A}">
                    <a16:rowId xmlns:a16="http://schemas.microsoft.com/office/drawing/2014/main" val="10008"/>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8.522</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12.350</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7.255</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7.056</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7.160</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20.570</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C50017"/>
                          </a:solidFill>
                          <a:effectLst/>
                          <a:latin typeface="+mj-lt"/>
                        </a:rPr>
                        <a:t>11.098</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13.968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+25.9%</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solidFill>
                      <a:srgbClr val="FFC0C8"/>
                    </a:solidFill>
                  </a:tcPr>
                </a:tc>
                <a:extLst>
                  <a:ext uri="{0D108BD9-81ED-4DB2-BD59-A6C34878D82A}">
                    <a16:rowId xmlns:a16="http://schemas.microsoft.com/office/drawing/2014/main" val="10009"/>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extLst>
                  <a:ext uri="{0D108BD9-81ED-4DB2-BD59-A6C34878D82A}">
                    <a16:rowId xmlns:a16="http://schemas.microsoft.com/office/drawing/2014/main" val="1001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£458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£501</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£435</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£335</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£387</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£612</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C50017"/>
                          </a:solidFill>
                          <a:effectLst/>
                          <a:latin typeface="+mj-lt"/>
                        </a:rPr>
                        <a:t>£552</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C50017"/>
                          </a:solidFill>
                          <a:effectLst/>
                          <a:latin typeface="+mn-lt"/>
                          <a:ea typeface="+mn-ea"/>
                          <a:cs typeface="+mn-cs"/>
                        </a:rPr>
                        <a:t>£638</a:t>
                      </a:r>
                    </a:p>
                  </a:txBody>
                  <a:tcPr marL="7620" marR="7620" marT="7620" marB="0" anchor="ctr">
                    <a:lnL w="3175" cap="flat" cmpd="sng" algn="ctr">
                      <a:noFill/>
                      <a:prstDash val="solid"/>
                      <a:round/>
                      <a:headEnd type="none" w="med" len="med"/>
                      <a:tailEnd type="none" w="med" len="med"/>
                    </a:lnL>
                    <a:lnR>
                      <a:noFill/>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+15.6%</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FFC0C8"/>
                    </a:solidFill>
                  </a:tcPr>
                </a:tc>
                <a:extLst>
                  <a:ext uri="{0D108BD9-81ED-4DB2-BD59-A6C34878D82A}">
                    <a16:rowId xmlns:a16="http://schemas.microsoft.com/office/drawing/2014/main" val="10014"/>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£378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£428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£374</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£275</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£343</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£534</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C50017"/>
                          </a:solidFill>
                          <a:effectLst/>
                          <a:latin typeface="+mj-lt"/>
                        </a:rPr>
                        <a:t>£475</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£520</a:t>
                      </a:r>
                    </a:p>
                  </a:txBody>
                  <a:tcPr marL="7620" marR="7620" marT="7620" marB="0" anchor="ctr">
                    <a:lnL w="3175" cap="flat" cmpd="sng" algn="ctr">
                      <a:noFill/>
                      <a:prstDash val="solid"/>
                      <a:round/>
                      <a:headEnd type="none" w="med" len="med"/>
                      <a:tailEnd type="none" w="med" len="med"/>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+9.5%</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solidFill>
                      <a:srgbClr val="FFC0C8"/>
                    </a:solidFill>
                  </a:tcPr>
                </a:tc>
                <a:extLst>
                  <a:ext uri="{0D108BD9-81ED-4DB2-BD59-A6C34878D82A}">
                    <a16:rowId xmlns:a16="http://schemas.microsoft.com/office/drawing/2014/main" val="10015"/>
                  </a:ext>
                </a:extLst>
              </a:tr>
            </a:tbl>
          </a:graphicData>
        </a:graphic>
      </p:graphicFrame>
      <p:graphicFrame>
        <p:nvGraphicFramePr>
          <p:cNvPr id="13" name="Table 12">
            <a:extLst>
              <a:ext uri="{FF2B5EF4-FFF2-40B4-BE49-F238E27FC236}">
                <a16:creationId xmlns:a16="http://schemas.microsoft.com/office/drawing/2014/main" id="{47C5421A-BD5E-40CA-B715-4F17F6E85BB7}"/>
              </a:ext>
            </a:extLst>
          </p:cNvPr>
          <p:cNvGraphicFramePr>
            <a:graphicFrameLocks noGrp="1"/>
          </p:cNvGraphicFramePr>
          <p:nvPr>
            <p:custDataLst>
              <p:tags r:id="rId2"/>
            </p:custDataLst>
            <p:extLst>
              <p:ext uri="{D42A27DB-BD31-4B8C-83A1-F6EECF244321}">
                <p14:modId xmlns:p14="http://schemas.microsoft.com/office/powerpoint/2010/main" val="2194050969"/>
              </p:ext>
            </p:extLst>
          </p:nvPr>
        </p:nvGraphicFramePr>
        <p:xfrm>
          <a:off x="109632" y="916448"/>
          <a:ext cx="7688371" cy="1641600"/>
        </p:xfrm>
        <a:graphic>
          <a:graphicData uri="http://schemas.openxmlformats.org/drawingml/2006/table">
            <a:tbl>
              <a:tblPr>
                <a:tableStyleId>{5A111915-BE36-4E01-A7E5-04B1672EAD32}</a:tableStyleId>
              </a:tblPr>
              <a:tblGrid>
                <a:gridCol w="631921">
                  <a:extLst>
                    <a:ext uri="{9D8B030D-6E8A-4147-A177-3AD203B41FA5}">
                      <a16:colId xmlns:a16="http://schemas.microsoft.com/office/drawing/2014/main" val="20000"/>
                    </a:ext>
                  </a:extLst>
                </a:gridCol>
                <a:gridCol w="377397">
                  <a:extLst>
                    <a:ext uri="{9D8B030D-6E8A-4147-A177-3AD203B41FA5}">
                      <a16:colId xmlns:a16="http://schemas.microsoft.com/office/drawing/2014/main" val="20002"/>
                    </a:ext>
                  </a:extLst>
                </a:gridCol>
                <a:gridCol w="377397">
                  <a:extLst>
                    <a:ext uri="{9D8B030D-6E8A-4147-A177-3AD203B41FA5}">
                      <a16:colId xmlns:a16="http://schemas.microsoft.com/office/drawing/2014/main" val="3179150191"/>
                    </a:ext>
                  </a:extLst>
                </a:gridCol>
                <a:gridCol w="421281">
                  <a:extLst>
                    <a:ext uri="{9D8B030D-6E8A-4147-A177-3AD203B41FA5}">
                      <a16:colId xmlns:a16="http://schemas.microsoft.com/office/drawing/2014/main" val="20003"/>
                    </a:ext>
                  </a:extLst>
                </a:gridCol>
                <a:gridCol w="377397">
                  <a:extLst>
                    <a:ext uri="{9D8B030D-6E8A-4147-A177-3AD203B41FA5}">
                      <a16:colId xmlns:a16="http://schemas.microsoft.com/office/drawing/2014/main" val="20005"/>
                    </a:ext>
                  </a:extLst>
                </a:gridCol>
                <a:gridCol w="377397">
                  <a:extLst>
                    <a:ext uri="{9D8B030D-6E8A-4147-A177-3AD203B41FA5}">
                      <a16:colId xmlns:a16="http://schemas.microsoft.com/office/drawing/2014/main" val="3331148621"/>
                    </a:ext>
                  </a:extLst>
                </a:gridCol>
                <a:gridCol w="421281">
                  <a:extLst>
                    <a:ext uri="{9D8B030D-6E8A-4147-A177-3AD203B41FA5}">
                      <a16:colId xmlns:a16="http://schemas.microsoft.com/office/drawing/2014/main" val="20006"/>
                    </a:ext>
                  </a:extLst>
                </a:gridCol>
                <a:gridCol w="377397">
                  <a:extLst>
                    <a:ext uri="{9D8B030D-6E8A-4147-A177-3AD203B41FA5}">
                      <a16:colId xmlns:a16="http://schemas.microsoft.com/office/drawing/2014/main" val="20008"/>
                    </a:ext>
                  </a:extLst>
                </a:gridCol>
                <a:gridCol w="377397">
                  <a:extLst>
                    <a:ext uri="{9D8B030D-6E8A-4147-A177-3AD203B41FA5}">
                      <a16:colId xmlns:a16="http://schemas.microsoft.com/office/drawing/2014/main" val="2813054461"/>
                    </a:ext>
                  </a:extLst>
                </a:gridCol>
                <a:gridCol w="421281">
                  <a:extLst>
                    <a:ext uri="{9D8B030D-6E8A-4147-A177-3AD203B41FA5}">
                      <a16:colId xmlns:a16="http://schemas.microsoft.com/office/drawing/2014/main" val="20009"/>
                    </a:ext>
                  </a:extLst>
                </a:gridCol>
                <a:gridCol w="377397">
                  <a:extLst>
                    <a:ext uri="{9D8B030D-6E8A-4147-A177-3AD203B41FA5}">
                      <a16:colId xmlns:a16="http://schemas.microsoft.com/office/drawing/2014/main" val="20011"/>
                    </a:ext>
                  </a:extLst>
                </a:gridCol>
                <a:gridCol w="377397">
                  <a:extLst>
                    <a:ext uri="{9D8B030D-6E8A-4147-A177-3AD203B41FA5}">
                      <a16:colId xmlns:a16="http://schemas.microsoft.com/office/drawing/2014/main" val="606385313"/>
                    </a:ext>
                  </a:extLst>
                </a:gridCol>
                <a:gridCol w="421281">
                  <a:extLst>
                    <a:ext uri="{9D8B030D-6E8A-4147-A177-3AD203B41FA5}">
                      <a16:colId xmlns:a16="http://schemas.microsoft.com/office/drawing/2014/main" val="20012"/>
                    </a:ext>
                  </a:extLst>
                </a:gridCol>
                <a:gridCol w="377397">
                  <a:extLst>
                    <a:ext uri="{9D8B030D-6E8A-4147-A177-3AD203B41FA5}">
                      <a16:colId xmlns:a16="http://schemas.microsoft.com/office/drawing/2014/main" val="20014"/>
                    </a:ext>
                  </a:extLst>
                </a:gridCol>
                <a:gridCol w="377397">
                  <a:extLst>
                    <a:ext uri="{9D8B030D-6E8A-4147-A177-3AD203B41FA5}">
                      <a16:colId xmlns:a16="http://schemas.microsoft.com/office/drawing/2014/main" val="2027995948"/>
                    </a:ext>
                  </a:extLst>
                </a:gridCol>
                <a:gridCol w="421281">
                  <a:extLst>
                    <a:ext uri="{9D8B030D-6E8A-4147-A177-3AD203B41FA5}">
                      <a16:colId xmlns:a16="http://schemas.microsoft.com/office/drawing/2014/main" val="20015"/>
                    </a:ext>
                  </a:extLst>
                </a:gridCol>
                <a:gridCol w="377397">
                  <a:extLst>
                    <a:ext uri="{9D8B030D-6E8A-4147-A177-3AD203B41FA5}">
                      <a16:colId xmlns:a16="http://schemas.microsoft.com/office/drawing/2014/main" val="20017"/>
                    </a:ext>
                  </a:extLst>
                </a:gridCol>
                <a:gridCol w="377397">
                  <a:extLst>
                    <a:ext uri="{9D8B030D-6E8A-4147-A177-3AD203B41FA5}">
                      <a16:colId xmlns:a16="http://schemas.microsoft.com/office/drawing/2014/main" val="1594396976"/>
                    </a:ext>
                  </a:extLst>
                </a:gridCol>
                <a:gridCol w="421281">
                  <a:extLst>
                    <a:ext uri="{9D8B030D-6E8A-4147-A177-3AD203B41FA5}">
                      <a16:colId xmlns:a16="http://schemas.microsoft.com/office/drawing/2014/main" val="20018"/>
                    </a:ext>
                  </a:extLst>
                </a:gridCol>
              </a:tblGrid>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dirty="0">
                          <a:solidFill>
                            <a:schemeClr val="bg1"/>
                          </a:solidFill>
                          <a:effectLst/>
                          <a:latin typeface="+mn-lt"/>
                        </a:rPr>
                        <a:t> </a:t>
                      </a:r>
                      <a:endParaRPr lang="en-GB" sz="650" b="0"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6350" cap="flat" cmpd="sng" algn="ctr">
                      <a:solidFill>
                        <a:srgbClr val="C50017"/>
                      </a:solidFill>
                      <a:prstDash val="solid"/>
                      <a:round/>
                      <a:headEnd type="none" w="med" len="med"/>
                      <a:tailEnd type="none" w="med" len="med"/>
                    </a:lnB>
                    <a:solidFill>
                      <a:srgbClr val="C50017"/>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extLst>
                  <a:ext uri="{0D108BD9-81ED-4DB2-BD59-A6C34878D82A}">
                    <a16:rowId xmlns:a16="http://schemas.microsoft.com/office/drawing/2014/main" val="10001"/>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2.340</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2.995</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+28.0%</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3.085</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3.241</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+5.1%</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2.937</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4.103</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2.889</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2.698</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extLst>
                  <a:ext uri="{0D108BD9-81ED-4DB2-BD59-A6C34878D82A}">
                    <a16:rowId xmlns:a16="http://schemas.microsoft.com/office/drawing/2014/main" val="1000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2.065</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2.614</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+26.6%</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2.686</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2.880</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+7.2%</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2.552</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3.575</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2.463</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2.458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0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dirty="0">
                          <a:solidFill>
                            <a:schemeClr val="bg1"/>
                          </a:solidFill>
                          <a:effectLst/>
                          <a:latin typeface="+mn-lt"/>
                        </a:rPr>
                        <a:t>June</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extLst>
                  <a:ext uri="{0D108BD9-81ED-4DB2-BD59-A6C34878D82A}">
                    <a16:rowId xmlns:a16="http://schemas.microsoft.com/office/drawing/2014/main" val="10007"/>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5.728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8.382</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+46.3%</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7.525</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8.278</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+10.0%</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6.834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11.884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7.728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6.620</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08"/>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4.828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7.059</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+46.2%</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6.270</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6.909</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+10.2%</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5.890</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10.161</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6.434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5.846</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09"/>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extLst>
                  <a:ext uri="{0D108BD9-81ED-4DB2-BD59-A6C34878D82A}">
                    <a16:rowId xmlns:a16="http://schemas.microsoft.com/office/drawing/2014/main" val="1001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£238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C50017"/>
                          </a:solidFill>
                          <a:effectLst/>
                          <a:latin typeface="+mj-lt"/>
                        </a:rPr>
                        <a:t>£338</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+42.0%</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£314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C50017"/>
                          </a:solidFill>
                          <a:effectLst/>
                          <a:latin typeface="+mj-lt"/>
                        </a:rPr>
                        <a:t>£300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-4.5%</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£288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£431</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£324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£329</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14"/>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£198</a:t>
                      </a:r>
                    </a:p>
                  </a:txBody>
                  <a:tcPr marL="9525" marR="9525" marT="9525" marB="0" anchor="ctr">
                    <a:lnL w="6350" cap="flat" cmpd="sng" algn="ctr">
                      <a:solidFill>
                        <a:srgbClr val="C50017"/>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£261</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+31.8%</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£277</a:t>
                      </a:r>
                    </a:p>
                  </a:txBody>
                  <a:tcPr marL="9525" marR="9525" marT="9525" marB="0" anchor="ctr">
                    <a:lnL w="6350" cap="flat" cmpd="sng" algn="ctr">
                      <a:solidFill>
                        <a:srgbClr val="C50017"/>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£259</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-6.5%</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£238</a:t>
                      </a:r>
                    </a:p>
                  </a:txBody>
                  <a:tcPr marL="9525" marR="9525" marT="9525" marB="0" anchor="ctr">
                    <a:lnL w="6350" cap="flat" cmpd="sng" algn="ctr">
                      <a:solidFill>
                        <a:srgbClr val="C50017"/>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£366</a:t>
                      </a:r>
                    </a:p>
                  </a:txBody>
                  <a:tcPr marL="9525" marR="9525" marT="9525" marB="0" anchor="ctr">
                    <a:lnL w="6350" cap="flat" cmpd="sng" algn="ctr">
                      <a:solidFill>
                        <a:srgbClr val="C50017"/>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£248</a:t>
                      </a:r>
                    </a:p>
                  </a:txBody>
                  <a:tcPr marL="9525" marR="9525" marT="9525" marB="0" anchor="ctr">
                    <a:lnL w="6350" cap="flat" cmpd="sng" algn="ctr">
                      <a:solidFill>
                        <a:srgbClr val="C50017"/>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£292</a:t>
                      </a:r>
                    </a:p>
                  </a:txBody>
                  <a:tcPr marL="9525" marR="9525" marT="9525" marB="0" anchor="ctr">
                    <a:lnL w="6350" cap="flat" cmpd="sng" algn="ctr">
                      <a:solidFill>
                        <a:srgbClr val="C50017"/>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sp>
        <p:nvSpPr>
          <p:cNvPr id="11" name="Rectangle 10"/>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10 Feb – 27 Mar 2018</a:t>
            </a:r>
            <a:endParaRPr lang="en-GB" sz="800" b="0" dirty="0"/>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pPr>
              <a:defRPr/>
            </a:pPr>
            <a:r>
              <a:rPr lang="en-US" dirty="0"/>
              <a:t>GB Domestic Tourism: Monthly Volume &amp; Value 2018</a:t>
            </a:r>
            <a:br>
              <a:rPr lang="en-US" dirty="0"/>
            </a:br>
            <a:r>
              <a:rPr lang="en-US" dirty="0">
                <a:solidFill>
                  <a:schemeClr val="accent4"/>
                </a:solidFill>
              </a:rPr>
              <a:t>BUSINESS TOURISM</a:t>
            </a:r>
            <a:endParaRPr lang="en-GB" dirty="0">
              <a:solidFill>
                <a:schemeClr val="accent4"/>
              </a:solidFill>
            </a:endParaRPr>
          </a:p>
        </p:txBody>
      </p:sp>
      <p:graphicFrame>
        <p:nvGraphicFramePr>
          <p:cNvPr id="12" name="Table 11">
            <a:extLst>
              <a:ext uri="{FF2B5EF4-FFF2-40B4-BE49-F238E27FC236}">
                <a16:creationId xmlns:a16="http://schemas.microsoft.com/office/drawing/2014/main" id="{DE944814-2162-44E8-863D-4EB9785224EA}"/>
              </a:ext>
            </a:extLst>
          </p:cNvPr>
          <p:cNvGraphicFramePr>
            <a:graphicFrameLocks noGrp="1"/>
          </p:cNvGraphicFramePr>
          <p:nvPr>
            <p:custDataLst>
              <p:tags r:id="rId1"/>
            </p:custDataLst>
            <p:extLst>
              <p:ext uri="{D42A27DB-BD31-4B8C-83A1-F6EECF244321}">
                <p14:modId xmlns:p14="http://schemas.microsoft.com/office/powerpoint/2010/main" val="4094946408"/>
              </p:ext>
            </p:extLst>
          </p:nvPr>
        </p:nvGraphicFramePr>
        <p:xfrm>
          <a:off x="109633" y="3438404"/>
          <a:ext cx="8878818" cy="1641600"/>
        </p:xfrm>
        <a:graphic>
          <a:graphicData uri="http://schemas.openxmlformats.org/drawingml/2006/table">
            <a:tbl>
              <a:tblPr>
                <a:tableStyleId>{5A111915-BE36-4E01-A7E5-04B1672EAD32}</a:tableStyleId>
              </a:tblPr>
              <a:tblGrid>
                <a:gridCol w="631932">
                  <a:extLst>
                    <a:ext uri="{9D8B030D-6E8A-4147-A177-3AD203B41FA5}">
                      <a16:colId xmlns:a16="http://schemas.microsoft.com/office/drawing/2014/main" val="20000"/>
                    </a:ext>
                  </a:extLst>
                </a:gridCol>
                <a:gridCol w="377002">
                  <a:extLst>
                    <a:ext uri="{9D8B030D-6E8A-4147-A177-3AD203B41FA5}">
                      <a16:colId xmlns:a16="http://schemas.microsoft.com/office/drawing/2014/main" val="20002"/>
                    </a:ext>
                  </a:extLst>
                </a:gridCol>
                <a:gridCol w="377002">
                  <a:extLst>
                    <a:ext uri="{9D8B030D-6E8A-4147-A177-3AD203B41FA5}">
                      <a16:colId xmlns:a16="http://schemas.microsoft.com/office/drawing/2014/main" val="2716474440"/>
                    </a:ext>
                  </a:extLst>
                </a:gridCol>
                <a:gridCol w="421613">
                  <a:extLst>
                    <a:ext uri="{9D8B030D-6E8A-4147-A177-3AD203B41FA5}">
                      <a16:colId xmlns:a16="http://schemas.microsoft.com/office/drawing/2014/main" val="20003"/>
                    </a:ext>
                  </a:extLst>
                </a:gridCol>
                <a:gridCol w="377002">
                  <a:extLst>
                    <a:ext uri="{9D8B030D-6E8A-4147-A177-3AD203B41FA5}">
                      <a16:colId xmlns:a16="http://schemas.microsoft.com/office/drawing/2014/main" val="20005"/>
                    </a:ext>
                  </a:extLst>
                </a:gridCol>
                <a:gridCol w="377002">
                  <a:extLst>
                    <a:ext uri="{9D8B030D-6E8A-4147-A177-3AD203B41FA5}">
                      <a16:colId xmlns:a16="http://schemas.microsoft.com/office/drawing/2014/main" val="2525427573"/>
                    </a:ext>
                  </a:extLst>
                </a:gridCol>
                <a:gridCol w="421613">
                  <a:extLst>
                    <a:ext uri="{9D8B030D-6E8A-4147-A177-3AD203B41FA5}">
                      <a16:colId xmlns:a16="http://schemas.microsoft.com/office/drawing/2014/main" val="20006"/>
                    </a:ext>
                  </a:extLst>
                </a:gridCol>
                <a:gridCol w="377002">
                  <a:extLst>
                    <a:ext uri="{9D8B030D-6E8A-4147-A177-3AD203B41FA5}">
                      <a16:colId xmlns:a16="http://schemas.microsoft.com/office/drawing/2014/main" val="20008"/>
                    </a:ext>
                  </a:extLst>
                </a:gridCol>
                <a:gridCol w="377002">
                  <a:extLst>
                    <a:ext uri="{9D8B030D-6E8A-4147-A177-3AD203B41FA5}">
                      <a16:colId xmlns:a16="http://schemas.microsoft.com/office/drawing/2014/main" val="599800153"/>
                    </a:ext>
                  </a:extLst>
                </a:gridCol>
                <a:gridCol w="421613">
                  <a:extLst>
                    <a:ext uri="{9D8B030D-6E8A-4147-A177-3AD203B41FA5}">
                      <a16:colId xmlns:a16="http://schemas.microsoft.com/office/drawing/2014/main" val="20009"/>
                    </a:ext>
                  </a:extLst>
                </a:gridCol>
                <a:gridCol w="377002">
                  <a:extLst>
                    <a:ext uri="{9D8B030D-6E8A-4147-A177-3AD203B41FA5}">
                      <a16:colId xmlns:a16="http://schemas.microsoft.com/office/drawing/2014/main" val="20011"/>
                    </a:ext>
                  </a:extLst>
                </a:gridCol>
                <a:gridCol w="377002">
                  <a:extLst>
                    <a:ext uri="{9D8B030D-6E8A-4147-A177-3AD203B41FA5}">
                      <a16:colId xmlns:a16="http://schemas.microsoft.com/office/drawing/2014/main" val="2128387303"/>
                    </a:ext>
                  </a:extLst>
                </a:gridCol>
                <a:gridCol w="421613">
                  <a:extLst>
                    <a:ext uri="{9D8B030D-6E8A-4147-A177-3AD203B41FA5}">
                      <a16:colId xmlns:a16="http://schemas.microsoft.com/office/drawing/2014/main" val="20012"/>
                    </a:ext>
                  </a:extLst>
                </a:gridCol>
                <a:gridCol w="377002">
                  <a:extLst>
                    <a:ext uri="{9D8B030D-6E8A-4147-A177-3AD203B41FA5}">
                      <a16:colId xmlns:a16="http://schemas.microsoft.com/office/drawing/2014/main" val="20014"/>
                    </a:ext>
                  </a:extLst>
                </a:gridCol>
                <a:gridCol w="377002">
                  <a:extLst>
                    <a:ext uri="{9D8B030D-6E8A-4147-A177-3AD203B41FA5}">
                      <a16:colId xmlns:a16="http://schemas.microsoft.com/office/drawing/2014/main" val="3199239180"/>
                    </a:ext>
                  </a:extLst>
                </a:gridCol>
                <a:gridCol w="421613">
                  <a:extLst>
                    <a:ext uri="{9D8B030D-6E8A-4147-A177-3AD203B41FA5}">
                      <a16:colId xmlns:a16="http://schemas.microsoft.com/office/drawing/2014/main" val="20015"/>
                    </a:ext>
                  </a:extLst>
                </a:gridCol>
                <a:gridCol w="377002">
                  <a:extLst>
                    <a:ext uri="{9D8B030D-6E8A-4147-A177-3AD203B41FA5}">
                      <a16:colId xmlns:a16="http://schemas.microsoft.com/office/drawing/2014/main" val="20017"/>
                    </a:ext>
                  </a:extLst>
                </a:gridCol>
                <a:gridCol w="377002">
                  <a:extLst>
                    <a:ext uri="{9D8B030D-6E8A-4147-A177-3AD203B41FA5}">
                      <a16:colId xmlns:a16="http://schemas.microsoft.com/office/drawing/2014/main" val="2937459200"/>
                    </a:ext>
                  </a:extLst>
                </a:gridCol>
                <a:gridCol w="421613">
                  <a:extLst>
                    <a:ext uri="{9D8B030D-6E8A-4147-A177-3AD203B41FA5}">
                      <a16:colId xmlns:a16="http://schemas.microsoft.com/office/drawing/2014/main" val="20018"/>
                    </a:ext>
                  </a:extLst>
                </a:gridCol>
                <a:gridCol w="377002">
                  <a:extLst>
                    <a:ext uri="{9D8B030D-6E8A-4147-A177-3AD203B41FA5}">
                      <a16:colId xmlns:a16="http://schemas.microsoft.com/office/drawing/2014/main" val="20019"/>
                    </a:ext>
                  </a:extLst>
                </a:gridCol>
                <a:gridCol w="377002">
                  <a:extLst>
                    <a:ext uri="{9D8B030D-6E8A-4147-A177-3AD203B41FA5}">
                      <a16:colId xmlns:a16="http://schemas.microsoft.com/office/drawing/2014/main" val="20020"/>
                    </a:ext>
                  </a:extLst>
                </a:gridCol>
                <a:gridCol w="439180">
                  <a:extLst>
                    <a:ext uri="{9D8B030D-6E8A-4147-A177-3AD203B41FA5}">
                      <a16:colId xmlns:a16="http://schemas.microsoft.com/office/drawing/2014/main" val="20021"/>
                    </a:ext>
                  </a:extLst>
                </a:gridCol>
              </a:tblGrid>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smtClean="0">
                          <a:solidFill>
                            <a:schemeClr val="bg1"/>
                          </a:solidFill>
                          <a:effectLst/>
                          <a:latin typeface="+mn-lt"/>
                          <a:ea typeface="+mn-ea"/>
                          <a:cs typeface="+mn-cs"/>
                        </a:rPr>
                        <a:t> </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extLst>
                  <a:ext uri="{0D108BD9-81ED-4DB2-BD59-A6C34878D82A}">
                    <a16:rowId xmlns:a16="http://schemas.microsoft.com/office/drawing/2014/main" val="10001"/>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1.483</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1.078</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1.326</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1.527</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2.377</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1.136</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2.239</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2.838</a:t>
                      </a:r>
                    </a:p>
                  </a:txBody>
                  <a:tcPr marL="7620" marR="7620" marT="7620"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+26.8%</a:t>
                      </a:r>
                    </a:p>
                  </a:txBody>
                  <a:tcPr marL="7620" marR="7620" marT="7620" marB="0" anchor="ctr">
                    <a:lnL>
                      <a:noFill/>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extLst>
                  <a:ext uri="{0D108BD9-81ED-4DB2-BD59-A6C34878D82A}">
                    <a16:rowId xmlns:a16="http://schemas.microsoft.com/office/drawing/2014/main" val="1000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1.211</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4"/>
                          </a:solidFill>
                          <a:effectLst/>
                          <a:latin typeface="+mj-lt"/>
                        </a:rPr>
                        <a:t>0.851</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1.041</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1.215</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2.092</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0.983</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2.019</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2.343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+16.0%</a:t>
                      </a:r>
                    </a:p>
                  </a:txBody>
                  <a:tcPr marL="7620" marR="7620" marT="7620" marB="0" anchor="ctr">
                    <a:lnL>
                      <a:noFill/>
                    </a:lnL>
                    <a:lnR w="6350" cap="flat" cmpd="sng" algn="ctr">
                      <a:solidFill>
                        <a:srgbClr val="3EB1CC"/>
                      </a:solidFill>
                      <a:prstDash val="solid"/>
                      <a:round/>
                      <a:headEnd type="none" w="med" len="med"/>
                      <a:tailEnd type="none" w="med" len="med"/>
                    </a:lnR>
                    <a:lnT>
                      <a:noFill/>
                    </a:lnT>
                    <a:solidFill>
                      <a:srgbClr val="D8EFF5"/>
                    </a:solidFill>
                  </a:tcPr>
                </a:tc>
                <a:extLst>
                  <a:ext uri="{0D108BD9-81ED-4DB2-BD59-A6C34878D82A}">
                    <a16:rowId xmlns:a16="http://schemas.microsoft.com/office/drawing/2014/main" val="1000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defRPr/>
                      </a:pP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dirty="0"/>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October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extLst>
                  <a:ext uri="{0D108BD9-81ED-4DB2-BD59-A6C34878D82A}">
                    <a16:rowId xmlns:a16="http://schemas.microsoft.com/office/drawing/2014/main" val="10007"/>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4.518</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2.782</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2.976</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3.428</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4.552</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2.503</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6.013</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5.992</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-0.3%</a:t>
                      </a:r>
                    </a:p>
                  </a:txBody>
                  <a:tcPr marL="7620" marR="7620" marT="7620" marB="0" anchor="ctr">
                    <a:lnL>
                      <a:noFill/>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solidFill>
                      <a:srgbClr val="D8EFF5"/>
                    </a:solidFill>
                  </a:tcPr>
                </a:tc>
                <a:extLst>
                  <a:ext uri="{0D108BD9-81ED-4DB2-BD59-A6C34878D82A}">
                    <a16:rowId xmlns:a16="http://schemas.microsoft.com/office/drawing/2014/main" val="10008"/>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3.891</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2.200</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2.080</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2.390</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3.949</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2.073</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5.429</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5.054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-6.9%</a:t>
                      </a:r>
                    </a:p>
                  </a:txBody>
                  <a:tcPr marL="7620" marR="7620" marT="7620" marB="0" anchor="ctr">
                    <a:lnL>
                      <a:noFill/>
                    </a:lnL>
                    <a:lnR w="6350" cap="flat" cmpd="sng" algn="ctr">
                      <a:solidFill>
                        <a:srgbClr val="3EB1CC"/>
                      </a:solidFill>
                      <a:prstDash val="solid"/>
                      <a:round/>
                      <a:headEnd type="none" w="med" len="med"/>
                      <a:tailEnd type="none" w="med" len="med"/>
                    </a:lnR>
                    <a:solidFill>
                      <a:srgbClr val="D8EFF5"/>
                    </a:solidFill>
                  </a:tcPr>
                </a:tc>
                <a:extLst>
                  <a:ext uri="{0D108BD9-81ED-4DB2-BD59-A6C34878D82A}">
                    <a16:rowId xmlns:a16="http://schemas.microsoft.com/office/drawing/2014/main" val="10009"/>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defRPr/>
                      </a:pP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extLst>
                  <a:ext uri="{0D108BD9-81ED-4DB2-BD59-A6C34878D82A}">
                    <a16:rowId xmlns:a16="http://schemas.microsoft.com/office/drawing/2014/main" val="1001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£355</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£303</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£392</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£357</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£507</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£314</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£614</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£807</a:t>
                      </a:r>
                    </a:p>
                  </a:txBody>
                  <a:tcPr marL="7620" marR="7620" marT="7620" marB="0" anchor="ctr">
                    <a:lnL w="3175" cap="flat" cmpd="sng" algn="ctr">
                      <a:noFill/>
                      <a:prstDash val="solid"/>
                      <a:round/>
                      <a:headEnd type="none" w="med" len="med"/>
                      <a:tailEnd type="none" w="med" len="med"/>
                    </a:lnL>
                    <a:lnR>
                      <a:noFill/>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+31.4%</a:t>
                      </a:r>
                    </a:p>
                  </a:txBody>
                  <a:tcPr marL="7620" marR="7620" marT="7620" marB="0" anchor="ctr">
                    <a:lnL>
                      <a:noFill/>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D8EFF5"/>
                    </a:solidFill>
                  </a:tcPr>
                </a:tc>
                <a:extLst>
                  <a:ext uri="{0D108BD9-81ED-4DB2-BD59-A6C34878D82A}">
                    <a16:rowId xmlns:a16="http://schemas.microsoft.com/office/drawing/2014/main" val="10014"/>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£274</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£235</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£317</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£274</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£406</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£246</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£557</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£676</a:t>
                      </a:r>
                    </a:p>
                  </a:txBody>
                  <a:tcPr marL="7620" marR="7620" marT="7620" marB="0" anchor="ctr">
                    <a:lnL w="3175" cap="flat" cmpd="sng" algn="ctr">
                      <a:noFill/>
                      <a:prstDash val="solid"/>
                      <a:round/>
                      <a:headEnd type="none" w="med" len="med"/>
                      <a:tailEnd type="none" w="med" len="med"/>
                    </a:lnL>
                    <a:lnR>
                      <a:noFill/>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+21.4%</a:t>
                      </a:r>
                    </a:p>
                  </a:txBody>
                  <a:tcPr marL="7620" marR="7620" marT="7620" marB="0" anchor="ctr">
                    <a:lnL>
                      <a:noFill/>
                    </a:lnL>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solidFill>
                      <a:srgbClr val="D8EFF5"/>
                    </a:solidFill>
                  </a:tcPr>
                </a:tc>
                <a:extLst>
                  <a:ext uri="{0D108BD9-81ED-4DB2-BD59-A6C34878D82A}">
                    <a16:rowId xmlns:a16="http://schemas.microsoft.com/office/drawing/2014/main" val="10015"/>
                  </a:ext>
                </a:extLst>
              </a:tr>
            </a:tbl>
          </a:graphicData>
        </a:graphic>
      </p:graphicFrame>
      <p:graphicFrame>
        <p:nvGraphicFramePr>
          <p:cNvPr id="13" name="Table 12">
            <a:extLst>
              <a:ext uri="{FF2B5EF4-FFF2-40B4-BE49-F238E27FC236}">
                <a16:creationId xmlns:a16="http://schemas.microsoft.com/office/drawing/2014/main" id="{877BF142-953D-42A2-8F17-BAA9B74AA68A}"/>
              </a:ext>
            </a:extLst>
          </p:cNvPr>
          <p:cNvGraphicFramePr>
            <a:graphicFrameLocks noGrp="1"/>
          </p:cNvGraphicFramePr>
          <p:nvPr>
            <p:custDataLst>
              <p:tags r:id="rId2"/>
            </p:custDataLst>
            <p:extLst>
              <p:ext uri="{D42A27DB-BD31-4B8C-83A1-F6EECF244321}">
                <p14:modId xmlns:p14="http://schemas.microsoft.com/office/powerpoint/2010/main" val="3405561507"/>
              </p:ext>
            </p:extLst>
          </p:nvPr>
        </p:nvGraphicFramePr>
        <p:xfrm>
          <a:off x="109633" y="916448"/>
          <a:ext cx="7653242" cy="1641600"/>
        </p:xfrm>
        <a:graphic>
          <a:graphicData uri="http://schemas.openxmlformats.org/drawingml/2006/table">
            <a:tbl>
              <a:tblPr>
                <a:tableStyleId>{5A111915-BE36-4E01-A7E5-04B1672EAD32}</a:tableStyleId>
              </a:tblPr>
              <a:tblGrid>
                <a:gridCol w="626460">
                  <a:extLst>
                    <a:ext uri="{9D8B030D-6E8A-4147-A177-3AD203B41FA5}">
                      <a16:colId xmlns:a16="http://schemas.microsoft.com/office/drawing/2014/main" val="20000"/>
                    </a:ext>
                  </a:extLst>
                </a:gridCol>
                <a:gridCol w="374135">
                  <a:extLst>
                    <a:ext uri="{9D8B030D-6E8A-4147-A177-3AD203B41FA5}">
                      <a16:colId xmlns:a16="http://schemas.microsoft.com/office/drawing/2014/main" val="20002"/>
                    </a:ext>
                  </a:extLst>
                </a:gridCol>
                <a:gridCol w="374135">
                  <a:extLst>
                    <a:ext uri="{9D8B030D-6E8A-4147-A177-3AD203B41FA5}">
                      <a16:colId xmlns:a16="http://schemas.microsoft.com/office/drawing/2014/main" val="3179150191"/>
                    </a:ext>
                  </a:extLst>
                </a:gridCol>
                <a:gridCol w="419960">
                  <a:extLst>
                    <a:ext uri="{9D8B030D-6E8A-4147-A177-3AD203B41FA5}">
                      <a16:colId xmlns:a16="http://schemas.microsoft.com/office/drawing/2014/main" val="20003"/>
                    </a:ext>
                  </a:extLst>
                </a:gridCol>
                <a:gridCol w="374135">
                  <a:extLst>
                    <a:ext uri="{9D8B030D-6E8A-4147-A177-3AD203B41FA5}">
                      <a16:colId xmlns:a16="http://schemas.microsoft.com/office/drawing/2014/main" val="20005"/>
                    </a:ext>
                  </a:extLst>
                </a:gridCol>
                <a:gridCol w="374135">
                  <a:extLst>
                    <a:ext uri="{9D8B030D-6E8A-4147-A177-3AD203B41FA5}">
                      <a16:colId xmlns:a16="http://schemas.microsoft.com/office/drawing/2014/main" val="3331148621"/>
                    </a:ext>
                  </a:extLst>
                </a:gridCol>
                <a:gridCol w="419960">
                  <a:extLst>
                    <a:ext uri="{9D8B030D-6E8A-4147-A177-3AD203B41FA5}">
                      <a16:colId xmlns:a16="http://schemas.microsoft.com/office/drawing/2014/main" val="20006"/>
                    </a:ext>
                  </a:extLst>
                </a:gridCol>
                <a:gridCol w="374135">
                  <a:extLst>
                    <a:ext uri="{9D8B030D-6E8A-4147-A177-3AD203B41FA5}">
                      <a16:colId xmlns:a16="http://schemas.microsoft.com/office/drawing/2014/main" val="20008"/>
                    </a:ext>
                  </a:extLst>
                </a:gridCol>
                <a:gridCol w="374135">
                  <a:extLst>
                    <a:ext uri="{9D8B030D-6E8A-4147-A177-3AD203B41FA5}">
                      <a16:colId xmlns:a16="http://schemas.microsoft.com/office/drawing/2014/main" val="2813054461"/>
                    </a:ext>
                  </a:extLst>
                </a:gridCol>
                <a:gridCol w="419960">
                  <a:extLst>
                    <a:ext uri="{9D8B030D-6E8A-4147-A177-3AD203B41FA5}">
                      <a16:colId xmlns:a16="http://schemas.microsoft.com/office/drawing/2014/main" val="20009"/>
                    </a:ext>
                  </a:extLst>
                </a:gridCol>
                <a:gridCol w="374135">
                  <a:extLst>
                    <a:ext uri="{9D8B030D-6E8A-4147-A177-3AD203B41FA5}">
                      <a16:colId xmlns:a16="http://schemas.microsoft.com/office/drawing/2014/main" val="20011"/>
                    </a:ext>
                  </a:extLst>
                </a:gridCol>
                <a:gridCol w="374135">
                  <a:extLst>
                    <a:ext uri="{9D8B030D-6E8A-4147-A177-3AD203B41FA5}">
                      <a16:colId xmlns:a16="http://schemas.microsoft.com/office/drawing/2014/main" val="606385313"/>
                    </a:ext>
                  </a:extLst>
                </a:gridCol>
                <a:gridCol w="419960">
                  <a:extLst>
                    <a:ext uri="{9D8B030D-6E8A-4147-A177-3AD203B41FA5}">
                      <a16:colId xmlns:a16="http://schemas.microsoft.com/office/drawing/2014/main" val="20012"/>
                    </a:ext>
                  </a:extLst>
                </a:gridCol>
                <a:gridCol w="374135">
                  <a:extLst>
                    <a:ext uri="{9D8B030D-6E8A-4147-A177-3AD203B41FA5}">
                      <a16:colId xmlns:a16="http://schemas.microsoft.com/office/drawing/2014/main" val="20014"/>
                    </a:ext>
                  </a:extLst>
                </a:gridCol>
                <a:gridCol w="374135">
                  <a:extLst>
                    <a:ext uri="{9D8B030D-6E8A-4147-A177-3AD203B41FA5}">
                      <a16:colId xmlns:a16="http://schemas.microsoft.com/office/drawing/2014/main" val="2027995948"/>
                    </a:ext>
                  </a:extLst>
                </a:gridCol>
                <a:gridCol w="419960">
                  <a:extLst>
                    <a:ext uri="{9D8B030D-6E8A-4147-A177-3AD203B41FA5}">
                      <a16:colId xmlns:a16="http://schemas.microsoft.com/office/drawing/2014/main" val="20015"/>
                    </a:ext>
                  </a:extLst>
                </a:gridCol>
                <a:gridCol w="382836">
                  <a:extLst>
                    <a:ext uri="{9D8B030D-6E8A-4147-A177-3AD203B41FA5}">
                      <a16:colId xmlns:a16="http://schemas.microsoft.com/office/drawing/2014/main" val="20017"/>
                    </a:ext>
                  </a:extLst>
                </a:gridCol>
                <a:gridCol w="382836">
                  <a:extLst>
                    <a:ext uri="{9D8B030D-6E8A-4147-A177-3AD203B41FA5}">
                      <a16:colId xmlns:a16="http://schemas.microsoft.com/office/drawing/2014/main" val="1594396976"/>
                    </a:ext>
                  </a:extLst>
                </a:gridCol>
                <a:gridCol w="419960">
                  <a:extLst>
                    <a:ext uri="{9D8B030D-6E8A-4147-A177-3AD203B41FA5}">
                      <a16:colId xmlns:a16="http://schemas.microsoft.com/office/drawing/2014/main" val="20018"/>
                    </a:ext>
                  </a:extLst>
                </a:gridCol>
              </a:tblGrid>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dirty="0">
                          <a:solidFill>
                            <a:schemeClr val="bg1"/>
                          </a:solidFill>
                          <a:effectLst/>
                          <a:latin typeface="+mn-lt"/>
                        </a:rPr>
                        <a:t> </a:t>
                      </a:r>
                      <a:endParaRPr lang="en-GB" sz="650" b="0"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6350" cap="flat" cmpd="sng" algn="ctr">
                      <a:noFill/>
                      <a:prstDash val="solid"/>
                      <a:round/>
                      <a:headEnd type="none" w="med" len="med"/>
                      <a:tailEnd type="none" w="med" len="med"/>
                    </a:lnB>
                    <a:solidFill>
                      <a:srgbClr val="3EB1CC"/>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extLst>
                  <a:ext uri="{0D108BD9-81ED-4DB2-BD59-A6C34878D82A}">
                    <a16:rowId xmlns:a16="http://schemas.microsoft.com/office/drawing/2014/main" val="10001"/>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0.946</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1.286</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+35.9%</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1.293</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1.552</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+20.0%</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1.253</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1.483</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1.192</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1.436</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extLst>
                  <a:ext uri="{0D108BD9-81ED-4DB2-BD59-A6C34878D82A}">
                    <a16:rowId xmlns:a16="http://schemas.microsoft.com/office/drawing/2014/main" val="1000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0.816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1.025</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+25.6%</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1.203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1.318</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+9.6%</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1.089</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1.283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1.056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1.326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0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dirty="0">
                          <a:solidFill>
                            <a:schemeClr val="bg1"/>
                          </a:solidFill>
                          <a:effectLst/>
                          <a:latin typeface="+mn-lt"/>
                        </a:rPr>
                        <a:t>June</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extLst>
                  <a:ext uri="{0D108BD9-81ED-4DB2-BD59-A6C34878D82A}">
                    <a16:rowId xmlns:a16="http://schemas.microsoft.com/office/drawing/2014/main" val="10007"/>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1.975</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2.689</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+36.2%</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4.038</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3.303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-18.2%</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2.492</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3.384</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2.341</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2.989</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08"/>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1.596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2.137</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+33.9%</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3.833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2.917</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-23.9%</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2.123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2.762</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1.953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2.787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09"/>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extLst>
                  <a:ext uri="{0D108BD9-81ED-4DB2-BD59-A6C34878D82A}">
                    <a16:rowId xmlns:a16="http://schemas.microsoft.com/office/drawing/2014/main" val="10013"/>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£217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3EB1CC"/>
                          </a:solidFill>
                          <a:effectLst/>
                          <a:latin typeface="+mj-lt"/>
                        </a:rPr>
                        <a:t>£364</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+67.7%</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£397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3EB1CC"/>
                          </a:solidFill>
                          <a:effectLst/>
                          <a:latin typeface="+mj-lt"/>
                        </a:rPr>
                        <a:t>£443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+11.6%</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£261</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£417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£334</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£390</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14"/>
                  </a:ext>
                </a:extLst>
              </a:tr>
              <a:tr h="1368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£185</a:t>
                      </a:r>
                    </a:p>
                  </a:txBody>
                  <a:tcPr marL="9525" marR="9525" marT="9525" marB="0" anchor="ctr">
                    <a:lnL w="6350" cap="flat" cmpd="sng" algn="ctr">
                      <a:solidFill>
                        <a:srgbClr val="3EB1CC"/>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£298</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+61.1%</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£372</a:t>
                      </a:r>
                    </a:p>
                  </a:txBody>
                  <a:tcPr marL="9525" marR="9525" marT="9525" marB="0" anchor="ctr">
                    <a:lnL w="6350" cap="flat" cmpd="sng" algn="ctr">
                      <a:solidFill>
                        <a:srgbClr val="3EB1CC"/>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£378</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+1.6%</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£225</a:t>
                      </a:r>
                    </a:p>
                  </a:txBody>
                  <a:tcPr marL="9525" marR="9525" marT="9525" marB="0" anchor="ctr">
                    <a:lnL w="6350" cap="flat" cmpd="sng" algn="ctr">
                      <a:solidFill>
                        <a:srgbClr val="3EB1CC"/>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£355</a:t>
                      </a:r>
                    </a:p>
                  </a:txBody>
                  <a:tcPr marL="9525" marR="9525" marT="9525" marB="0" anchor="ctr">
                    <a:lnL w="6350" cap="flat" cmpd="sng" algn="ctr">
                      <a:solidFill>
                        <a:srgbClr val="3EB1CC"/>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£301</a:t>
                      </a:r>
                    </a:p>
                  </a:txBody>
                  <a:tcPr marL="9525" marR="9525" marT="9525" marB="0" anchor="ctr">
                    <a:lnL w="6350" cap="flat" cmpd="sng" algn="ctr">
                      <a:solidFill>
                        <a:srgbClr val="3EB1CC"/>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£367</a:t>
                      </a:r>
                    </a:p>
                  </a:txBody>
                  <a:tcPr marL="9525" marR="9525" marT="9525" marB="0" anchor="ctr">
                    <a:lnL w="6350" cap="flat" cmpd="sng" algn="ctr">
                      <a:solidFill>
                        <a:srgbClr val="3EB1CC"/>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1" name="TextBox 10"/>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sp>
        <p:nvSpPr>
          <p:cNvPr id="14" name="Rectangle 13"/>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10 Feb – 27 Mar 2018</a:t>
            </a:r>
            <a:endParaRPr lang="en-GB" sz="800" b="0" dirty="0"/>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a:t>
            </a:r>
            <a:r>
              <a:rPr lang="en-US" dirty="0" smtClean="0"/>
              <a:t>2013-2018</a:t>
            </a:r>
            <a:r>
              <a:rPr lang="en-US" dirty="0"/>
              <a:t/>
            </a:r>
            <a:br>
              <a:rPr lang="en-US" dirty="0"/>
            </a:br>
            <a:r>
              <a:rPr lang="en-US" dirty="0"/>
              <a:t>Trips, </a:t>
            </a:r>
            <a:r>
              <a:rPr lang="en-US" dirty="0" err="1"/>
              <a:t>Bednights</a:t>
            </a:r>
            <a:r>
              <a:rPr lang="en-US" dirty="0"/>
              <a:t> &amp; Expenditure, Jan-Feb </a:t>
            </a:r>
            <a:r>
              <a:rPr lang="en-US" dirty="0" smtClean="0"/>
              <a:t>period*</a:t>
            </a:r>
            <a:endParaRPr lang="en-GB" dirty="0"/>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10 Feb – 27 Mar 2018</a:t>
            </a:r>
            <a:endParaRPr lang="en-GB" sz="800" b="0" dirty="0"/>
          </a:p>
          <a:p>
            <a:r>
              <a:rPr lang="en-GB" sz="800" b="0" dirty="0"/>
              <a:t>TNS Face-to-Face Omnibus Survey</a:t>
            </a:r>
          </a:p>
        </p:txBody>
      </p:sp>
      <p:graphicFrame>
        <p:nvGraphicFramePr>
          <p:cNvPr id="15" name="Table 14"/>
          <p:cNvGraphicFramePr>
            <a:graphicFrameLocks noGrp="1"/>
          </p:cNvGraphicFramePr>
          <p:nvPr>
            <p:custDataLst>
              <p:tags r:id="rId1"/>
            </p:custDataLst>
            <p:extLst>
              <p:ext uri="{D42A27DB-BD31-4B8C-83A1-F6EECF244321}">
                <p14:modId xmlns:p14="http://schemas.microsoft.com/office/powerpoint/2010/main" val="4131873054"/>
              </p:ext>
            </p:extLst>
          </p:nvPr>
        </p:nvGraphicFramePr>
        <p:xfrm>
          <a:off x="47625" y="1113722"/>
          <a:ext cx="8920814" cy="3004215"/>
        </p:xfrm>
        <a:graphic>
          <a:graphicData uri="http://schemas.openxmlformats.org/drawingml/2006/table">
            <a:tbl>
              <a:tblPr/>
              <a:tblGrid>
                <a:gridCol w="842678">
                  <a:extLst>
                    <a:ext uri="{9D8B030D-6E8A-4147-A177-3AD203B41FA5}">
                      <a16:colId xmlns:a16="http://schemas.microsoft.com/office/drawing/2014/main" val="20000"/>
                    </a:ext>
                  </a:extLst>
                </a:gridCol>
                <a:gridCol w="336589">
                  <a:extLst>
                    <a:ext uri="{9D8B030D-6E8A-4147-A177-3AD203B41FA5}">
                      <a16:colId xmlns:a16="http://schemas.microsoft.com/office/drawing/2014/main" val="20002"/>
                    </a:ext>
                  </a:extLst>
                </a:gridCol>
                <a:gridCol w="336589">
                  <a:extLst>
                    <a:ext uri="{9D8B030D-6E8A-4147-A177-3AD203B41FA5}">
                      <a16:colId xmlns:a16="http://schemas.microsoft.com/office/drawing/2014/main" val="20003"/>
                    </a:ext>
                  </a:extLst>
                </a:gridCol>
                <a:gridCol w="336589">
                  <a:extLst>
                    <a:ext uri="{9D8B030D-6E8A-4147-A177-3AD203B41FA5}">
                      <a16:colId xmlns:a16="http://schemas.microsoft.com/office/drawing/2014/main" val="20004"/>
                    </a:ext>
                  </a:extLst>
                </a:gridCol>
                <a:gridCol w="336589">
                  <a:extLst>
                    <a:ext uri="{9D8B030D-6E8A-4147-A177-3AD203B41FA5}">
                      <a16:colId xmlns:a16="http://schemas.microsoft.com/office/drawing/2014/main" val="20005"/>
                    </a:ext>
                  </a:extLst>
                </a:gridCol>
                <a:gridCol w="336589">
                  <a:extLst>
                    <a:ext uri="{9D8B030D-6E8A-4147-A177-3AD203B41FA5}">
                      <a16:colId xmlns:a16="http://schemas.microsoft.com/office/drawing/2014/main" val="20006"/>
                    </a:ext>
                  </a:extLst>
                </a:gridCol>
                <a:gridCol w="336589">
                  <a:extLst>
                    <a:ext uri="{9D8B030D-6E8A-4147-A177-3AD203B41FA5}">
                      <a16:colId xmlns:a16="http://schemas.microsoft.com/office/drawing/2014/main" val="20025"/>
                    </a:ext>
                  </a:extLst>
                </a:gridCol>
                <a:gridCol w="336589">
                  <a:extLst>
                    <a:ext uri="{9D8B030D-6E8A-4147-A177-3AD203B41FA5}">
                      <a16:colId xmlns:a16="http://schemas.microsoft.com/office/drawing/2014/main" val="20008"/>
                    </a:ext>
                  </a:extLst>
                </a:gridCol>
                <a:gridCol w="336589">
                  <a:extLst>
                    <a:ext uri="{9D8B030D-6E8A-4147-A177-3AD203B41FA5}">
                      <a16:colId xmlns:a16="http://schemas.microsoft.com/office/drawing/2014/main" val="20009"/>
                    </a:ext>
                  </a:extLst>
                </a:gridCol>
                <a:gridCol w="336589">
                  <a:extLst>
                    <a:ext uri="{9D8B030D-6E8A-4147-A177-3AD203B41FA5}">
                      <a16:colId xmlns:a16="http://schemas.microsoft.com/office/drawing/2014/main" val="20010"/>
                    </a:ext>
                  </a:extLst>
                </a:gridCol>
                <a:gridCol w="336589">
                  <a:extLst>
                    <a:ext uri="{9D8B030D-6E8A-4147-A177-3AD203B41FA5}">
                      <a16:colId xmlns:a16="http://schemas.microsoft.com/office/drawing/2014/main" val="20011"/>
                    </a:ext>
                  </a:extLst>
                </a:gridCol>
                <a:gridCol w="336589">
                  <a:extLst>
                    <a:ext uri="{9D8B030D-6E8A-4147-A177-3AD203B41FA5}">
                      <a16:colId xmlns:a16="http://schemas.microsoft.com/office/drawing/2014/main" val="20012"/>
                    </a:ext>
                  </a:extLst>
                </a:gridCol>
                <a:gridCol w="336589">
                  <a:extLst>
                    <a:ext uri="{9D8B030D-6E8A-4147-A177-3AD203B41FA5}">
                      <a16:colId xmlns:a16="http://schemas.microsoft.com/office/drawing/2014/main" val="20026"/>
                    </a:ext>
                  </a:extLst>
                </a:gridCol>
                <a:gridCol w="336589">
                  <a:extLst>
                    <a:ext uri="{9D8B030D-6E8A-4147-A177-3AD203B41FA5}">
                      <a16:colId xmlns:a16="http://schemas.microsoft.com/office/drawing/2014/main" val="20014"/>
                    </a:ext>
                  </a:extLst>
                </a:gridCol>
                <a:gridCol w="336589">
                  <a:extLst>
                    <a:ext uri="{9D8B030D-6E8A-4147-A177-3AD203B41FA5}">
                      <a16:colId xmlns:a16="http://schemas.microsoft.com/office/drawing/2014/main" val="20015"/>
                    </a:ext>
                  </a:extLst>
                </a:gridCol>
                <a:gridCol w="336589">
                  <a:extLst>
                    <a:ext uri="{9D8B030D-6E8A-4147-A177-3AD203B41FA5}">
                      <a16:colId xmlns:a16="http://schemas.microsoft.com/office/drawing/2014/main" val="20016"/>
                    </a:ext>
                  </a:extLst>
                </a:gridCol>
                <a:gridCol w="336589">
                  <a:extLst>
                    <a:ext uri="{9D8B030D-6E8A-4147-A177-3AD203B41FA5}">
                      <a16:colId xmlns:a16="http://schemas.microsoft.com/office/drawing/2014/main" val="20017"/>
                    </a:ext>
                  </a:extLst>
                </a:gridCol>
                <a:gridCol w="336589">
                  <a:extLst>
                    <a:ext uri="{9D8B030D-6E8A-4147-A177-3AD203B41FA5}">
                      <a16:colId xmlns:a16="http://schemas.microsoft.com/office/drawing/2014/main" val="20018"/>
                    </a:ext>
                  </a:extLst>
                </a:gridCol>
                <a:gridCol w="336589">
                  <a:extLst>
                    <a:ext uri="{9D8B030D-6E8A-4147-A177-3AD203B41FA5}">
                      <a16:colId xmlns:a16="http://schemas.microsoft.com/office/drawing/2014/main" val="20027"/>
                    </a:ext>
                  </a:extLst>
                </a:gridCol>
                <a:gridCol w="336589">
                  <a:extLst>
                    <a:ext uri="{9D8B030D-6E8A-4147-A177-3AD203B41FA5}">
                      <a16:colId xmlns:a16="http://schemas.microsoft.com/office/drawing/2014/main" val="20020"/>
                    </a:ext>
                  </a:extLst>
                </a:gridCol>
                <a:gridCol w="336589">
                  <a:extLst>
                    <a:ext uri="{9D8B030D-6E8A-4147-A177-3AD203B41FA5}">
                      <a16:colId xmlns:a16="http://schemas.microsoft.com/office/drawing/2014/main" val="20021"/>
                    </a:ext>
                  </a:extLst>
                </a:gridCol>
                <a:gridCol w="336589">
                  <a:extLst>
                    <a:ext uri="{9D8B030D-6E8A-4147-A177-3AD203B41FA5}">
                      <a16:colId xmlns:a16="http://schemas.microsoft.com/office/drawing/2014/main" val="20022"/>
                    </a:ext>
                  </a:extLst>
                </a:gridCol>
                <a:gridCol w="336589">
                  <a:extLst>
                    <a:ext uri="{9D8B030D-6E8A-4147-A177-3AD203B41FA5}">
                      <a16:colId xmlns:a16="http://schemas.microsoft.com/office/drawing/2014/main" val="20023"/>
                    </a:ext>
                  </a:extLst>
                </a:gridCol>
                <a:gridCol w="336589">
                  <a:extLst>
                    <a:ext uri="{9D8B030D-6E8A-4147-A177-3AD203B41FA5}">
                      <a16:colId xmlns:a16="http://schemas.microsoft.com/office/drawing/2014/main" val="20024"/>
                    </a:ext>
                  </a:extLst>
                </a:gridCol>
                <a:gridCol w="336589">
                  <a:extLst>
                    <a:ext uri="{9D8B030D-6E8A-4147-A177-3AD203B41FA5}">
                      <a16:colId xmlns:a16="http://schemas.microsoft.com/office/drawing/2014/main" val="20028"/>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2"/>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n-lt"/>
                          <a:ea typeface="+mn-ea"/>
                          <a:cs typeface="+mn-cs"/>
                        </a:rPr>
                        <a:t>2018</a:t>
                      </a:r>
                      <a:endParaRPr lang="en-GB" sz="60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chemeClr val="accent2"/>
                          </a:solidFill>
                          <a:effectLst/>
                          <a:uLnTx/>
                          <a:uFillTx/>
                          <a:latin typeface="+mj-lt"/>
                          <a:ea typeface="+mn-ea"/>
                          <a:cs typeface="+mn-cs"/>
                        </a:rPr>
                        <a:t>2017</a:t>
                      </a:r>
                      <a:endParaRPr lang="en-GB" sz="600" b="1" dirty="0">
                        <a:solidFill>
                          <a:schemeClr val="accent2"/>
                        </a:solidFill>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chemeClr val="accent2"/>
                          </a:solidFill>
                          <a:effectLst/>
                          <a:uLnTx/>
                          <a:uFillTx/>
                          <a:latin typeface="+mn-lt"/>
                          <a:ea typeface="+mn-ea"/>
                          <a:cs typeface="+mn-cs"/>
                        </a:rPr>
                        <a:t>2018</a:t>
                      </a:r>
                      <a:endParaRPr lang="en-GB" sz="600" b="1" kern="1200" dirty="0">
                        <a:solidFill>
                          <a:schemeClr val="accent2"/>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effectLst/>
                          <a:latin typeface="+mn-lt"/>
                          <a:ea typeface="+mn-ea"/>
                          <a:cs typeface="+mn-cs"/>
                        </a:rPr>
                        <a:t>2018</a:t>
                      </a:r>
                      <a:endParaRPr lang="en-GB" sz="60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13.119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12.452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14.782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13.781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00" b="0" i="0" u="none" strike="noStrike" kern="1200" dirty="0">
                          <a:solidFill>
                            <a:schemeClr val="accent5"/>
                          </a:solidFill>
                          <a:effectLst/>
                          <a:latin typeface="+mn-lt"/>
                          <a:ea typeface="+mn-ea"/>
                          <a:cs typeface="+mn-cs"/>
                        </a:rPr>
                        <a:t>12.915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kern="1200" dirty="0">
                          <a:solidFill>
                            <a:schemeClr val="accent5"/>
                          </a:solidFill>
                          <a:effectLst/>
                          <a:latin typeface="+mn-lt"/>
                          <a:ea typeface="+mn-ea"/>
                          <a:cs typeface="+mn-cs"/>
                        </a:rPr>
                        <a:t>15.319</a:t>
                      </a:r>
                      <a:endParaRPr lang="en-GB" sz="600" b="0" i="0" u="none" strike="noStrike" dirty="0">
                        <a:solidFill>
                          <a:schemeClr val="accent5"/>
                        </a:solidFill>
                        <a:effectLst/>
                        <a:latin typeface="+mn-lt"/>
                      </a:endParaRP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4.308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4.566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4.838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baseline="0" dirty="0">
                          <a:solidFill>
                            <a:schemeClr val="accent2"/>
                          </a:solidFill>
                          <a:effectLst/>
                          <a:latin typeface="+mn-lt"/>
                        </a:rPr>
                        <a:t>4.899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chemeClr val="accent2"/>
                          </a:solidFill>
                          <a:effectLst/>
                          <a:latin typeface="+mn-lt"/>
                        </a:rPr>
                        <a:t>4.774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2"/>
                          </a:solidFill>
                          <a:effectLst/>
                          <a:latin typeface="+mn-lt"/>
                        </a:rPr>
                        <a:t>5.674</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0" i="0" u="none" strike="noStrike" kern="1200" dirty="0">
                          <a:solidFill>
                            <a:schemeClr val="accent3"/>
                          </a:solidFill>
                          <a:latin typeface="+mn-lt"/>
                          <a:ea typeface="+mn-ea"/>
                          <a:cs typeface="+mn-cs"/>
                        </a:rPr>
                        <a:t>5.312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0" i="0" u="none" strike="noStrike" kern="1200" dirty="0">
                          <a:solidFill>
                            <a:schemeClr val="accent3"/>
                          </a:solidFill>
                          <a:latin typeface="+mn-lt"/>
                          <a:ea typeface="+mn-ea"/>
                          <a:cs typeface="+mn-cs"/>
                        </a:rPr>
                        <a:t>5.341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6.647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C00000"/>
                          </a:solidFill>
                          <a:effectLst/>
                          <a:latin typeface="+mn-lt"/>
                        </a:rPr>
                        <a:t>5.72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rgbClr val="C50017"/>
                          </a:solidFill>
                          <a:effectLst/>
                          <a:latin typeface="+mn-lt"/>
                        </a:rPr>
                        <a:t>5.425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3"/>
                          </a:solidFill>
                          <a:effectLst/>
                          <a:latin typeface="+mn-lt"/>
                        </a:rPr>
                        <a:t>6.236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4"/>
                          </a:solidFill>
                          <a:effectLst/>
                          <a:latin typeface="+mn-lt"/>
                          <a:ea typeface="+mn-ea"/>
                          <a:cs typeface="+mn-cs"/>
                        </a:rPr>
                        <a:t>2.954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4"/>
                          </a:solidFill>
                          <a:effectLst/>
                          <a:latin typeface="+mn-lt"/>
                          <a:ea typeface="+mn-ea"/>
                          <a:cs typeface="+mn-cs"/>
                        </a:rPr>
                        <a:t>2.247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2.523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2.592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00" b="0" i="0" u="none" strike="noStrike" kern="1200" dirty="0">
                          <a:solidFill>
                            <a:srgbClr val="3EB1CC"/>
                          </a:solidFill>
                          <a:effectLst/>
                          <a:latin typeface="+mn-lt"/>
                          <a:ea typeface="+mn-ea"/>
                          <a:cs typeface="+mn-cs"/>
                        </a:rPr>
                        <a:t>2.239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2.838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11.063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10.541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12.599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11.58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11.043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12.850</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3.452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3.698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3.977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baseline="0" dirty="0">
                          <a:solidFill>
                            <a:schemeClr val="accent2"/>
                          </a:solidFill>
                          <a:effectLst/>
                          <a:latin typeface="+mn-lt"/>
                        </a:rPr>
                        <a:t>4.026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chemeClr val="accent2"/>
                          </a:solidFill>
                          <a:effectLst/>
                          <a:latin typeface="+mn-lt"/>
                        </a:rPr>
                        <a:t>3.877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2"/>
                          </a:solidFill>
                          <a:effectLst/>
                          <a:latin typeface="+mn-lt"/>
                        </a:rPr>
                        <a:t>4.504</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0" i="0" u="none" strike="noStrike" kern="1200" dirty="0">
                          <a:solidFill>
                            <a:schemeClr val="accent3"/>
                          </a:solidFill>
                          <a:latin typeface="+mn-lt"/>
                          <a:ea typeface="+mn-ea"/>
                          <a:cs typeface="+mn-cs"/>
                        </a:rPr>
                        <a:t>4.611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0" i="0" u="none" strike="noStrike" kern="1200" dirty="0">
                          <a:solidFill>
                            <a:schemeClr val="accent3"/>
                          </a:solidFill>
                          <a:latin typeface="+mn-lt"/>
                          <a:ea typeface="+mn-ea"/>
                          <a:cs typeface="+mn-cs"/>
                        </a:rPr>
                        <a:t>4.737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5.854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C00000"/>
                          </a:solidFill>
                          <a:effectLst/>
                          <a:latin typeface="+mn-lt"/>
                        </a:rPr>
                        <a:t>5.005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rgbClr val="C50017"/>
                          </a:solidFill>
                          <a:effectLst/>
                          <a:latin typeface="+mn-lt"/>
                        </a:rPr>
                        <a:t>4.751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3"/>
                          </a:solidFill>
                          <a:effectLst/>
                          <a:latin typeface="+mn-lt"/>
                        </a:rPr>
                        <a:t>5.494</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4"/>
                          </a:solidFill>
                          <a:effectLst/>
                          <a:latin typeface="+mn-lt"/>
                          <a:ea typeface="+mn-ea"/>
                          <a:cs typeface="+mn-cs"/>
                        </a:rPr>
                        <a:t>2.514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4"/>
                          </a:solidFill>
                          <a:effectLst/>
                          <a:latin typeface="+mn-lt"/>
                          <a:ea typeface="+mn-ea"/>
                          <a:cs typeface="+mn-cs"/>
                        </a:rPr>
                        <a:t>1.842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2.105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2.081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2.019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2.343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2"/>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n-lt"/>
                          <a:ea typeface="+mn-ea"/>
                          <a:cs typeface="+mn-cs"/>
                        </a:rPr>
                        <a:t>2018</a:t>
                      </a:r>
                      <a:endParaRPr lang="en-GB" sz="60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chemeClr val="accent2"/>
                          </a:solidFill>
                          <a:effectLst/>
                          <a:uLnTx/>
                          <a:uFillTx/>
                          <a:latin typeface="+mj-lt"/>
                          <a:ea typeface="+mn-ea"/>
                          <a:cs typeface="+mn-cs"/>
                        </a:rPr>
                        <a:t>2017</a:t>
                      </a:r>
                      <a:endParaRPr lang="en-GB" sz="600" b="1" dirty="0">
                        <a:solidFill>
                          <a:schemeClr val="accent2"/>
                        </a:solidFill>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chemeClr val="accent2"/>
                          </a:solidFill>
                          <a:effectLst/>
                          <a:uLnTx/>
                          <a:uFillTx/>
                          <a:latin typeface="+mn-lt"/>
                          <a:ea typeface="+mn-ea"/>
                          <a:cs typeface="+mn-cs"/>
                        </a:rPr>
                        <a:t>2018</a:t>
                      </a:r>
                      <a:endParaRPr lang="en-GB" sz="600" b="1" kern="1200" dirty="0">
                        <a:solidFill>
                          <a:schemeClr val="accent2"/>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n-lt"/>
                          <a:ea typeface="+mn-ea"/>
                          <a:cs typeface="+mn-cs"/>
                        </a:rPr>
                        <a:t>2018</a:t>
                      </a:r>
                      <a:endParaRPr lang="en-GB" sz="600" b="1" i="0" u="none" strike="noStrike" kern="1200" dirty="0">
                        <a:solidFill>
                          <a:schemeClr val="accent3"/>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5"/>
                          </a:solidFill>
                          <a:latin typeface="+mn-lt"/>
                          <a:ea typeface="+mn-ea"/>
                          <a:cs typeface="+mn-cs"/>
                        </a:rPr>
                        <a:t>31.702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5"/>
                          </a:solidFill>
                          <a:latin typeface="+mn-lt"/>
                          <a:ea typeface="+mn-ea"/>
                          <a:cs typeface="+mn-cs"/>
                        </a:rPr>
                        <a:t>29.702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35.103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33.184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00" b="0" i="0" u="none" strike="noStrike" kern="1200" dirty="0">
                          <a:solidFill>
                            <a:schemeClr val="accent5"/>
                          </a:solidFill>
                          <a:effectLst/>
                          <a:latin typeface="+mn-lt"/>
                          <a:ea typeface="+mn-ea"/>
                          <a:cs typeface="+mn-cs"/>
                        </a:rPr>
                        <a:t>32.297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37.967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9.747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10.611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11.758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baseline="0" dirty="0">
                          <a:solidFill>
                            <a:schemeClr val="accent2"/>
                          </a:solidFill>
                          <a:effectLst/>
                          <a:latin typeface="+mn-lt"/>
                        </a:rPr>
                        <a:t>12.096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chemeClr val="accent2"/>
                          </a:solidFill>
                          <a:effectLst/>
                          <a:latin typeface="+mn-lt"/>
                        </a:rPr>
                        <a:t>11.699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2"/>
                          </a:solidFill>
                          <a:effectLst/>
                          <a:latin typeface="+mn-lt"/>
                        </a:rPr>
                        <a:t>13.491</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13.47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12.816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15.745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13.307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rgbClr val="C50017"/>
                          </a:solidFill>
                          <a:effectLst/>
                          <a:latin typeface="+mn-lt"/>
                        </a:rPr>
                        <a:t>13.253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3"/>
                          </a:solidFill>
                          <a:effectLst/>
                          <a:latin typeface="+mn-lt"/>
                        </a:rPr>
                        <a:t>16.660</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7.051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4.716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5.765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6.373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00" b="0" i="0" u="none" strike="noStrike" kern="1200" dirty="0">
                          <a:solidFill>
                            <a:srgbClr val="3EB1CC"/>
                          </a:solidFill>
                          <a:effectLst/>
                          <a:latin typeface="+mn-lt"/>
                          <a:ea typeface="+mn-ea"/>
                          <a:cs typeface="+mn-cs"/>
                        </a:rPr>
                        <a:t>6.013</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5.992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5"/>
                          </a:solidFill>
                          <a:latin typeface="+mn-lt"/>
                          <a:ea typeface="+mn-ea"/>
                          <a:cs typeface="+mn-cs"/>
                        </a:rPr>
                        <a:t>25.957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5"/>
                          </a:solidFill>
                          <a:latin typeface="+mn-lt"/>
                          <a:ea typeface="+mn-ea"/>
                          <a:cs typeface="+mn-cs"/>
                        </a:rPr>
                        <a:t>24.996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29.116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27.517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26.893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31.009</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7.381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2"/>
                          </a:solidFill>
                          <a:effectLst/>
                          <a:latin typeface="+mn-lt"/>
                          <a:ea typeface="+mn-ea"/>
                          <a:cs typeface="+mn-cs"/>
                        </a:rPr>
                        <a:t>8.730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9.348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baseline="0" dirty="0">
                          <a:solidFill>
                            <a:schemeClr val="accent2"/>
                          </a:solidFill>
                          <a:effectLst/>
                          <a:latin typeface="+mn-lt"/>
                        </a:rPr>
                        <a:t>9.783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chemeClr val="accent2"/>
                          </a:solidFill>
                          <a:effectLst/>
                          <a:latin typeface="+mn-lt"/>
                        </a:rPr>
                        <a:t>9.279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2"/>
                          </a:solidFill>
                          <a:effectLst/>
                          <a:latin typeface="+mn-lt"/>
                        </a:rPr>
                        <a:t>10.317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11.508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10.883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13.456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11.579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rgbClr val="C50017"/>
                          </a:solidFill>
                          <a:effectLst/>
                          <a:latin typeface="+mn-lt"/>
                        </a:rPr>
                        <a:t>11.098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3"/>
                          </a:solidFill>
                          <a:effectLst/>
                          <a:latin typeface="+mn-lt"/>
                        </a:rPr>
                        <a:t>13.968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5.831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3.891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4.777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5.009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5.429</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5.054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2"/>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66406">
                <a:tc>
                  <a:txBody>
                    <a:bodyPr/>
                    <a:lstStyle/>
                    <a:p>
                      <a:pPr marL="0" indent="85725" algn="l" rtl="0" fontAlgn="b"/>
                      <a:r>
                        <a:rPr lang="en-GB" sz="700" b="1" i="0" u="none" strike="noStrike" dirty="0" smtClean="0">
                          <a:solidFill>
                            <a:schemeClr val="tx1">
                              <a:lumMod val="65000"/>
                              <a:lumOff val="35000"/>
                            </a:schemeClr>
                          </a:solidFill>
                          <a:effectLst/>
                          <a:latin typeface="+mj-lt"/>
                        </a:rPr>
                        <a:t>SPEND</a:t>
                      </a:r>
                      <a:endParaRPr lang="en-GB" sz="7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n-lt"/>
                          <a:ea typeface="+mn-ea"/>
                          <a:cs typeface="+mn-cs"/>
                        </a:rPr>
                        <a:t>2018</a:t>
                      </a:r>
                      <a:endParaRPr lang="en-GB" sz="60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chemeClr val="accent2"/>
                          </a:solidFill>
                          <a:effectLst/>
                          <a:uLnTx/>
                          <a:uFillTx/>
                          <a:latin typeface="+mj-lt"/>
                          <a:ea typeface="+mn-ea"/>
                          <a:cs typeface="+mn-cs"/>
                        </a:rPr>
                        <a:t>2017</a:t>
                      </a:r>
                      <a:endParaRPr lang="en-GB" sz="600" b="1" dirty="0">
                        <a:solidFill>
                          <a:schemeClr val="accent2"/>
                        </a:solidFill>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chemeClr val="accent2"/>
                          </a:solidFill>
                          <a:effectLst/>
                          <a:uLnTx/>
                          <a:uFillTx/>
                          <a:latin typeface="+mn-lt"/>
                          <a:ea typeface="+mn-ea"/>
                          <a:cs typeface="+mn-cs"/>
                        </a:rPr>
                        <a:t>2018</a:t>
                      </a:r>
                      <a:endParaRPr lang="en-GB" sz="600" b="1" kern="1200" dirty="0">
                        <a:solidFill>
                          <a:schemeClr val="accent2"/>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n-lt"/>
                          <a:ea typeface="+mn-ea"/>
                          <a:cs typeface="+mn-cs"/>
                        </a:rPr>
                        <a:t>2018</a:t>
                      </a:r>
                      <a:endParaRPr lang="en-GB" sz="600" b="1" i="0" u="none" strike="noStrike" kern="1200" dirty="0">
                        <a:solidFill>
                          <a:schemeClr val="accent3"/>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£2,330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£2,123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£2,561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£2,360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00" b="0" i="0" u="none" strike="noStrike" kern="1200" dirty="0">
                          <a:solidFill>
                            <a:schemeClr val="accent5"/>
                          </a:solidFill>
                          <a:effectLst/>
                          <a:latin typeface="+mn-lt"/>
                          <a:ea typeface="+mn-ea"/>
                          <a:cs typeface="+mn-cs"/>
                        </a:rPr>
                        <a:t>£2,288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£2,733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2"/>
                          </a:solidFill>
                          <a:effectLst/>
                          <a:latin typeface="+mn-lt"/>
                          <a:ea typeface="+mn-ea"/>
                          <a:cs typeface="+mn-cs"/>
                        </a:rPr>
                        <a:t>£837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2"/>
                          </a:solidFill>
                          <a:effectLst/>
                          <a:latin typeface="+mn-lt"/>
                          <a:ea typeface="+mn-ea"/>
                          <a:cs typeface="+mn-cs"/>
                        </a:rPr>
                        <a:t>£963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£1,078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baseline="0" dirty="0">
                          <a:solidFill>
                            <a:schemeClr val="accent2"/>
                          </a:solidFill>
                          <a:effectLst/>
                          <a:latin typeface="+mn-lt"/>
                        </a:rPr>
                        <a:t>£1,055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chemeClr val="accent2"/>
                          </a:solidFill>
                          <a:effectLst/>
                          <a:latin typeface="+mn-lt"/>
                        </a:rPr>
                        <a:t>£1,025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2"/>
                          </a:solidFill>
                          <a:effectLst/>
                          <a:latin typeface="+mn-lt"/>
                        </a:rPr>
                        <a:t>£1,198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£569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£534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£692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C00000"/>
                          </a:solidFill>
                          <a:effectLst/>
                          <a:latin typeface="+mn-lt"/>
                        </a:rPr>
                        <a:t>£554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rgbClr val="C50017"/>
                          </a:solidFill>
                          <a:effectLst/>
                          <a:latin typeface="+mn-lt"/>
                        </a:rPr>
                        <a:t>£552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3"/>
                          </a:solidFill>
                          <a:effectLst/>
                          <a:latin typeface="+mn-lt"/>
                        </a:rPr>
                        <a:t>£638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£827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£550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£638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£661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00" b="0" i="0" u="none" strike="noStrike" kern="1200" dirty="0">
                          <a:solidFill>
                            <a:srgbClr val="3EB1CC"/>
                          </a:solidFill>
                          <a:effectLst/>
                          <a:latin typeface="+mn-lt"/>
                          <a:ea typeface="+mn-ea"/>
                          <a:cs typeface="+mn-cs"/>
                        </a:rPr>
                        <a:t>£614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£807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£1,923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5"/>
                          </a:solidFill>
                          <a:latin typeface="+mn-lt"/>
                          <a:ea typeface="+mn-ea"/>
                          <a:cs typeface="+mn-cs"/>
                        </a:rPr>
                        <a:t>£1,802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£2,090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£1,883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£1,951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5"/>
                          </a:solidFill>
                          <a:effectLst/>
                          <a:latin typeface="+mn-lt"/>
                        </a:rPr>
                        <a:t>£2,196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2"/>
                          </a:solidFill>
                          <a:effectLst/>
                          <a:latin typeface="+mn-lt"/>
                          <a:ea typeface="+mn-ea"/>
                          <a:cs typeface="+mn-cs"/>
                        </a:rPr>
                        <a:t>£646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00" b="0" i="0" u="none" strike="noStrike" kern="1200" dirty="0">
                          <a:solidFill>
                            <a:schemeClr val="accent2"/>
                          </a:solidFill>
                          <a:effectLst/>
                          <a:latin typeface="+mn-lt"/>
                          <a:ea typeface="+mn-ea"/>
                          <a:cs typeface="+mn-cs"/>
                        </a:rPr>
                        <a:t>£800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£861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baseline="0" dirty="0">
                          <a:solidFill>
                            <a:schemeClr val="accent2"/>
                          </a:solidFill>
                          <a:effectLst/>
                          <a:latin typeface="+mn-lt"/>
                        </a:rPr>
                        <a:t>£825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chemeClr val="accent2"/>
                          </a:solidFill>
                          <a:effectLst/>
                          <a:latin typeface="+mn-lt"/>
                        </a:rPr>
                        <a:t>£835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2"/>
                          </a:solidFill>
                          <a:effectLst/>
                          <a:latin typeface="+mn-lt"/>
                        </a:rPr>
                        <a:t>£919</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£484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3"/>
                          </a:solidFill>
                          <a:latin typeface="+mn-lt"/>
                          <a:ea typeface="+mn-ea"/>
                          <a:cs typeface="+mn-cs"/>
                        </a:rPr>
                        <a:t>£461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£587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C00000"/>
                          </a:solidFill>
                          <a:effectLst/>
                          <a:latin typeface="+mn-lt"/>
                        </a:rPr>
                        <a:t>£470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80000"/>
                        </a:lnSpc>
                        <a:defRPr/>
                      </a:pPr>
                      <a:r>
                        <a:rPr lang="en-GB" sz="600" b="0" i="0" u="none" strike="noStrike" dirty="0">
                          <a:solidFill>
                            <a:srgbClr val="C50017"/>
                          </a:solidFill>
                          <a:effectLst/>
                          <a:latin typeface="+mn-lt"/>
                        </a:rPr>
                        <a:t>£475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3"/>
                          </a:solidFill>
                          <a:effectLst/>
                          <a:latin typeface="+mn-lt"/>
                        </a:rPr>
                        <a:t>£520</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£705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0" i="0" u="none" strike="noStrike" kern="1200" dirty="0">
                          <a:solidFill>
                            <a:schemeClr val="accent4"/>
                          </a:solidFill>
                          <a:effectLst/>
                          <a:latin typeface="+mn-lt"/>
                          <a:ea typeface="+mn-ea"/>
                          <a:cs typeface="+mn-cs"/>
                        </a:rPr>
                        <a:t>£467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£517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£507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£557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00" b="0" i="0" u="none" strike="noStrike" dirty="0">
                          <a:solidFill>
                            <a:schemeClr val="accent4"/>
                          </a:solidFill>
                          <a:effectLst/>
                          <a:latin typeface="+mn-lt"/>
                        </a:rPr>
                        <a:t>£676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cxnSp>
        <p:nvCxnSpPr>
          <p:cNvPr id="8" name="Straight Connector 7"/>
          <p:cNvCxnSpPr/>
          <p:nvPr/>
        </p:nvCxnSpPr>
        <p:spPr>
          <a:xfrm flipV="1">
            <a:off x="1891666"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924340"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934462"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954842"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a:xfrm>
            <a:off x="8349607" y="6323838"/>
            <a:ext cx="505467" cy="252000"/>
          </a:xfrm>
        </p:spPr>
        <p:txBody>
          <a:bodyPr/>
          <a:lstStyle/>
          <a:p>
            <a:fld id="{9784CBA3-D598-4B1F-BAA3-EE14B5154290}" type="slidenum">
              <a:rPr lang="en-AU" smtClean="0"/>
              <a:pPr/>
              <a:t>8</a:t>
            </a:fld>
            <a:endParaRPr lang="en-AU" dirty="0"/>
          </a:p>
        </p:txBody>
      </p:sp>
      <p:sp>
        <p:nvSpPr>
          <p:cNvPr id="16" name="Title 2"/>
          <p:cNvSpPr>
            <a:spLocks noGrp="1"/>
          </p:cNvSpPr>
          <p:nvPr>
            <p:ph type="title"/>
          </p:nvPr>
        </p:nvSpPr>
        <p:spPr>
          <a:xfrm>
            <a:off x="0" y="0"/>
            <a:ext cx="9143999" cy="1284971"/>
          </a:xfrm>
        </p:spPr>
        <p:txBody>
          <a:bodyPr/>
          <a:lstStyle/>
          <a:p>
            <a:r>
              <a:rPr lang="en-US" dirty="0"/>
              <a:t>GB Domestic Tourism: Year to Date – </a:t>
            </a:r>
            <a:r>
              <a:rPr lang="en-US" dirty="0" smtClean="0"/>
              <a:t>2013-2018</a:t>
            </a:r>
            <a:r>
              <a:rPr lang="en-US" dirty="0"/>
              <a:t/>
            </a:r>
            <a:br>
              <a:rPr lang="en-US" dirty="0"/>
            </a:br>
            <a:r>
              <a:rPr lang="en-US" dirty="0"/>
              <a:t>Trip Characteristics, Jan-Feb </a:t>
            </a:r>
            <a:r>
              <a:rPr lang="en-US" dirty="0" smtClean="0"/>
              <a:t>period*</a:t>
            </a:r>
            <a:endParaRPr lang="en-GB" dirty="0"/>
          </a:p>
        </p:txBody>
      </p:sp>
      <p:graphicFrame>
        <p:nvGraphicFramePr>
          <p:cNvPr id="17" name="Table 16"/>
          <p:cNvGraphicFramePr>
            <a:graphicFrameLocks noGrp="1"/>
          </p:cNvGraphicFramePr>
          <p:nvPr>
            <p:custDataLst>
              <p:tags r:id="rId1"/>
            </p:custDataLst>
            <p:extLst>
              <p:ext uri="{D42A27DB-BD31-4B8C-83A1-F6EECF244321}">
                <p14:modId xmlns:p14="http://schemas.microsoft.com/office/powerpoint/2010/main" val="4180697824"/>
              </p:ext>
            </p:extLst>
          </p:nvPr>
        </p:nvGraphicFramePr>
        <p:xfrm>
          <a:off x="70826" y="1137219"/>
          <a:ext cx="8868347" cy="2989804"/>
        </p:xfrm>
        <a:graphic>
          <a:graphicData uri="http://schemas.openxmlformats.org/drawingml/2006/table">
            <a:tbl>
              <a:tblPr/>
              <a:tblGrid>
                <a:gridCol w="801083">
                  <a:extLst>
                    <a:ext uri="{9D8B030D-6E8A-4147-A177-3AD203B41FA5}">
                      <a16:colId xmlns:a16="http://schemas.microsoft.com/office/drawing/2014/main" val="20000"/>
                    </a:ext>
                  </a:extLst>
                </a:gridCol>
                <a:gridCol w="336136">
                  <a:extLst>
                    <a:ext uri="{9D8B030D-6E8A-4147-A177-3AD203B41FA5}">
                      <a16:colId xmlns:a16="http://schemas.microsoft.com/office/drawing/2014/main" val="20002"/>
                    </a:ext>
                  </a:extLst>
                </a:gridCol>
                <a:gridCol w="336136">
                  <a:extLst>
                    <a:ext uri="{9D8B030D-6E8A-4147-A177-3AD203B41FA5}">
                      <a16:colId xmlns:a16="http://schemas.microsoft.com/office/drawing/2014/main" val="20003"/>
                    </a:ext>
                  </a:extLst>
                </a:gridCol>
                <a:gridCol w="336136">
                  <a:extLst>
                    <a:ext uri="{9D8B030D-6E8A-4147-A177-3AD203B41FA5}">
                      <a16:colId xmlns:a16="http://schemas.microsoft.com/office/drawing/2014/main" val="20004"/>
                    </a:ext>
                  </a:extLst>
                </a:gridCol>
                <a:gridCol w="336136">
                  <a:extLst>
                    <a:ext uri="{9D8B030D-6E8A-4147-A177-3AD203B41FA5}">
                      <a16:colId xmlns:a16="http://schemas.microsoft.com/office/drawing/2014/main" val="20005"/>
                    </a:ext>
                  </a:extLst>
                </a:gridCol>
                <a:gridCol w="336136">
                  <a:extLst>
                    <a:ext uri="{9D8B030D-6E8A-4147-A177-3AD203B41FA5}">
                      <a16:colId xmlns:a16="http://schemas.microsoft.com/office/drawing/2014/main" val="20006"/>
                    </a:ext>
                  </a:extLst>
                </a:gridCol>
                <a:gridCol w="336136">
                  <a:extLst>
                    <a:ext uri="{9D8B030D-6E8A-4147-A177-3AD203B41FA5}">
                      <a16:colId xmlns:a16="http://schemas.microsoft.com/office/drawing/2014/main" val="20025"/>
                    </a:ext>
                  </a:extLst>
                </a:gridCol>
                <a:gridCol w="336136">
                  <a:extLst>
                    <a:ext uri="{9D8B030D-6E8A-4147-A177-3AD203B41FA5}">
                      <a16:colId xmlns:a16="http://schemas.microsoft.com/office/drawing/2014/main" val="20008"/>
                    </a:ext>
                  </a:extLst>
                </a:gridCol>
                <a:gridCol w="336136">
                  <a:extLst>
                    <a:ext uri="{9D8B030D-6E8A-4147-A177-3AD203B41FA5}">
                      <a16:colId xmlns:a16="http://schemas.microsoft.com/office/drawing/2014/main" val="20009"/>
                    </a:ext>
                  </a:extLst>
                </a:gridCol>
                <a:gridCol w="336136">
                  <a:extLst>
                    <a:ext uri="{9D8B030D-6E8A-4147-A177-3AD203B41FA5}">
                      <a16:colId xmlns:a16="http://schemas.microsoft.com/office/drawing/2014/main" val="20010"/>
                    </a:ext>
                  </a:extLst>
                </a:gridCol>
                <a:gridCol w="336136">
                  <a:extLst>
                    <a:ext uri="{9D8B030D-6E8A-4147-A177-3AD203B41FA5}">
                      <a16:colId xmlns:a16="http://schemas.microsoft.com/office/drawing/2014/main" val="20011"/>
                    </a:ext>
                  </a:extLst>
                </a:gridCol>
                <a:gridCol w="336136">
                  <a:extLst>
                    <a:ext uri="{9D8B030D-6E8A-4147-A177-3AD203B41FA5}">
                      <a16:colId xmlns:a16="http://schemas.microsoft.com/office/drawing/2014/main" val="20012"/>
                    </a:ext>
                  </a:extLst>
                </a:gridCol>
                <a:gridCol w="336136">
                  <a:extLst>
                    <a:ext uri="{9D8B030D-6E8A-4147-A177-3AD203B41FA5}">
                      <a16:colId xmlns:a16="http://schemas.microsoft.com/office/drawing/2014/main" val="20026"/>
                    </a:ext>
                  </a:extLst>
                </a:gridCol>
                <a:gridCol w="336136">
                  <a:extLst>
                    <a:ext uri="{9D8B030D-6E8A-4147-A177-3AD203B41FA5}">
                      <a16:colId xmlns:a16="http://schemas.microsoft.com/office/drawing/2014/main" val="20014"/>
                    </a:ext>
                  </a:extLst>
                </a:gridCol>
                <a:gridCol w="336136">
                  <a:extLst>
                    <a:ext uri="{9D8B030D-6E8A-4147-A177-3AD203B41FA5}">
                      <a16:colId xmlns:a16="http://schemas.microsoft.com/office/drawing/2014/main" val="20015"/>
                    </a:ext>
                  </a:extLst>
                </a:gridCol>
                <a:gridCol w="336136">
                  <a:extLst>
                    <a:ext uri="{9D8B030D-6E8A-4147-A177-3AD203B41FA5}">
                      <a16:colId xmlns:a16="http://schemas.microsoft.com/office/drawing/2014/main" val="20016"/>
                    </a:ext>
                  </a:extLst>
                </a:gridCol>
                <a:gridCol w="336136">
                  <a:extLst>
                    <a:ext uri="{9D8B030D-6E8A-4147-A177-3AD203B41FA5}">
                      <a16:colId xmlns:a16="http://schemas.microsoft.com/office/drawing/2014/main" val="20017"/>
                    </a:ext>
                  </a:extLst>
                </a:gridCol>
                <a:gridCol w="336136">
                  <a:extLst>
                    <a:ext uri="{9D8B030D-6E8A-4147-A177-3AD203B41FA5}">
                      <a16:colId xmlns:a16="http://schemas.microsoft.com/office/drawing/2014/main" val="20018"/>
                    </a:ext>
                  </a:extLst>
                </a:gridCol>
                <a:gridCol w="336136">
                  <a:extLst>
                    <a:ext uri="{9D8B030D-6E8A-4147-A177-3AD203B41FA5}">
                      <a16:colId xmlns:a16="http://schemas.microsoft.com/office/drawing/2014/main" val="20027"/>
                    </a:ext>
                  </a:extLst>
                </a:gridCol>
                <a:gridCol w="336136">
                  <a:extLst>
                    <a:ext uri="{9D8B030D-6E8A-4147-A177-3AD203B41FA5}">
                      <a16:colId xmlns:a16="http://schemas.microsoft.com/office/drawing/2014/main" val="20020"/>
                    </a:ext>
                  </a:extLst>
                </a:gridCol>
                <a:gridCol w="336136">
                  <a:extLst>
                    <a:ext uri="{9D8B030D-6E8A-4147-A177-3AD203B41FA5}">
                      <a16:colId xmlns:a16="http://schemas.microsoft.com/office/drawing/2014/main" val="20021"/>
                    </a:ext>
                  </a:extLst>
                </a:gridCol>
                <a:gridCol w="336136">
                  <a:extLst>
                    <a:ext uri="{9D8B030D-6E8A-4147-A177-3AD203B41FA5}">
                      <a16:colId xmlns:a16="http://schemas.microsoft.com/office/drawing/2014/main" val="20022"/>
                    </a:ext>
                  </a:extLst>
                </a:gridCol>
                <a:gridCol w="336136">
                  <a:extLst>
                    <a:ext uri="{9D8B030D-6E8A-4147-A177-3AD203B41FA5}">
                      <a16:colId xmlns:a16="http://schemas.microsoft.com/office/drawing/2014/main" val="20023"/>
                    </a:ext>
                  </a:extLst>
                </a:gridCol>
                <a:gridCol w="336136">
                  <a:extLst>
                    <a:ext uri="{9D8B030D-6E8A-4147-A177-3AD203B41FA5}">
                      <a16:colId xmlns:a16="http://schemas.microsoft.com/office/drawing/2014/main" val="20024"/>
                    </a:ext>
                  </a:extLst>
                </a:gridCol>
                <a:gridCol w="336136">
                  <a:extLst>
                    <a:ext uri="{9D8B030D-6E8A-4147-A177-3AD203B41FA5}">
                      <a16:colId xmlns:a16="http://schemas.microsoft.com/office/drawing/2014/main" val="20028"/>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rgbClr val="4655A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2"/>
                          </a:solidFill>
                          <a:latin typeface="+mn-lt"/>
                          <a:ea typeface="+mn-ea"/>
                          <a:cs typeface="+mn-cs"/>
                        </a:rPr>
                        <a:t>HOLIDAYS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rgbClr val="EF520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3"/>
                          </a:solidFill>
                          <a:latin typeface="+mn-lt"/>
                          <a:ea typeface="+mn-ea"/>
                          <a:cs typeface="+mn-cs"/>
                        </a:rPr>
                        <a:t>VFR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3EB1CC"/>
                          </a:solidFill>
                          <a:latin typeface="+mn-lt"/>
                          <a:ea typeface="+mn-ea"/>
                          <a:cs typeface="+mn-cs"/>
                        </a:rPr>
                        <a:t>BUSINESS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EF5205"/>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EF5205"/>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latin typeface="+mn-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n-lt"/>
                          <a:ea typeface="+mn-ea"/>
                          <a:cs typeface="+mn-cs"/>
                        </a:rPr>
                        <a:t>2015</a:t>
                      </a:r>
                      <a:endParaRPr lang="en-GB" sz="700" dirty="0">
                        <a:solidFill>
                          <a:schemeClr val="accent3"/>
                        </a:solidFill>
                        <a:latin typeface="+mn-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3EB1CC"/>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3EB1CC"/>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3EB1CC"/>
                          </a:solidFill>
                          <a:effectLst/>
                          <a:uLnTx/>
                          <a:uFillTx/>
                          <a:latin typeface="+mn-lt"/>
                          <a:ea typeface="+mn-ea"/>
                          <a:cs typeface="+mn-cs"/>
                        </a:rPr>
                        <a:t>2015</a:t>
                      </a:r>
                      <a:endParaRPr kumimoji="0" lang="en-GB" sz="700" b="1" i="0" u="none" strike="noStrike" kern="1200" cap="none" spc="0" normalizeH="0" baseline="0" dirty="0">
                        <a:ln>
                          <a:noFill/>
                        </a:ln>
                        <a:solidFill>
                          <a:srgbClr val="3EB1CC"/>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rgbClr val="3EB1CC"/>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3EB1CC"/>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3EB1CC"/>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2.42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2.39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4655A5"/>
                          </a:solidFill>
                          <a:effectLst/>
                          <a:latin typeface="+mn-lt"/>
                        </a:rPr>
                        <a:t>2.41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4655A5"/>
                          </a:solidFill>
                          <a:effectLst/>
                          <a:latin typeface="+mn-lt"/>
                        </a:rPr>
                        <a:t>2.50</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n-lt"/>
                        </a:rPr>
                        <a:t>2.48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2.26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2.32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2.43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EF5205"/>
                          </a:solidFill>
                          <a:effectLst/>
                          <a:latin typeface="+mn-lt"/>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EF5205"/>
                          </a:solidFill>
                          <a:effectLst/>
                          <a:latin typeface="+mn-lt"/>
                        </a:rPr>
                        <a:t>2.45</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n-lt"/>
                        </a:rPr>
                        <a:t>2.38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C50017"/>
                          </a:solidFill>
                          <a:effectLst/>
                          <a:latin typeface="+mn-lt"/>
                          <a:ea typeface="+mn-ea"/>
                          <a:cs typeface="+mn-cs"/>
                        </a:rPr>
                        <a:t>2.54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C50017"/>
                          </a:solidFill>
                          <a:effectLst/>
                          <a:latin typeface="+mn-lt"/>
                          <a:ea typeface="+mn-ea"/>
                          <a:cs typeface="+mn-cs"/>
                        </a:rPr>
                        <a:t>2.40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C50017"/>
                          </a:solidFill>
                          <a:effectLst/>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C50017"/>
                          </a:solidFill>
                          <a:effectLst/>
                          <a:latin typeface="+mn-lt"/>
                        </a:rPr>
                        <a:t>2.33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C50017"/>
                          </a:solidFill>
                          <a:effectLst/>
                          <a:latin typeface="+mn-lt"/>
                        </a:rPr>
                        <a:t>2.44</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C50017"/>
                          </a:solidFill>
                          <a:effectLst/>
                          <a:latin typeface="+mn-lt"/>
                        </a:rPr>
                        <a:t>2.67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3EB1CC"/>
                          </a:solidFill>
                          <a:effectLst/>
                          <a:latin typeface="+mn-lt"/>
                          <a:ea typeface="+mn-ea"/>
                          <a:cs typeface="+mn-cs"/>
                        </a:rPr>
                        <a:t>2.39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3EB1CC"/>
                          </a:solidFill>
                          <a:effectLst/>
                          <a:latin typeface="+mn-lt"/>
                          <a:ea typeface="+mn-ea"/>
                          <a:cs typeface="+mn-cs"/>
                        </a:rPr>
                        <a:t>2.10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3EB1CC"/>
                          </a:solidFill>
                          <a:effectLst/>
                          <a:latin typeface="+mn-lt"/>
                          <a:ea typeface="+mn-ea"/>
                          <a:cs typeface="+mn-cs"/>
                        </a:rPr>
                        <a:t>2.28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3EB1CC"/>
                          </a:solidFill>
                          <a:effectLst/>
                          <a:latin typeface="+mn-lt"/>
                        </a:rPr>
                        <a:t>2.46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3EB1CC"/>
                          </a:solidFill>
                          <a:effectLst/>
                          <a:latin typeface="+mn-lt"/>
                        </a:rPr>
                        <a:t>2.69</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3EB1CC"/>
                          </a:solidFill>
                          <a:effectLst/>
                          <a:latin typeface="+mn-lt"/>
                        </a:rPr>
                        <a:t>2.11</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2.35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2.31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4655A5"/>
                          </a:solidFill>
                          <a:effectLst/>
                          <a:latin typeface="+mn-lt"/>
                        </a:rPr>
                        <a:t>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4655A5"/>
                          </a:solidFill>
                          <a:effectLst/>
                          <a:latin typeface="+mn-lt"/>
                        </a:rPr>
                        <a:t>2.44</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n-lt"/>
                        </a:rPr>
                        <a:t>2.41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2.14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EF5205"/>
                          </a:solidFill>
                          <a:effectLst/>
                          <a:latin typeface="+mn-lt"/>
                        </a:rPr>
                        <a:t>2.43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EF5205"/>
                          </a:solidFill>
                          <a:effectLst/>
                          <a:latin typeface="+mn-lt"/>
                        </a:rPr>
                        <a:t>2.39</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n-lt"/>
                        </a:rPr>
                        <a:t>2.29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C50017"/>
                          </a:solidFill>
                          <a:effectLst/>
                          <a:latin typeface="+mn-lt"/>
                          <a:ea typeface="+mn-ea"/>
                          <a:cs typeface="+mn-cs"/>
                        </a:rPr>
                        <a:t>2.50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C50017"/>
                          </a:solidFill>
                          <a:effectLst/>
                          <a:latin typeface="+mn-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C50017"/>
                          </a:solidFill>
                          <a:effectLst/>
                          <a:latin typeface="+mn-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C50017"/>
                          </a:solidFill>
                          <a:effectLst/>
                          <a:latin typeface="+mn-lt"/>
                        </a:rPr>
                        <a:t>2.31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C50017"/>
                          </a:solidFill>
                          <a:effectLst/>
                          <a:latin typeface="+mn-lt"/>
                        </a:rPr>
                        <a:t>2.34</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C50017"/>
                          </a:solidFill>
                          <a:effectLst/>
                          <a:latin typeface="+mn-lt"/>
                        </a:rPr>
                        <a:t>2.54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3EB1CC"/>
                          </a:solidFill>
                          <a:effectLst/>
                          <a:latin typeface="+mn-lt"/>
                          <a:ea typeface="+mn-ea"/>
                          <a:cs typeface="+mn-cs"/>
                        </a:rPr>
                        <a:t>2.32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3EB1CC"/>
                          </a:solidFill>
                          <a:effectLst/>
                          <a:latin typeface="+mn-lt"/>
                          <a:ea typeface="+mn-ea"/>
                          <a:cs typeface="+mn-cs"/>
                        </a:rPr>
                        <a:t>2.11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3EB1CC"/>
                          </a:solidFill>
                          <a:effectLst/>
                          <a:latin typeface="+mn-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3EB1CC"/>
                          </a:solidFill>
                          <a:effectLst/>
                          <a:latin typeface="+mn-lt"/>
                        </a:rPr>
                        <a:t>2.41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3EB1CC"/>
                          </a:solidFill>
                          <a:effectLst/>
                          <a:latin typeface="+mn-lt"/>
                        </a:rPr>
                        <a:t>2.69</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3EB1CC"/>
                          </a:solidFill>
                          <a:effectLst/>
                          <a:latin typeface="+mn-lt"/>
                        </a:rPr>
                        <a:t>2.16</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4655A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EF5205"/>
                          </a:solidFill>
                          <a:latin typeface="+mn-lt"/>
                          <a:ea typeface="+mn-ea"/>
                          <a:cs typeface="+mn-cs"/>
                        </a:rPr>
                        <a:t>HOLIDAYS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EF520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C50017"/>
                          </a:solidFill>
                          <a:latin typeface="+mn-lt"/>
                          <a:ea typeface="+mn-ea"/>
                          <a:cs typeface="+mn-cs"/>
                        </a:rPr>
                        <a:t>VFR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3EB1CC"/>
                          </a:solidFill>
                          <a:latin typeface="+mn-lt"/>
                          <a:ea typeface="+mn-ea"/>
                          <a:cs typeface="+mn-cs"/>
                        </a:rPr>
                        <a:t>BUSINESS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EF5205"/>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EF5205"/>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latin typeface="+mn-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rgbClr val="C50017"/>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rgbClr val="C50017"/>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C50017"/>
                          </a:solidFill>
                          <a:effectLst/>
                          <a:uLnTx/>
                          <a:uFillTx/>
                          <a:latin typeface="+mn-lt"/>
                          <a:ea typeface="+mn-ea"/>
                          <a:cs typeface="+mn-cs"/>
                        </a:rPr>
                        <a:t>2015</a:t>
                      </a:r>
                      <a:endParaRPr lang="en-GB" sz="700" b="1" dirty="0">
                        <a:solidFill>
                          <a:srgbClr val="C50017"/>
                        </a:solidFill>
                        <a:latin typeface="+mn-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rgbClr val="C50017"/>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C50017"/>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C50017"/>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3EB1CC"/>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3EB1CC"/>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3EB1CC"/>
                          </a:solidFill>
                          <a:effectLst/>
                          <a:uLnTx/>
                          <a:uFillTx/>
                          <a:latin typeface="+mn-lt"/>
                          <a:ea typeface="+mn-ea"/>
                          <a:cs typeface="+mn-cs"/>
                        </a:rPr>
                        <a:t>2015</a:t>
                      </a:r>
                      <a:endParaRPr kumimoji="0" lang="en-GB" sz="700" b="1" i="0" u="none" strike="noStrike" kern="1200" cap="none" spc="0" normalizeH="0" baseline="0" dirty="0">
                        <a:ln>
                          <a:noFill/>
                        </a:ln>
                        <a:solidFill>
                          <a:srgbClr val="3EB1CC"/>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rgbClr val="3EB1CC"/>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3EB1CC"/>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3EB1CC"/>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£73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4655A5"/>
                          </a:solidFill>
                          <a:effectLst/>
                          <a:latin typeface="+mn-lt"/>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4655A5"/>
                          </a:solidFill>
                          <a:effectLst/>
                          <a:latin typeface="+mn-lt"/>
                        </a:rPr>
                        <a:t>£71</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n-lt"/>
                        </a:rPr>
                        <a:t>£72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£86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EF5205"/>
                          </a:solidFill>
                          <a:effectLst/>
                          <a:latin typeface="+mn-lt"/>
                        </a:rPr>
                        <a:t>£87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EF5205"/>
                          </a:solidFill>
                          <a:effectLst/>
                          <a:latin typeface="+mn-lt"/>
                        </a:rPr>
                        <a:t>£88</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n-lt"/>
                        </a:rPr>
                        <a:t>£89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rgbClr val="C50017"/>
                          </a:solidFill>
                          <a:effectLst/>
                          <a:latin typeface="+mn-lt"/>
                          <a:ea typeface="+mn-ea"/>
                          <a:cs typeface="+mn-cs"/>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C50017"/>
                          </a:solidFill>
                          <a:effectLst/>
                          <a:latin typeface="+mn-lt"/>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C50017"/>
                          </a:solidFill>
                          <a:effectLst/>
                          <a:latin typeface="+mn-lt"/>
                        </a:rPr>
                        <a:t>£42</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C50017"/>
                          </a:solidFill>
                          <a:effectLst/>
                          <a:latin typeface="+mn-lt"/>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£117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£117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£111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3EB1CC"/>
                          </a:solidFill>
                          <a:effectLst/>
                          <a:latin typeface="+mn-lt"/>
                        </a:rPr>
                        <a:t>£104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3EB1CC"/>
                          </a:solidFill>
                          <a:effectLst/>
                          <a:latin typeface="+mn-lt"/>
                        </a:rPr>
                        <a:t>£102</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3EB1CC"/>
                          </a:solidFill>
                          <a:effectLst/>
                          <a:latin typeface="+mn-lt"/>
                        </a:rPr>
                        <a:t>£135</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£74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4655A5"/>
                          </a:solidFill>
                          <a:effectLst/>
                          <a:latin typeface="+mn-lt"/>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a:solidFill>
                            <a:srgbClr val="4655A5"/>
                          </a:solidFill>
                          <a:effectLst/>
                          <a:latin typeface="+mn-lt"/>
                        </a:rPr>
                        <a:t>£73</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n-lt"/>
                        </a:rPr>
                        <a:t>£71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£88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EF5205"/>
                          </a:solidFill>
                          <a:effectLst/>
                          <a:latin typeface="+mn-lt"/>
                        </a:rPr>
                        <a:t>£84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EF5205"/>
                          </a:solidFill>
                          <a:effectLst/>
                          <a:latin typeface="+mn-lt"/>
                        </a:rPr>
                        <a:t>£90</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n-lt"/>
                        </a:rPr>
                        <a:t>£89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C50017"/>
                          </a:solidFill>
                          <a:effectLst/>
                          <a:latin typeface="+mn-lt"/>
                        </a:rPr>
                        <a:t>£41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C50017"/>
                          </a:solidFill>
                          <a:effectLst/>
                          <a:latin typeface="+mn-lt"/>
                        </a:rPr>
                        <a:t>£43</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C50017"/>
                          </a:solidFill>
                          <a:effectLst/>
                          <a:latin typeface="+mn-lt"/>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£121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£120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£108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3EB1CC"/>
                          </a:solidFill>
                          <a:effectLst/>
                          <a:latin typeface="+mn-lt"/>
                        </a:rPr>
                        <a:t>£101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3EB1CC"/>
                          </a:solidFill>
                          <a:effectLst/>
                          <a:latin typeface="+mn-lt"/>
                        </a:rPr>
                        <a:t>£103</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3EB1CC"/>
                          </a:solidFill>
                          <a:effectLst/>
                          <a:latin typeface="+mn-lt"/>
                        </a:rPr>
                        <a:t>£134</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4655A5"/>
                          </a:solidFill>
                          <a:latin typeface="+mj-lt"/>
                          <a:ea typeface="+mn-ea"/>
                          <a:cs typeface="+mn-cs"/>
                        </a:rPr>
                        <a:t>ALL TOURISM,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4655A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EF5205"/>
                          </a:solidFill>
                          <a:latin typeface="+mn-lt"/>
                          <a:ea typeface="+mn-ea"/>
                          <a:cs typeface="+mn-cs"/>
                        </a:rPr>
                        <a:t>HOLIDAYS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EF520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C50017"/>
                          </a:solidFill>
                          <a:latin typeface="+mn-lt"/>
                          <a:ea typeface="+mn-ea"/>
                          <a:cs typeface="+mn-cs"/>
                        </a:rPr>
                        <a:t>VFR – Jan – Feb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rgbClr val="3EB1CC"/>
                          </a:solidFill>
                          <a:latin typeface="+mn-lt"/>
                          <a:ea typeface="+mn-ea"/>
                          <a:cs typeface="+mn-cs"/>
                        </a:rPr>
                        <a:t>BUSINESS – Jan – Feb</a:t>
                      </a:r>
                      <a:r>
                        <a:rPr lang="en-GB" sz="800" b="1" i="0" u="none" strike="noStrike" kern="1200" baseline="0" dirty="0">
                          <a:solidFill>
                            <a:srgbClr val="3EB1CC"/>
                          </a:solidFill>
                          <a:latin typeface="+mn-lt"/>
                          <a:ea typeface="+mn-ea"/>
                          <a:cs typeface="+mn-cs"/>
                        </a:rPr>
                        <a:t> </a:t>
                      </a:r>
                      <a:r>
                        <a:rPr lang="en-GB" sz="800" b="1" i="0" u="none" strike="noStrike" kern="1200" dirty="0">
                          <a:solidFill>
                            <a:srgbClr val="3EB1CC"/>
                          </a:solidFill>
                          <a:latin typeface="+mn-lt"/>
                          <a:ea typeface="+mn-ea"/>
                          <a:cs typeface="+mn-cs"/>
                        </a:rPr>
                        <a:t>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rgbClr val="4655A5"/>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rgbClr val="4655A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4655A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EF5205"/>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EF5205"/>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latin typeface="+mn-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rgbClr val="C50017"/>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rgbClr val="C50017"/>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C50017"/>
                          </a:solidFill>
                          <a:effectLst/>
                          <a:uLnTx/>
                          <a:uFillTx/>
                          <a:latin typeface="+mn-lt"/>
                          <a:ea typeface="+mn-ea"/>
                          <a:cs typeface="+mn-cs"/>
                        </a:rPr>
                        <a:t>2015</a:t>
                      </a:r>
                      <a:endParaRPr lang="en-GB" sz="700" b="1" dirty="0">
                        <a:solidFill>
                          <a:srgbClr val="C50017"/>
                        </a:solidFill>
                        <a:latin typeface="+mn-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rgbClr val="C50017"/>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C50017"/>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C50017"/>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3EB1CC"/>
                          </a:solidFill>
                          <a:effectLst/>
                          <a:latin typeface="+mn-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rgbClr val="3EB1CC"/>
                          </a:solidFill>
                          <a:effectLst/>
                          <a:latin typeface="+mn-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3EB1CC"/>
                          </a:solidFill>
                          <a:effectLst/>
                          <a:uLnTx/>
                          <a:uFillTx/>
                          <a:latin typeface="+mn-lt"/>
                          <a:ea typeface="+mn-ea"/>
                          <a:cs typeface="+mn-cs"/>
                        </a:rPr>
                        <a:t>2015</a:t>
                      </a:r>
                      <a:endParaRPr kumimoji="0" lang="en-GB" sz="700" b="1" i="0" u="none" strike="noStrike" kern="1200" cap="none" spc="0" normalizeH="0" baseline="0" dirty="0">
                        <a:ln>
                          <a:noFill/>
                        </a:ln>
                        <a:solidFill>
                          <a:srgbClr val="3EB1CC"/>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rgbClr val="3EB1CC"/>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3EB1CC"/>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3EB1CC"/>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£178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£170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£173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4655A5"/>
                          </a:solidFill>
                          <a:effectLst/>
                          <a:latin typeface="+mn-lt"/>
                        </a:rPr>
                        <a:t>£171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4655A5"/>
                          </a:solidFill>
                          <a:effectLst/>
                          <a:latin typeface="+mn-lt"/>
                        </a:rPr>
                        <a:t>£177</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n-lt"/>
                        </a:rPr>
                        <a:t>£178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£194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£211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£223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EF5205"/>
                          </a:solidFill>
                          <a:effectLst/>
                          <a:latin typeface="+mn-lt"/>
                        </a:rPr>
                        <a:t>£215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EF5205"/>
                          </a:solidFill>
                          <a:effectLst/>
                          <a:latin typeface="+mn-lt"/>
                        </a:rPr>
                        <a:t>£215</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n-lt"/>
                        </a:rPr>
                        <a:t>£211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£107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£100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£104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C50017"/>
                          </a:solidFill>
                          <a:effectLst/>
                          <a:latin typeface="+mn-lt"/>
                        </a:rPr>
                        <a:t>£97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C50017"/>
                          </a:solidFill>
                          <a:effectLst/>
                          <a:latin typeface="+mn-lt"/>
                        </a:rPr>
                        <a:t>£102</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C50017"/>
                          </a:solidFill>
                          <a:effectLst/>
                          <a:latin typeface="+mn-lt"/>
                        </a:rPr>
                        <a:t>£102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£280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rgbClr val="3EB1CC"/>
                          </a:solidFill>
                          <a:effectLst/>
                          <a:latin typeface="+mn-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3EB1CC"/>
                          </a:solidFill>
                          <a:effectLst/>
                          <a:latin typeface="+mn-lt"/>
                        </a:rPr>
                        <a:t>£255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3EB1CC"/>
                          </a:solidFill>
                          <a:effectLst/>
                          <a:latin typeface="+mn-lt"/>
                        </a:rPr>
                        <a:t>£274</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3EB1CC"/>
                          </a:solidFill>
                          <a:effectLst/>
                          <a:latin typeface="+mn-lt"/>
                        </a:rPr>
                        <a:t>£284</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4655A5"/>
                          </a:solidFill>
                          <a:latin typeface="+mn-lt"/>
                          <a:ea typeface="+mn-ea"/>
                          <a:cs typeface="+mn-cs"/>
                        </a:rPr>
                        <a:t>£174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£171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4655A5"/>
                          </a:solidFill>
                          <a:latin typeface="+mn-lt"/>
                          <a:ea typeface="+mn-ea"/>
                          <a:cs typeface="+mn-cs"/>
                        </a:rPr>
                        <a:t>£166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4655A5"/>
                          </a:solidFill>
                          <a:effectLst/>
                          <a:latin typeface="+mn-lt"/>
                        </a:rPr>
                        <a:t>£163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4655A5"/>
                          </a:solidFill>
                          <a:effectLst/>
                          <a:latin typeface="+mn-lt"/>
                        </a:rPr>
                        <a:t>£177</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n-lt"/>
                        </a:rPr>
                        <a:t>£171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rgbClr val="EF5205"/>
                          </a:solidFill>
                          <a:effectLst/>
                          <a:latin typeface="+mn-lt"/>
                          <a:ea typeface="+mn-ea"/>
                          <a:cs typeface="+mn-cs"/>
                        </a:rPr>
                        <a:t>£187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£216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EF5205"/>
                          </a:solidFill>
                          <a:effectLst/>
                          <a:latin typeface="+mn-lt"/>
                          <a:ea typeface="+mn-ea"/>
                          <a:cs typeface="+mn-cs"/>
                        </a:rPr>
                        <a:t>£216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EF5205"/>
                          </a:solidFill>
                          <a:effectLst/>
                          <a:latin typeface="+mn-lt"/>
                        </a:rPr>
                        <a:t>£205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EF5205"/>
                          </a:solidFill>
                          <a:effectLst/>
                          <a:latin typeface="+mn-lt"/>
                        </a:rPr>
                        <a:t>£215</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n-lt"/>
                        </a:rPr>
                        <a:t>£204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£105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C50017"/>
                          </a:solidFill>
                          <a:effectLst/>
                          <a:latin typeface="+mn-lt"/>
                          <a:ea typeface="+mn-ea"/>
                          <a:cs typeface="+mn-cs"/>
                        </a:rPr>
                        <a:t>£100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C50017"/>
                          </a:solidFill>
                          <a:effectLst/>
                          <a:latin typeface="+mn-lt"/>
                        </a:rPr>
                        <a:t>£94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C50017"/>
                          </a:solidFill>
                          <a:effectLst/>
                          <a:latin typeface="+mn-lt"/>
                        </a:rPr>
                        <a:t>£100</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C50017"/>
                          </a:solidFill>
                          <a:effectLst/>
                          <a:latin typeface="+mn-lt"/>
                        </a:rPr>
                        <a:t>£95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£280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£254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rgbClr val="3EB1CC"/>
                          </a:solidFill>
                          <a:effectLst/>
                          <a:latin typeface="+mn-lt"/>
                          <a:ea typeface="+mn-ea"/>
                          <a:cs typeface="+mn-cs"/>
                        </a:rPr>
                        <a:t>£246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rgbClr val="3EB1CC"/>
                          </a:solidFill>
                          <a:effectLst/>
                          <a:latin typeface="+mn-lt"/>
                        </a:rPr>
                        <a:t>£244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dirty="0">
                          <a:solidFill>
                            <a:srgbClr val="3EB1CC"/>
                          </a:solidFill>
                          <a:effectLst/>
                          <a:latin typeface="+mn-lt"/>
                        </a:rPr>
                        <a:t>£276</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3EB1CC"/>
                          </a:solidFill>
                          <a:effectLst/>
                          <a:latin typeface="+mn-lt"/>
                        </a:rPr>
                        <a:t>£289</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7" name="Rectangle 6"/>
          <p:cNvSpPr/>
          <p:nvPr/>
        </p:nvSpPr>
        <p:spPr>
          <a:xfrm>
            <a:off x="730025" y="6181417"/>
            <a:ext cx="5812971" cy="338554"/>
          </a:xfrm>
          <a:prstGeom prst="rect">
            <a:avLst/>
          </a:prstGeom>
        </p:spPr>
        <p:txBody>
          <a:bodyPr wrap="square">
            <a:spAutoFit/>
          </a:bodyPr>
          <a:lstStyle/>
          <a:p>
            <a:r>
              <a:rPr lang="en-GB" sz="800" b="0" dirty="0"/>
              <a:t>Fieldwork: </a:t>
            </a:r>
            <a:r>
              <a:rPr lang="en-GB" sz="800" b="0" dirty="0" smtClean="0"/>
              <a:t>10 Feb – 27 Mar 2018</a:t>
            </a:r>
            <a:endParaRPr lang="en-GB" sz="800" b="0" dirty="0"/>
          </a:p>
          <a:p>
            <a:r>
              <a:rPr lang="en-GB" sz="800" b="0" dirty="0"/>
              <a:t>TNS Face-to-Face Omnibus Survey</a:t>
            </a:r>
          </a:p>
        </p:txBody>
      </p:sp>
      <p:cxnSp>
        <p:nvCxnSpPr>
          <p:cNvPr id="8" name="Straight Connector 7"/>
          <p:cNvCxnSpPr/>
          <p:nvPr/>
        </p:nvCxnSpPr>
        <p:spPr>
          <a:xfrm flipV="1">
            <a:off x="1891666"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916783"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926905"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939728"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23115826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_AT_INFO" val=" "/>
</p:tagLst>
</file>

<file path=ppt/tags/tag10.xml><?xml version="1.0" encoding="utf-8"?>
<p:tagLst xmlns:a="http://schemas.openxmlformats.org/drawingml/2006/main" xmlns:r="http://schemas.openxmlformats.org/officeDocument/2006/relationships" xmlns:p="http://schemas.openxmlformats.org/presentationml/2006/main">
  <p:tag name="E_AT_INFO" val=" "/>
</p:tagLst>
</file>

<file path=ppt/tags/tag2.xml><?xml version="1.0" encoding="utf-8"?>
<p:tagLst xmlns:a="http://schemas.openxmlformats.org/drawingml/2006/main" xmlns:r="http://schemas.openxmlformats.org/officeDocument/2006/relationships" xmlns:p="http://schemas.openxmlformats.org/presentationml/2006/main">
  <p:tag name="E_AT_INFO" val=" "/>
</p:tagLst>
</file>

<file path=ppt/tags/tag3.xml><?xml version="1.0" encoding="utf-8"?>
<p:tagLst xmlns:a="http://schemas.openxmlformats.org/drawingml/2006/main" xmlns:r="http://schemas.openxmlformats.org/officeDocument/2006/relationships" xmlns:p="http://schemas.openxmlformats.org/presentationml/2006/main">
  <p:tag name="E_AT_INFO" val=" "/>
</p:tagLst>
</file>

<file path=ppt/tags/tag4.xml><?xml version="1.0" encoding="utf-8"?>
<p:tagLst xmlns:a="http://schemas.openxmlformats.org/drawingml/2006/main" xmlns:r="http://schemas.openxmlformats.org/officeDocument/2006/relationships" xmlns:p="http://schemas.openxmlformats.org/presentationml/2006/main">
  <p:tag name="E_AT_INFO" val=" "/>
</p:tagLst>
</file>

<file path=ppt/tags/tag5.xml><?xml version="1.0" encoding="utf-8"?>
<p:tagLst xmlns:a="http://schemas.openxmlformats.org/drawingml/2006/main" xmlns:r="http://schemas.openxmlformats.org/officeDocument/2006/relationships" xmlns:p="http://schemas.openxmlformats.org/presentationml/2006/main">
  <p:tag name="E_AT_INFO" val=" "/>
</p:tagLst>
</file>

<file path=ppt/tags/tag6.xml><?xml version="1.0" encoding="utf-8"?>
<p:tagLst xmlns:a="http://schemas.openxmlformats.org/drawingml/2006/main" xmlns:r="http://schemas.openxmlformats.org/officeDocument/2006/relationships" xmlns:p="http://schemas.openxmlformats.org/presentationml/2006/main">
  <p:tag name="E_AT_INFO" val=" "/>
</p:tagLst>
</file>

<file path=ppt/tags/tag7.xml><?xml version="1.0" encoding="utf-8"?>
<p:tagLst xmlns:a="http://schemas.openxmlformats.org/drawingml/2006/main" xmlns:r="http://schemas.openxmlformats.org/officeDocument/2006/relationships" xmlns:p="http://schemas.openxmlformats.org/presentationml/2006/main">
  <p:tag name="E_AT_INFO" val=" "/>
</p:tagLst>
</file>

<file path=ppt/tags/tag8.xml><?xml version="1.0" encoding="utf-8"?>
<p:tagLst xmlns:a="http://schemas.openxmlformats.org/drawingml/2006/main" xmlns:r="http://schemas.openxmlformats.org/officeDocument/2006/relationships" xmlns:p="http://schemas.openxmlformats.org/presentationml/2006/main">
  <p:tag name="E_AT_INFO" val=" "/>
</p:tagLst>
</file>

<file path=ppt/tags/tag9.xml><?xml version="1.0" encoding="utf-8"?>
<p:tagLst xmlns:a="http://schemas.openxmlformats.org/drawingml/2006/main" xmlns:r="http://schemas.openxmlformats.org/officeDocument/2006/relationships" xmlns:p="http://schemas.openxmlformats.org/presentationml/2006/main">
  <p:tag name="E_AT_INFO" val=" "/>
</p:tagLst>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12554</TotalTime>
  <Words>3300</Words>
  <Application>Microsoft Office PowerPoint</Application>
  <PresentationFormat>On-screen Show (4:3)</PresentationFormat>
  <Paragraphs>2106</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February 2018 Update</vt:lpstr>
      <vt:lpstr>Long term trends: How to compare data collected from January 2016 onwards with data collected in December 2015 and before </vt:lpstr>
      <vt:lpstr>GB Domestic Tourism: Monthly Volume &amp; Value 2018 ALL TOURISM</vt:lpstr>
      <vt:lpstr>GB Domestic Tourism: Monthly Volume &amp; Value 2018 HOLIDAYS</vt:lpstr>
      <vt:lpstr>GB Domestic Tourism: Monthly Volume &amp; Value 2018 VISITING FRIENDS &amp; RELATIVES</vt:lpstr>
      <vt:lpstr>GB Domestic Tourism: Monthly Volume &amp; Value 2018 BUSINESS TOURISM</vt:lpstr>
      <vt:lpstr>GB Domestic Tourism: Year to Date – 2013-2018 Trips, Bednights &amp; Expenditure, Jan-Feb period*</vt:lpstr>
      <vt:lpstr>GB Domestic Tourism: Year to Date – 2013-2018 Trip Characteristics, Jan-Feb period*</vt:lpstr>
    </vt:vector>
  </TitlesOfParts>
  <Company>tns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dc:title>
  <dc:creator>katie.linshits</dc:creator>
  <cp:lastModifiedBy>John Duncan</cp:lastModifiedBy>
  <cp:revision>1728</cp:revision>
  <cp:lastPrinted>2018-05-22T14:26:15Z</cp:lastPrinted>
  <dcterms:created xsi:type="dcterms:W3CDTF">2012-05-21T18:01:37Z</dcterms:created>
  <dcterms:modified xsi:type="dcterms:W3CDTF">2018-05-25T15:12:42Z</dcterms:modified>
</cp:coreProperties>
</file>