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3" r:id="rId8"/>
    <p:sldId id="297" r:id="rId9"/>
    <p:sldId id="302"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160" userDrawn="1">
          <p15:clr>
            <a:srgbClr val="A4A3A4"/>
          </p15:clr>
        </p15:guide>
        <p15:guide id="5" orient="horz" pos="1128">
          <p15:clr>
            <a:srgbClr val="A4A3A4"/>
          </p15:clr>
        </p15:guide>
        <p15:guide id="6" orient="horz" pos="600" userDrawn="1">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B1CC"/>
    <a:srgbClr val="C50017"/>
    <a:srgbClr val="4655A5"/>
    <a:srgbClr val="EF5205"/>
    <a:srgbClr val="D8EFF5"/>
    <a:srgbClr val="FFC0C8"/>
    <a:srgbClr val="FDE9D2"/>
    <a:srgbClr val="FDFDD2"/>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3" autoAdjust="0"/>
    <p:restoredTop sz="99799" autoAdjust="0"/>
  </p:normalViewPr>
  <p:slideViewPr>
    <p:cSldViewPr snapToGrid="0" showGuides="1">
      <p:cViewPr>
        <p:scale>
          <a:sx n="130" d="100"/>
          <a:sy n="130" d="100"/>
        </p:scale>
        <p:origin x="1524" y="-210"/>
      </p:cViewPr>
      <p:guideLst>
        <p:guide orient="horz" pos="4144"/>
        <p:guide orient="horz" pos="174"/>
        <p:guide orient="horz" pos="3192"/>
        <p:guide orient="horz" pos="2160"/>
        <p:guide orient="horz" pos="1128"/>
        <p:guide orient="horz" pos="60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28/06/2018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28/06/2018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1009163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33278552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3561090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13994804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353991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12.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13.jpe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4.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2018</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6" name="Picture 5">
            <a:extLst>
              <a:ext uri="{FF2B5EF4-FFF2-40B4-BE49-F238E27FC236}">
                <a16:creationId xmlns:a16="http://schemas.microsoft.com/office/drawing/2014/main" id="{98CA4F95-C58E-4827-8203-4BFDC55A8DA6}"/>
              </a:ext>
            </a:extLst>
          </p:cNvPr>
          <p:cNvPicPr>
            <a:picLocks noChangeAspect="1"/>
          </p:cNvPicPr>
          <p:nvPr userDrawn="1"/>
        </p:nvPicPr>
        <p:blipFill>
          <a:blip r:embed="rId21"/>
          <a:stretch>
            <a:fillRect/>
          </a:stretch>
        </p:blipFill>
        <p:spPr>
          <a:xfrm>
            <a:off x="7603767" y="6044443"/>
            <a:ext cx="714375" cy="752475"/>
          </a:xfrm>
          <a:prstGeom prst="rect">
            <a:avLst/>
          </a:prstGeom>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2018</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grpSp>
        <p:nvGrpSpPr>
          <p:cNvPr id="27" name="Group 26"/>
          <p:cNvGrpSpPr/>
          <p:nvPr userDrawn="1"/>
        </p:nvGrpSpPr>
        <p:grpSpPr>
          <a:xfrm>
            <a:off x="5145999" y="6140450"/>
            <a:ext cx="3394751" cy="572081"/>
            <a:chOff x="5145999" y="6140450"/>
            <a:chExt cx="3394751" cy="572081"/>
          </a:xfrm>
        </p:grpSpPr>
        <p:pic>
          <p:nvPicPr>
            <p:cNvPr id="28" name="Picture 2"/>
            <p:cNvPicPr>
              <a:picLocks noChangeAspect="1" noChangeArrowheads="1"/>
            </p:cNvPicPr>
            <p:nvPr userDrawn="1"/>
          </p:nvPicPr>
          <p:blipFill rotWithShape="1">
            <a:blip r:embed="rId21" cstate="screen"/>
            <a:srcRect l="22284"/>
            <a:stretch/>
          </p:blipFill>
          <p:spPr bwMode="auto">
            <a:xfrm>
              <a:off x="5905500" y="6140450"/>
              <a:ext cx="2635250" cy="571500"/>
            </a:xfrm>
            <a:prstGeom prst="rect">
              <a:avLst/>
            </a:prstGeom>
            <a:noFill/>
            <a:ln w="9525">
              <a:noFill/>
              <a:miter lim="800000"/>
              <a:headEnd/>
              <a:tailEnd/>
            </a:ln>
          </p:spPr>
        </p:pic>
        <p:pic>
          <p:nvPicPr>
            <p:cNvPr id="29" name="Picture 2"/>
            <p:cNvPicPr>
              <a:picLocks noChangeAspect="1" noChangeArrowheads="1"/>
            </p:cNvPicPr>
            <p:nvPr userDrawn="1"/>
          </p:nvPicPr>
          <p:blipFill>
            <a:blip r:embed="rId22" cstate="print">
              <a:extLst>
                <a:ext uri="{28A0092B-C50C-407E-A947-70E740481C1C}">
                  <a14:useLocalDpi xmlns:a14="http://schemas.microsoft.com/office/drawing/2010/main" val="0"/>
                </a:ext>
              </a:extLst>
            </a:blip>
            <a:stretch>
              <a:fillRect/>
            </a:stretch>
          </p:blipFill>
          <p:spPr bwMode="auto">
            <a:xfrm>
              <a:off x="5145999" y="6141031"/>
              <a:ext cx="688790" cy="571500"/>
            </a:xfrm>
            <a:prstGeom prst="rect">
              <a:avLst/>
            </a:prstGeom>
            <a:noFill/>
            <a:ln w="9525">
              <a:noFill/>
              <a:miter lim="800000"/>
              <a:headEnd/>
              <a:tailEnd/>
            </a:ln>
          </p:spPr>
        </p:pic>
      </p:grpSp>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Tree>
    <p:extLst>
      <p:ext uri="{BB962C8B-B14F-4D97-AF65-F5344CB8AC3E}">
        <p14:creationId xmlns:p14="http://schemas.microsoft.com/office/powerpoint/2010/main" val="7952200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pPr>
              <a:defRPr/>
            </a:pPr>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March 2018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The introduction of a new data processing approach in January 2016 had an impact, albeit small, on the reported estimates for trips, nights and expenditure.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 </a:t>
            </a: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As 2016 and 2017 use the same data processing approach, 2017 data can be compared to 2016 data without any concern. Similarly collected any data before December 2015 can be compared with any other data collected </a:t>
            </a:r>
            <a:r>
              <a:rPr kumimoji="0" lang="en-GB" sz="1600" b="0" i="0" u="none" strike="noStrike" kern="1200" cap="none" spc="0" normalizeH="0" baseline="0" noProof="0" dirty="0" smtClean="0">
                <a:ln>
                  <a:noFill/>
                </a:ln>
                <a:solidFill>
                  <a:prstClr val="black">
                    <a:lumMod val="85000"/>
                    <a:lumOff val="15000"/>
                  </a:prstClr>
                </a:solidFill>
                <a:effectLst/>
                <a:uLnTx/>
                <a:uFillTx/>
                <a:latin typeface="Verdana"/>
                <a:ea typeface="+mn-ea"/>
                <a:cs typeface="Arial" charset="0"/>
              </a:rPr>
              <a:t>prior to </a:t>
            </a: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December 2015 without any concern. </a:t>
            </a:r>
            <a:endParaRPr kumimoji="0" lang="en-GB" sz="1600" b="0" i="0" u="none" strike="noStrike" kern="1200" cap="none" spc="0" normalizeH="0" baseline="0" noProof="0" dirty="0" smtClean="0">
              <a:ln>
                <a:noFill/>
              </a:ln>
              <a:solidFill>
                <a:prstClr val="black">
                  <a:lumMod val="85000"/>
                  <a:lumOff val="15000"/>
                </a:prstClr>
              </a:solidFill>
              <a:effectLst/>
              <a:uLnTx/>
              <a:uFillTx/>
              <a:latin typeface="Verdana"/>
              <a:ea typeface="+mn-ea"/>
              <a:cs typeface="Arial" charset="0"/>
            </a:endParaRPr>
          </a:p>
          <a:p>
            <a:pPr marL="0" marR="0" lvl="0" indent="0" algn="l" defTabSz="914400" rtl="0" eaLnBrk="1" fontAlgn="base" latinLnBrk="0" hangingPunct="1">
              <a:lnSpc>
                <a:spcPct val="100000"/>
              </a:lnSpc>
              <a:spcBef>
                <a:spcPct val="0"/>
              </a:spcBef>
              <a:spcAft>
                <a:spcPts val="0"/>
              </a:spcAft>
              <a:buClrTx/>
              <a:buSzTx/>
              <a:buFontTx/>
              <a:buNone/>
              <a:tabLst/>
              <a:defRPr/>
            </a:pPr>
            <a:endPar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endParaRPr>
          </a:p>
          <a:p>
            <a:pPr marL="0" marR="0" lvl="0" indent="0" algn="l" defTabSz="914400" rtl="0" eaLnBrk="1" fontAlgn="base" latinLnBrk="0" hangingPunct="1">
              <a:lnSpc>
                <a:spcPct val="100000"/>
              </a:lnSpc>
              <a:spcBef>
                <a:spcPct val="0"/>
              </a:spcBef>
              <a:spcAft>
                <a:spcPts val="0"/>
              </a:spcAft>
              <a:buClrTx/>
              <a:buSzTx/>
              <a:buFontTx/>
              <a:buNone/>
              <a:tabLst/>
              <a:defRPr/>
            </a:pPr>
            <a:r>
              <a:rPr kumimoji="0" lang="en-GB" sz="1600" b="0" i="0" u="none" strike="noStrike" kern="1200" cap="none" spc="0" normalizeH="0" baseline="0" noProof="0" dirty="0">
                <a:ln>
                  <a:noFill/>
                </a:ln>
                <a:solidFill>
                  <a:prstClr val="black">
                    <a:lumMod val="85000"/>
                    <a:lumOff val="15000"/>
                  </a:prstClr>
                </a:solidFill>
                <a:effectLst/>
                <a:uLnTx/>
                <a:uFillTx/>
                <a:latin typeface="Verdana"/>
                <a:ea typeface="+mn-ea"/>
                <a:cs typeface="Arial" charset="0"/>
              </a:rPr>
              <a:t>For more information please see: </a:t>
            </a:r>
            <a:r>
              <a:rPr kumimoji="0" lang="en-GB" sz="1600" b="0" i="0" u="sng" strike="noStrike" kern="1200" cap="none" spc="0" normalizeH="0" baseline="0" noProof="0" dirty="0">
                <a:ln>
                  <a:noFill/>
                </a:ln>
                <a:solidFill>
                  <a:srgbClr val="0563C1"/>
                </a:solidFill>
                <a:effectLst/>
                <a:uLnTx/>
                <a:uFillTx/>
                <a:latin typeface="Verdana"/>
                <a:ea typeface="Calibri" panose="020F0502020204030204" pitchFamily="34" charset="0"/>
                <a:cs typeface="Times New Roman" panose="02020603050405020304" pitchFamily="18" charset="0"/>
                <a:hlinkClick r:id="rId2"/>
              </a:rPr>
              <a:t>https://www.visitbritain.org/about-gbts-and-gbdvs</a:t>
            </a:r>
            <a:endParaRPr kumimoji="0" lang="en-GB" sz="1600" b="0" i="0" u="none" strike="noStrike" kern="1200" cap="none" spc="0" normalizeH="0" baseline="0" noProof="0" dirty="0">
              <a:ln>
                <a:noFill/>
              </a:ln>
              <a:solidFill>
                <a:prstClr val="black"/>
              </a:solidFill>
              <a:effectLst/>
              <a:uLnTx/>
              <a:uFillTx/>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552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pPr>
              <a:defRPr/>
            </a:pPr>
            <a:r>
              <a:rPr lang="en-US" dirty="0"/>
              <a:t>GB Domestic Tourism: Monthly Volume &amp; Value 2018</a:t>
            </a:r>
            <a:br>
              <a:rPr lang="en-US" dirty="0"/>
            </a:br>
            <a:r>
              <a:rPr lang="en-US" dirty="0">
                <a:solidFill>
                  <a:schemeClr val="accent5"/>
                </a:solidFill>
              </a:rPr>
              <a:t>ALL TOURISM</a:t>
            </a:r>
            <a:endParaRPr lang="en-GB" dirty="0">
              <a:solidFill>
                <a:schemeClr val="accent5"/>
              </a:solidFill>
            </a:endParaRPr>
          </a:p>
        </p:txBody>
      </p:sp>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7 March – 29 April 2018</a:t>
            </a:r>
          </a:p>
          <a:p>
            <a:r>
              <a:rPr lang="en-GB" sz="800" b="0" dirty="0"/>
              <a:t>TNS Face-to-Face Omnibus Survey</a:t>
            </a:r>
          </a:p>
        </p:txBody>
      </p:sp>
      <p:graphicFrame>
        <p:nvGraphicFramePr>
          <p:cNvPr id="11" name="Table 10">
            <a:extLst>
              <a:ext uri="{FF2B5EF4-FFF2-40B4-BE49-F238E27FC236}">
                <a16:creationId xmlns:a16="http://schemas.microsoft.com/office/drawing/2014/main" id="{B6A4D9EB-0855-4BA5-86BB-FF08FE83B188}"/>
              </a:ext>
            </a:extLst>
          </p:cNvPr>
          <p:cNvGraphicFramePr>
            <a:graphicFrameLocks noGrp="1"/>
          </p:cNvGraphicFramePr>
          <p:nvPr>
            <p:custDataLst>
              <p:tags r:id="rId1"/>
            </p:custDataLst>
            <p:extLst>
              <p:ext uri="{D42A27DB-BD31-4B8C-83A1-F6EECF244321}">
                <p14:modId xmlns:p14="http://schemas.microsoft.com/office/powerpoint/2010/main" val="1531825416"/>
              </p:ext>
            </p:extLst>
          </p:nvPr>
        </p:nvGraphicFramePr>
        <p:xfrm>
          <a:off x="89106" y="3415451"/>
          <a:ext cx="9020866" cy="1555200"/>
        </p:xfrm>
        <a:graphic>
          <a:graphicData uri="http://schemas.openxmlformats.org/drawingml/2006/table">
            <a:tbl>
              <a:tblPr>
                <a:tableStyleId>{5A111915-BE36-4E01-A7E5-04B1672EAD32}</a:tableStyleId>
              </a:tblPr>
              <a:tblGrid>
                <a:gridCol w="633600">
                  <a:extLst>
                    <a:ext uri="{9D8B030D-6E8A-4147-A177-3AD203B41FA5}">
                      <a16:colId xmlns:a16="http://schemas.microsoft.com/office/drawing/2014/main" val="20000"/>
                    </a:ext>
                  </a:extLst>
                </a:gridCol>
                <a:gridCol w="385536">
                  <a:extLst>
                    <a:ext uri="{9D8B030D-6E8A-4147-A177-3AD203B41FA5}">
                      <a16:colId xmlns:a16="http://schemas.microsoft.com/office/drawing/2014/main" val="20002"/>
                    </a:ext>
                  </a:extLst>
                </a:gridCol>
                <a:gridCol w="385536">
                  <a:extLst>
                    <a:ext uri="{9D8B030D-6E8A-4147-A177-3AD203B41FA5}">
                      <a16:colId xmlns:a16="http://schemas.microsoft.com/office/drawing/2014/main" val="2716474440"/>
                    </a:ext>
                  </a:extLst>
                </a:gridCol>
                <a:gridCol w="420019">
                  <a:extLst>
                    <a:ext uri="{9D8B030D-6E8A-4147-A177-3AD203B41FA5}">
                      <a16:colId xmlns:a16="http://schemas.microsoft.com/office/drawing/2014/main" val="20003"/>
                    </a:ext>
                  </a:extLst>
                </a:gridCol>
                <a:gridCol w="385536">
                  <a:extLst>
                    <a:ext uri="{9D8B030D-6E8A-4147-A177-3AD203B41FA5}">
                      <a16:colId xmlns:a16="http://schemas.microsoft.com/office/drawing/2014/main" val="20005"/>
                    </a:ext>
                  </a:extLst>
                </a:gridCol>
                <a:gridCol w="385536">
                  <a:extLst>
                    <a:ext uri="{9D8B030D-6E8A-4147-A177-3AD203B41FA5}">
                      <a16:colId xmlns:a16="http://schemas.microsoft.com/office/drawing/2014/main" val="2525427573"/>
                    </a:ext>
                  </a:extLst>
                </a:gridCol>
                <a:gridCol w="420019">
                  <a:extLst>
                    <a:ext uri="{9D8B030D-6E8A-4147-A177-3AD203B41FA5}">
                      <a16:colId xmlns:a16="http://schemas.microsoft.com/office/drawing/2014/main" val="20006"/>
                    </a:ext>
                  </a:extLst>
                </a:gridCol>
                <a:gridCol w="385536">
                  <a:extLst>
                    <a:ext uri="{9D8B030D-6E8A-4147-A177-3AD203B41FA5}">
                      <a16:colId xmlns:a16="http://schemas.microsoft.com/office/drawing/2014/main" val="20008"/>
                    </a:ext>
                  </a:extLst>
                </a:gridCol>
                <a:gridCol w="385536">
                  <a:extLst>
                    <a:ext uri="{9D8B030D-6E8A-4147-A177-3AD203B41FA5}">
                      <a16:colId xmlns:a16="http://schemas.microsoft.com/office/drawing/2014/main" val="599800153"/>
                    </a:ext>
                  </a:extLst>
                </a:gridCol>
                <a:gridCol w="420019">
                  <a:extLst>
                    <a:ext uri="{9D8B030D-6E8A-4147-A177-3AD203B41FA5}">
                      <a16:colId xmlns:a16="http://schemas.microsoft.com/office/drawing/2014/main" val="20009"/>
                    </a:ext>
                  </a:extLst>
                </a:gridCol>
                <a:gridCol w="385536">
                  <a:extLst>
                    <a:ext uri="{9D8B030D-6E8A-4147-A177-3AD203B41FA5}">
                      <a16:colId xmlns:a16="http://schemas.microsoft.com/office/drawing/2014/main" val="20011"/>
                    </a:ext>
                  </a:extLst>
                </a:gridCol>
                <a:gridCol w="385536">
                  <a:extLst>
                    <a:ext uri="{9D8B030D-6E8A-4147-A177-3AD203B41FA5}">
                      <a16:colId xmlns:a16="http://schemas.microsoft.com/office/drawing/2014/main" val="2128387303"/>
                    </a:ext>
                  </a:extLst>
                </a:gridCol>
                <a:gridCol w="420019">
                  <a:extLst>
                    <a:ext uri="{9D8B030D-6E8A-4147-A177-3AD203B41FA5}">
                      <a16:colId xmlns:a16="http://schemas.microsoft.com/office/drawing/2014/main" val="20012"/>
                    </a:ext>
                  </a:extLst>
                </a:gridCol>
                <a:gridCol w="385536">
                  <a:extLst>
                    <a:ext uri="{9D8B030D-6E8A-4147-A177-3AD203B41FA5}">
                      <a16:colId xmlns:a16="http://schemas.microsoft.com/office/drawing/2014/main" val="20014"/>
                    </a:ext>
                  </a:extLst>
                </a:gridCol>
                <a:gridCol w="385536">
                  <a:extLst>
                    <a:ext uri="{9D8B030D-6E8A-4147-A177-3AD203B41FA5}">
                      <a16:colId xmlns:a16="http://schemas.microsoft.com/office/drawing/2014/main" val="3199239180"/>
                    </a:ext>
                  </a:extLst>
                </a:gridCol>
                <a:gridCol w="420019">
                  <a:extLst>
                    <a:ext uri="{9D8B030D-6E8A-4147-A177-3AD203B41FA5}">
                      <a16:colId xmlns:a16="http://schemas.microsoft.com/office/drawing/2014/main" val="20015"/>
                    </a:ext>
                  </a:extLst>
                </a:gridCol>
                <a:gridCol w="385536">
                  <a:extLst>
                    <a:ext uri="{9D8B030D-6E8A-4147-A177-3AD203B41FA5}">
                      <a16:colId xmlns:a16="http://schemas.microsoft.com/office/drawing/2014/main" val="20017"/>
                    </a:ext>
                  </a:extLst>
                </a:gridCol>
                <a:gridCol w="385536">
                  <a:extLst>
                    <a:ext uri="{9D8B030D-6E8A-4147-A177-3AD203B41FA5}">
                      <a16:colId xmlns:a16="http://schemas.microsoft.com/office/drawing/2014/main" val="2937459200"/>
                    </a:ext>
                  </a:extLst>
                </a:gridCol>
                <a:gridCol w="420019">
                  <a:extLst>
                    <a:ext uri="{9D8B030D-6E8A-4147-A177-3AD203B41FA5}">
                      <a16:colId xmlns:a16="http://schemas.microsoft.com/office/drawing/2014/main" val="20018"/>
                    </a:ext>
                  </a:extLst>
                </a:gridCol>
                <a:gridCol w="401600">
                  <a:extLst>
                    <a:ext uri="{9D8B030D-6E8A-4147-A177-3AD203B41FA5}">
                      <a16:colId xmlns:a16="http://schemas.microsoft.com/office/drawing/2014/main" val="20019"/>
                    </a:ext>
                  </a:extLst>
                </a:gridCol>
                <a:gridCol w="401600">
                  <a:extLst>
                    <a:ext uri="{9D8B030D-6E8A-4147-A177-3AD203B41FA5}">
                      <a16:colId xmlns:a16="http://schemas.microsoft.com/office/drawing/2014/main" val="20020"/>
                    </a:ext>
                  </a:extLst>
                </a:gridCol>
                <a:gridCol w="437520">
                  <a:extLst>
                    <a:ext uri="{9D8B030D-6E8A-4147-A177-3AD203B41FA5}">
                      <a16:colId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00" u="none" strike="noStrike" kern="1200" dirty="0">
                          <a:solidFill>
                            <a:schemeClr val="bg1"/>
                          </a:solidFill>
                          <a:effectLst/>
                          <a:latin typeface="+mn-lt"/>
                          <a:ea typeface="+mn-ea"/>
                          <a:cs typeface="+mn-cs"/>
                        </a:rPr>
                        <a:t> </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rgbClr val="4655A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12.165</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4655A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14.852</a:t>
                      </a:r>
                    </a:p>
                  </a:txBody>
                  <a:tcPr marL="9525" marR="9525" marT="9525" marB="0" anchor="ctr">
                    <a:lnL w="6350" cap="flat" cmpd="sng" algn="ctr">
                      <a:solidFill>
                        <a:srgbClr val="4655A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10.370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9.963</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9.375</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10.840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21.245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24.217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+14.0%</a:t>
                      </a:r>
                    </a:p>
                  </a:txBody>
                  <a:tcPr marL="7620" marR="7620" marT="7620" marB="0" anchor="ctr">
                    <a:lnL>
                      <a:noFill/>
                    </a:lnL>
                    <a:solidFill>
                      <a:srgbClr val="D1D5F7"/>
                    </a:solidFill>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10.300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12.206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8.448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8.124</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7.907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9.281</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17.995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20.274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+12.7%</a:t>
                      </a:r>
                    </a:p>
                  </a:txBody>
                  <a:tcPr marL="7620" marR="7620" marT="7620" marB="0" anchor="ctr">
                    <a:lnL>
                      <a:noFill/>
                    </a:lnL>
                    <a:solidFill>
                      <a:srgbClr val="D1D5F7"/>
                    </a:solidFill>
                  </a:tcP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smtClean="0">
                          <a:solidFill>
                            <a:schemeClr val="bg1"/>
                          </a:solidFill>
                          <a:effectLst/>
                          <a:latin typeface="+mn-lt"/>
                          <a:ea typeface="+mn-ea"/>
                          <a:cs typeface="+mn-cs"/>
                        </a:rPr>
                        <a:t>BEDNIGHTS</a:t>
                      </a:r>
                      <a:endParaRPr lang="en-GB" sz="650" u="none" strike="noStrike" kern="1200" dirty="0">
                        <a:solidFill>
                          <a:schemeClr val="bg1"/>
                        </a:solidFill>
                        <a:effectLst/>
                        <a:latin typeface="+mn-lt"/>
                        <a:ea typeface="+mn-ea"/>
                        <a:cs typeface="+mn-cs"/>
                      </a:endParaRP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48.183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56.420</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30.968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28.519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21.794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5"/>
                          </a:solidFill>
                          <a:effectLst/>
                          <a:latin typeface="+mj-lt"/>
                        </a:rPr>
                        <a:t>35.038</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52.665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63.097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+19.8%</a:t>
                      </a:r>
                    </a:p>
                  </a:txBody>
                  <a:tcPr marL="7620" marR="7620" marT="7620" marB="0" anchor="ctr">
                    <a:lnL>
                      <a:noFill/>
                    </a:lnL>
                    <a:solidFill>
                      <a:srgbClr val="D1D5F7"/>
                    </a:solidFill>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40.011</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45.451</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24.336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21.688</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18.069</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29.589</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43.602</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51.765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+18.7%</a:t>
                      </a:r>
                    </a:p>
                  </a:txBody>
                  <a:tcPr marL="7620" marR="7620" marT="7620" marB="0" anchor="ctr">
                    <a:lnL>
                      <a:noFill/>
                    </a:lnL>
                    <a:solidFill>
                      <a:srgbClr val="D1D5F7"/>
                    </a:solidFill>
                  </a:tcP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solidFill>
                      <a:schemeClr val="accent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317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4655A5"/>
                      </a:solidFill>
                      <a:prstDash val="solid"/>
                      <a:round/>
                      <a:headEnd type="none" w="med" len="med"/>
                      <a:tailEnd type="none" w="med" len="med"/>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4655A5"/>
                      </a:solidFill>
                      <a:prstDash val="solid"/>
                      <a:round/>
                      <a:headEnd type="none" w="med" len="med"/>
                      <a:tailEnd type="none" w="med" len="med"/>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4655A5"/>
                      </a:solidFill>
                      <a:prstDash val="solid"/>
                      <a:round/>
                      <a:headEnd type="none" w="med" len="med"/>
                      <a:tailEnd type="none" w="med" len="med"/>
                    </a:lnT>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£2,773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£3,176</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£2,244</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£1,952</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£1,665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£1,710</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£3,731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accent5"/>
                          </a:solidFill>
                          <a:effectLst/>
                          <a:latin typeface="+mn-lt"/>
                          <a:ea typeface="+mn-ea"/>
                          <a:cs typeface="+mn-cs"/>
                        </a:rPr>
                        <a:t>£4,357</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+16.8%</a:t>
                      </a:r>
                    </a:p>
                  </a:txBody>
                  <a:tcPr marL="7620" marR="7620" marT="7620" marB="0" anchor="ctr">
                    <a:lnL>
                      <a:noFill/>
                    </a:lnL>
                    <a:solidFill>
                      <a:srgbClr val="D1D5F7"/>
                    </a:solidFill>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£2,267</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£2,511</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£1,722</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£1,511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£1,339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£1,398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5"/>
                          </a:solidFill>
                          <a:effectLst/>
                          <a:latin typeface="+mj-lt"/>
                        </a:rPr>
                        <a:t>£3,121</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lnSpc>
                          <a:spcPct val="80000"/>
                        </a:lnSpc>
                        <a:defRPr/>
                      </a:pPr>
                      <a:r>
                        <a:rPr lang="en-GB" sz="650" b="0" i="0" u="none" strike="noStrike" dirty="0">
                          <a:solidFill>
                            <a:schemeClr val="accent5"/>
                          </a:solidFill>
                          <a:effectLst/>
                          <a:latin typeface="+mj-lt"/>
                        </a:rPr>
                        <a:t>£3,518</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+12.7%</a:t>
                      </a:r>
                    </a:p>
                  </a:txBody>
                  <a:tcPr marL="7620" marR="7620" marT="7620" marB="0" anchor="ctr">
                    <a:lnL>
                      <a:noFill/>
                    </a:lnL>
                    <a:solidFill>
                      <a:srgbClr val="D1D5F7"/>
                    </a:solidFill>
                  </a:tcPr>
                </a:tc>
                <a:extLst>
                  <a:ext uri="{0D108BD9-81ED-4DB2-BD59-A6C34878D82A}">
                    <a16:rowId xmlns:a16="http://schemas.microsoft.com/office/drawing/2014/main" val="10015"/>
                  </a:ext>
                </a:extLst>
              </a:tr>
            </a:tbl>
          </a:graphicData>
        </a:graphic>
      </p:graphicFrame>
      <p:graphicFrame>
        <p:nvGraphicFramePr>
          <p:cNvPr id="14" name="Table 13">
            <a:extLst>
              <a:ext uri="{FF2B5EF4-FFF2-40B4-BE49-F238E27FC236}">
                <a16:creationId xmlns:a16="http://schemas.microsoft.com/office/drawing/2014/main" id="{13A3DAE4-A728-4CA4-B121-F181D12E3721}"/>
              </a:ext>
            </a:extLst>
          </p:cNvPr>
          <p:cNvGraphicFramePr>
            <a:graphicFrameLocks noGrp="1"/>
          </p:cNvGraphicFramePr>
          <p:nvPr>
            <p:custDataLst>
              <p:tags r:id="rId2"/>
            </p:custDataLst>
            <p:extLst>
              <p:ext uri="{D42A27DB-BD31-4B8C-83A1-F6EECF244321}">
                <p14:modId xmlns:p14="http://schemas.microsoft.com/office/powerpoint/2010/main" val="132585580"/>
              </p:ext>
            </p:extLst>
          </p:nvPr>
        </p:nvGraphicFramePr>
        <p:xfrm>
          <a:off x="134800" y="1290005"/>
          <a:ext cx="7681338" cy="1555200"/>
        </p:xfrm>
        <a:graphic>
          <a:graphicData uri="http://schemas.openxmlformats.org/drawingml/2006/table">
            <a:tbl>
              <a:tblPr>
                <a:tableStyleId>{5A111915-BE36-4E01-A7E5-04B1672EAD32}</a:tableStyleId>
              </a:tblPr>
              <a:tblGrid>
                <a:gridCol w="633600">
                  <a:extLst>
                    <a:ext uri="{9D8B030D-6E8A-4147-A177-3AD203B41FA5}">
                      <a16:colId xmlns:a16="http://schemas.microsoft.com/office/drawing/2014/main" val="20000"/>
                    </a:ext>
                  </a:extLst>
                </a:gridCol>
                <a:gridCol w="391541">
                  <a:extLst>
                    <a:ext uri="{9D8B030D-6E8A-4147-A177-3AD203B41FA5}">
                      <a16:colId xmlns:a16="http://schemas.microsoft.com/office/drawing/2014/main" val="20002"/>
                    </a:ext>
                  </a:extLst>
                </a:gridCol>
                <a:gridCol w="391541">
                  <a:extLst>
                    <a:ext uri="{9D8B030D-6E8A-4147-A177-3AD203B41FA5}">
                      <a16:colId xmlns:a16="http://schemas.microsoft.com/office/drawing/2014/main" val="3179150191"/>
                    </a:ext>
                  </a:extLst>
                </a:gridCol>
                <a:gridCol w="391541">
                  <a:extLst>
                    <a:ext uri="{9D8B030D-6E8A-4147-A177-3AD203B41FA5}">
                      <a16:colId xmlns:a16="http://schemas.microsoft.com/office/drawing/2014/main" val="20003"/>
                    </a:ext>
                  </a:extLst>
                </a:gridCol>
                <a:gridCol w="391541">
                  <a:extLst>
                    <a:ext uri="{9D8B030D-6E8A-4147-A177-3AD203B41FA5}">
                      <a16:colId xmlns:a16="http://schemas.microsoft.com/office/drawing/2014/main" val="20005"/>
                    </a:ext>
                  </a:extLst>
                </a:gridCol>
                <a:gridCol w="391541">
                  <a:extLst>
                    <a:ext uri="{9D8B030D-6E8A-4147-A177-3AD203B41FA5}">
                      <a16:colId xmlns:a16="http://schemas.microsoft.com/office/drawing/2014/main" val="3331148621"/>
                    </a:ext>
                  </a:extLst>
                </a:gridCol>
                <a:gridCol w="391541">
                  <a:extLst>
                    <a:ext uri="{9D8B030D-6E8A-4147-A177-3AD203B41FA5}">
                      <a16:colId xmlns:a16="http://schemas.microsoft.com/office/drawing/2014/main" val="20006"/>
                    </a:ext>
                  </a:extLst>
                </a:gridCol>
                <a:gridCol w="391541">
                  <a:extLst>
                    <a:ext uri="{9D8B030D-6E8A-4147-A177-3AD203B41FA5}">
                      <a16:colId xmlns:a16="http://schemas.microsoft.com/office/drawing/2014/main" val="20008"/>
                    </a:ext>
                  </a:extLst>
                </a:gridCol>
                <a:gridCol w="391541">
                  <a:extLst>
                    <a:ext uri="{9D8B030D-6E8A-4147-A177-3AD203B41FA5}">
                      <a16:colId xmlns:a16="http://schemas.microsoft.com/office/drawing/2014/main" val="2813054461"/>
                    </a:ext>
                  </a:extLst>
                </a:gridCol>
                <a:gridCol w="391541">
                  <a:extLst>
                    <a:ext uri="{9D8B030D-6E8A-4147-A177-3AD203B41FA5}">
                      <a16:colId xmlns:a16="http://schemas.microsoft.com/office/drawing/2014/main" val="20009"/>
                    </a:ext>
                  </a:extLst>
                </a:gridCol>
                <a:gridCol w="391541">
                  <a:extLst>
                    <a:ext uri="{9D8B030D-6E8A-4147-A177-3AD203B41FA5}">
                      <a16:colId xmlns:a16="http://schemas.microsoft.com/office/drawing/2014/main" val="20011"/>
                    </a:ext>
                  </a:extLst>
                </a:gridCol>
                <a:gridCol w="391541">
                  <a:extLst>
                    <a:ext uri="{9D8B030D-6E8A-4147-A177-3AD203B41FA5}">
                      <a16:colId xmlns:a16="http://schemas.microsoft.com/office/drawing/2014/main" val="606385313"/>
                    </a:ext>
                  </a:extLst>
                </a:gridCol>
                <a:gridCol w="391541">
                  <a:extLst>
                    <a:ext uri="{9D8B030D-6E8A-4147-A177-3AD203B41FA5}">
                      <a16:colId xmlns:a16="http://schemas.microsoft.com/office/drawing/2014/main" val="20012"/>
                    </a:ext>
                  </a:extLst>
                </a:gridCol>
                <a:gridCol w="391541">
                  <a:extLst>
                    <a:ext uri="{9D8B030D-6E8A-4147-A177-3AD203B41FA5}">
                      <a16:colId xmlns:a16="http://schemas.microsoft.com/office/drawing/2014/main" val="20014"/>
                    </a:ext>
                  </a:extLst>
                </a:gridCol>
                <a:gridCol w="391541">
                  <a:extLst>
                    <a:ext uri="{9D8B030D-6E8A-4147-A177-3AD203B41FA5}">
                      <a16:colId xmlns:a16="http://schemas.microsoft.com/office/drawing/2014/main" val="2027995948"/>
                    </a:ext>
                  </a:extLst>
                </a:gridCol>
                <a:gridCol w="391541">
                  <a:extLst>
                    <a:ext uri="{9D8B030D-6E8A-4147-A177-3AD203B41FA5}">
                      <a16:colId xmlns:a16="http://schemas.microsoft.com/office/drawing/2014/main" val="20015"/>
                    </a:ext>
                  </a:extLst>
                </a:gridCol>
                <a:gridCol w="391541">
                  <a:extLst>
                    <a:ext uri="{9D8B030D-6E8A-4147-A177-3AD203B41FA5}">
                      <a16:colId xmlns:a16="http://schemas.microsoft.com/office/drawing/2014/main" val="20017"/>
                    </a:ext>
                  </a:extLst>
                </a:gridCol>
                <a:gridCol w="391541">
                  <a:extLst>
                    <a:ext uri="{9D8B030D-6E8A-4147-A177-3AD203B41FA5}">
                      <a16:colId xmlns:a16="http://schemas.microsoft.com/office/drawing/2014/main" val="1594396976"/>
                    </a:ext>
                  </a:extLst>
                </a:gridCol>
                <a:gridCol w="391541">
                  <a:extLst>
                    <a:ext uri="{9D8B030D-6E8A-4147-A177-3AD203B41FA5}">
                      <a16:colId xmlns:a16="http://schemas.microsoft.com/office/drawing/2014/main" val="20018"/>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5.647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7.053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+24.9%</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7.268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8.266</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8.330</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8.898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+6.8%</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11.707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10.159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10.002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4.852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5.777</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+19.1%</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6.191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7.073</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+14.2%</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6.952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7.424</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+6.8%</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9.645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8.275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8.438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13.228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17.444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+31.9%</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19.069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20.523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+7.6%</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20.368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25.130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+23.4%</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35.253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30.733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29.881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chemeClr val="accent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10.999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14.054</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+27.8%</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15.894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16.955</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+6.7%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16.709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20.756</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+24.2%</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28.245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24.168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24.251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4655A5"/>
                          </a:solidFill>
                          <a:effectLst/>
                          <a:uLnTx/>
                          <a:uFillTx/>
                          <a:latin typeface="Verdana"/>
                          <a:ea typeface="+mn-ea"/>
                          <a:cs typeface="+mn-cs"/>
                        </a:rPr>
                        <a:t> </a:t>
                      </a:r>
                      <a:endParaRPr lang="en-GB" sz="650" b="0" i="0" u="none" strike="noStrike" kern="1200" dirty="0">
                        <a:solidFill>
                          <a:schemeClr val="accent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700" u="none" strike="noStrike" kern="1200" dirty="0">
                          <a:solidFill>
                            <a:schemeClr val="bg1"/>
                          </a:solidFill>
                          <a:effectLst/>
                          <a:latin typeface="+mn-lt"/>
                          <a:ea typeface="+mn-ea"/>
                          <a:cs typeface="+mn-cs"/>
                        </a:rPr>
                        <a:t> </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chemeClr val="accent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£1,006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chemeClr val="accent5"/>
                          </a:solidFill>
                          <a:effectLst/>
                          <a:latin typeface="+mj-lt"/>
                        </a:rPr>
                        <a:t>£1,283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+27.5%</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£1,282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chemeClr val="accent5"/>
                          </a:solidFill>
                          <a:effectLst/>
                          <a:latin typeface="+mj-lt"/>
                        </a:rPr>
                        <a:t>£1,450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+13.1%</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£1,443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chemeClr val="accent5"/>
                          </a:solidFill>
                          <a:effectLst/>
                          <a:latin typeface="+mj-lt"/>
                        </a:rPr>
                        <a:t>£1,624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+12.5%</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£2,172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£2,053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defRPr/>
                      </a:pPr>
                      <a:r>
                        <a:rPr lang="en-GB" sz="650" b="0" i="0" u="none" strike="noStrike" dirty="0">
                          <a:solidFill>
                            <a:schemeClr val="accent5"/>
                          </a:solidFill>
                          <a:effectLst/>
                          <a:latin typeface="+mj-lt"/>
                        </a:rPr>
                        <a:t>£2,207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chemeClr val="accent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£852</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£1,001</a:t>
                      </a: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+17.5%</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£1,099</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£1,195</a:t>
                      </a: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+8.7%</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£1,170</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£1,322</a:t>
                      </a: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+13.0%</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£1,716</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£1,653</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rgbClr val="4655A5"/>
                      </a:solidFill>
                      <a:prstDash val="solid"/>
                      <a:round/>
                      <a:headEnd type="none" w="med" len="med"/>
                      <a:tailEnd type="none" w="med" len="med"/>
                    </a:lnB>
                  </a:tcPr>
                </a:tc>
                <a:tc>
                  <a:txBody>
                    <a:bodyPr/>
                    <a:lstStyle/>
                    <a:p>
                      <a:pPr algn="ctr" fontAlgn="b">
                        <a:defRPr/>
                      </a:pPr>
                      <a:r>
                        <a:rPr lang="en-GB" sz="650" b="0" i="0" u="none" strike="noStrike" dirty="0">
                          <a:solidFill>
                            <a:schemeClr val="accent5"/>
                          </a:solidFill>
                          <a:effectLst/>
                          <a:latin typeface="+mj-lt"/>
                        </a:rPr>
                        <a:t>£1,812</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rgbClr val="4655A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4655A5"/>
                        </a:solidFill>
                        <a:effectLst/>
                        <a:uLnTx/>
                        <a:uFillTx/>
                        <a:latin typeface="Verdana"/>
                        <a:ea typeface="+mn-ea"/>
                        <a:cs typeface="+mn-cs"/>
                      </a:endParaRPr>
                    </a:p>
                  </a:txBody>
                  <a:tcPr marL="9525" marR="9525" marT="9525" marB="0" anchor="ctr">
                    <a:lnB w="12700" cap="flat" cmpd="sng" algn="ctr">
                      <a:solidFill>
                        <a:srgbClr val="4655A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4655A5"/>
                          </a:solidFill>
                          <a:effectLst/>
                          <a:uLnTx/>
                          <a:uFillTx/>
                          <a:latin typeface="Verdana"/>
                          <a:ea typeface="+mn-ea"/>
                          <a:cs typeface="+mn-cs"/>
                        </a:rPr>
                        <a:t> </a:t>
                      </a:r>
                      <a:endParaRPr lang="en-GB" sz="650" b="0" i="0" u="none" strike="noStrike" dirty="0">
                        <a:solidFill>
                          <a:schemeClr val="accent5"/>
                        </a:solidFill>
                        <a:effectLst/>
                        <a:latin typeface="+mj-lt"/>
                      </a:endParaRPr>
                    </a:p>
                  </a:txBody>
                  <a:tcPr marL="9525" marR="9525" marT="9525" marB="0" anchor="ctr">
                    <a:lnB w="12700" cap="flat" cmpd="sng" algn="ctr">
                      <a:solidFill>
                        <a:srgbClr val="4655A5"/>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2"/>
                </a:solidFill>
              </a:rPr>
              <a:t>HOLIDAYS</a:t>
            </a:r>
            <a:endParaRPr lang="en-GB" dirty="0">
              <a:solidFill>
                <a:schemeClr val="accent2"/>
              </a:solidFill>
            </a:endParaRPr>
          </a:p>
        </p:txBody>
      </p:sp>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graphicFrame>
        <p:nvGraphicFramePr>
          <p:cNvPr id="12" name="Table 11">
            <a:extLst>
              <a:ext uri="{FF2B5EF4-FFF2-40B4-BE49-F238E27FC236}">
                <a16:creationId xmlns:a16="http://schemas.microsoft.com/office/drawing/2014/main" id="{E5B88218-C341-4838-B52E-C3370D2FCAB7}"/>
              </a:ext>
            </a:extLst>
          </p:cNvPr>
          <p:cNvGraphicFramePr>
            <a:graphicFrameLocks noGrp="1"/>
          </p:cNvGraphicFramePr>
          <p:nvPr>
            <p:custDataLst>
              <p:tags r:id="rId1"/>
            </p:custDataLst>
            <p:extLst>
              <p:ext uri="{D42A27DB-BD31-4B8C-83A1-F6EECF244321}">
                <p14:modId xmlns:p14="http://schemas.microsoft.com/office/powerpoint/2010/main" val="2759968774"/>
              </p:ext>
            </p:extLst>
          </p:nvPr>
        </p:nvGraphicFramePr>
        <p:xfrm>
          <a:off x="109633" y="3608662"/>
          <a:ext cx="8912447" cy="1555200"/>
        </p:xfrm>
        <a:graphic>
          <a:graphicData uri="http://schemas.openxmlformats.org/drawingml/2006/table">
            <a:tbl>
              <a:tblPr>
                <a:tableStyleId>{5A111915-BE36-4E01-A7E5-04B1672EAD32}</a:tableStyleId>
              </a:tblPr>
              <a:tblGrid>
                <a:gridCol w="633706">
                  <a:extLst>
                    <a:ext uri="{9D8B030D-6E8A-4147-A177-3AD203B41FA5}">
                      <a16:colId xmlns:a16="http://schemas.microsoft.com/office/drawing/2014/main" val="20000"/>
                    </a:ext>
                  </a:extLst>
                </a:gridCol>
                <a:gridCol w="378463">
                  <a:extLst>
                    <a:ext uri="{9D8B030D-6E8A-4147-A177-3AD203B41FA5}">
                      <a16:colId xmlns:a16="http://schemas.microsoft.com/office/drawing/2014/main" val="20002"/>
                    </a:ext>
                  </a:extLst>
                </a:gridCol>
                <a:gridCol w="378463">
                  <a:extLst>
                    <a:ext uri="{9D8B030D-6E8A-4147-A177-3AD203B41FA5}">
                      <a16:colId xmlns:a16="http://schemas.microsoft.com/office/drawing/2014/main" val="2716474440"/>
                    </a:ext>
                  </a:extLst>
                </a:gridCol>
                <a:gridCol w="423232">
                  <a:extLst>
                    <a:ext uri="{9D8B030D-6E8A-4147-A177-3AD203B41FA5}">
                      <a16:colId xmlns:a16="http://schemas.microsoft.com/office/drawing/2014/main" val="20003"/>
                    </a:ext>
                  </a:extLst>
                </a:gridCol>
                <a:gridCol w="378463">
                  <a:extLst>
                    <a:ext uri="{9D8B030D-6E8A-4147-A177-3AD203B41FA5}">
                      <a16:colId xmlns:a16="http://schemas.microsoft.com/office/drawing/2014/main" val="20005"/>
                    </a:ext>
                  </a:extLst>
                </a:gridCol>
                <a:gridCol w="378463">
                  <a:extLst>
                    <a:ext uri="{9D8B030D-6E8A-4147-A177-3AD203B41FA5}">
                      <a16:colId xmlns:a16="http://schemas.microsoft.com/office/drawing/2014/main" val="2525427573"/>
                    </a:ext>
                  </a:extLst>
                </a:gridCol>
                <a:gridCol w="423232">
                  <a:extLst>
                    <a:ext uri="{9D8B030D-6E8A-4147-A177-3AD203B41FA5}">
                      <a16:colId xmlns:a16="http://schemas.microsoft.com/office/drawing/2014/main" val="20006"/>
                    </a:ext>
                  </a:extLst>
                </a:gridCol>
                <a:gridCol w="378463">
                  <a:extLst>
                    <a:ext uri="{9D8B030D-6E8A-4147-A177-3AD203B41FA5}">
                      <a16:colId xmlns:a16="http://schemas.microsoft.com/office/drawing/2014/main" val="20008"/>
                    </a:ext>
                  </a:extLst>
                </a:gridCol>
                <a:gridCol w="378463">
                  <a:extLst>
                    <a:ext uri="{9D8B030D-6E8A-4147-A177-3AD203B41FA5}">
                      <a16:colId xmlns:a16="http://schemas.microsoft.com/office/drawing/2014/main" val="599800153"/>
                    </a:ext>
                  </a:extLst>
                </a:gridCol>
                <a:gridCol w="423232">
                  <a:extLst>
                    <a:ext uri="{9D8B030D-6E8A-4147-A177-3AD203B41FA5}">
                      <a16:colId xmlns:a16="http://schemas.microsoft.com/office/drawing/2014/main" val="20009"/>
                    </a:ext>
                  </a:extLst>
                </a:gridCol>
                <a:gridCol w="378463">
                  <a:extLst>
                    <a:ext uri="{9D8B030D-6E8A-4147-A177-3AD203B41FA5}">
                      <a16:colId xmlns:a16="http://schemas.microsoft.com/office/drawing/2014/main" val="20011"/>
                    </a:ext>
                  </a:extLst>
                </a:gridCol>
                <a:gridCol w="378463">
                  <a:extLst>
                    <a:ext uri="{9D8B030D-6E8A-4147-A177-3AD203B41FA5}">
                      <a16:colId xmlns:a16="http://schemas.microsoft.com/office/drawing/2014/main" val="2128387303"/>
                    </a:ext>
                  </a:extLst>
                </a:gridCol>
                <a:gridCol w="423232">
                  <a:extLst>
                    <a:ext uri="{9D8B030D-6E8A-4147-A177-3AD203B41FA5}">
                      <a16:colId xmlns:a16="http://schemas.microsoft.com/office/drawing/2014/main" val="20012"/>
                    </a:ext>
                  </a:extLst>
                </a:gridCol>
                <a:gridCol w="378463">
                  <a:extLst>
                    <a:ext uri="{9D8B030D-6E8A-4147-A177-3AD203B41FA5}">
                      <a16:colId xmlns:a16="http://schemas.microsoft.com/office/drawing/2014/main" val="20014"/>
                    </a:ext>
                  </a:extLst>
                </a:gridCol>
                <a:gridCol w="378463">
                  <a:extLst>
                    <a:ext uri="{9D8B030D-6E8A-4147-A177-3AD203B41FA5}">
                      <a16:colId xmlns:a16="http://schemas.microsoft.com/office/drawing/2014/main" val="3199239180"/>
                    </a:ext>
                  </a:extLst>
                </a:gridCol>
                <a:gridCol w="423232">
                  <a:extLst>
                    <a:ext uri="{9D8B030D-6E8A-4147-A177-3AD203B41FA5}">
                      <a16:colId xmlns:a16="http://schemas.microsoft.com/office/drawing/2014/main" val="20015"/>
                    </a:ext>
                  </a:extLst>
                </a:gridCol>
                <a:gridCol w="378463">
                  <a:extLst>
                    <a:ext uri="{9D8B030D-6E8A-4147-A177-3AD203B41FA5}">
                      <a16:colId xmlns:a16="http://schemas.microsoft.com/office/drawing/2014/main" val="20017"/>
                    </a:ext>
                  </a:extLst>
                </a:gridCol>
                <a:gridCol w="378463">
                  <a:extLst>
                    <a:ext uri="{9D8B030D-6E8A-4147-A177-3AD203B41FA5}">
                      <a16:colId xmlns:a16="http://schemas.microsoft.com/office/drawing/2014/main" val="2937459200"/>
                    </a:ext>
                  </a:extLst>
                </a:gridCol>
                <a:gridCol w="423232">
                  <a:extLst>
                    <a:ext uri="{9D8B030D-6E8A-4147-A177-3AD203B41FA5}">
                      <a16:colId xmlns:a16="http://schemas.microsoft.com/office/drawing/2014/main" val="20018"/>
                    </a:ext>
                  </a:extLst>
                </a:gridCol>
                <a:gridCol w="378463">
                  <a:extLst>
                    <a:ext uri="{9D8B030D-6E8A-4147-A177-3AD203B41FA5}">
                      <a16:colId xmlns:a16="http://schemas.microsoft.com/office/drawing/2014/main" val="20019"/>
                    </a:ext>
                  </a:extLst>
                </a:gridCol>
                <a:gridCol w="378463">
                  <a:extLst>
                    <a:ext uri="{9D8B030D-6E8A-4147-A177-3AD203B41FA5}">
                      <a16:colId xmlns:a16="http://schemas.microsoft.com/office/drawing/2014/main" val="20020"/>
                    </a:ext>
                  </a:extLst>
                </a:gridCol>
                <a:gridCol w="440867">
                  <a:extLst>
                    <a:ext uri="{9D8B030D-6E8A-4147-A177-3AD203B41FA5}">
                      <a16:colId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6.944</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9.297</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5.390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5.080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3.423</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3.204</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EF5205"/>
                          </a:solidFill>
                          <a:effectLst/>
                          <a:latin typeface="+mj-lt"/>
                        </a:rPr>
                        <a:t>8.567</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9.496</a:t>
                      </a:r>
                    </a:p>
                  </a:txBody>
                  <a:tcPr marL="7620" marR="7620" marT="7620" marB="0" anchor="ctr">
                    <a:lnL w="6350" cap="flat" cmpd="sng" algn="ctr">
                      <a:noFill/>
                      <a:prstDash val="solid"/>
                      <a:round/>
                      <a:headEnd type="none" w="med" len="med"/>
                      <a:tailEnd type="none" w="med" len="med"/>
                    </a:lnL>
                    <a:lnR>
                      <a:noFill/>
                    </a:lnR>
                    <a:lnT w="12700" cap="flat" cmpd="sng" algn="ctr">
                      <a:solidFill>
                        <a:srgbClr val="EF5502"/>
                      </a:solid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+10.8%</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FDE9D2"/>
                    </a:solidFill>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5.771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2"/>
                          </a:solidFill>
                          <a:effectLst/>
                          <a:latin typeface="+mj-lt"/>
                        </a:rPr>
                        <a:t>7.454</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4.280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4.013</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2.690</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2.619</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EF5205"/>
                          </a:solidFill>
                          <a:effectLst/>
                          <a:latin typeface="+mj-lt"/>
                        </a:rPr>
                        <a:t>6.904</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7.503</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+8.7%</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solidFill>
                      <a:srgbClr val="FDE9D2"/>
                    </a:solidFill>
                  </a:tcP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EF550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j-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32.154</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38.465</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18.443</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16.410</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8.648</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8.662</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EF5205"/>
                          </a:solidFill>
                          <a:effectLst/>
                          <a:latin typeface="+mj-lt"/>
                        </a:rPr>
                        <a:t>22.017</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EF5205"/>
                          </a:solidFill>
                          <a:effectLst/>
                          <a:latin typeface="+mn-lt"/>
                          <a:ea typeface="+mn-ea"/>
                          <a:cs typeface="+mn-cs"/>
                        </a:rPr>
                        <a:t>25.047</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+13.8%</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solidFill>
                      <a:srgbClr val="FDE9D2"/>
                    </a:solidFill>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26.531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30.195</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14.258</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11.924</a:t>
                      </a:r>
                    </a:p>
                  </a:txBody>
                  <a:tcPr marL="9525" marR="9525" marT="9525"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6.613</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6.747</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EF5205"/>
                          </a:solidFill>
                          <a:effectLst/>
                          <a:latin typeface="+mj-lt"/>
                        </a:rPr>
                        <a:t>17.397</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19.261</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+10.7%</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solidFill>
                      <a:srgbClr val="FDE9D2"/>
                    </a:solidFill>
                  </a:tcP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July</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EF550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j-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F5205"/>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£1,891</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£2,319</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£1,363</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£1,215</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£731</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£765</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EF5205"/>
                          </a:solidFill>
                          <a:effectLst/>
                          <a:latin typeface="+mj-lt"/>
                        </a:rPr>
                        <a:t>£1,863</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EF5205"/>
                          </a:solidFill>
                          <a:effectLst/>
                          <a:latin typeface="+mn-lt"/>
                          <a:ea typeface="+mn-ea"/>
                          <a:cs typeface="+mn-cs"/>
                        </a:rPr>
                        <a:t>£2,097</a:t>
                      </a:r>
                    </a:p>
                  </a:txBody>
                  <a:tcPr marL="7620" marR="7620" marT="7620" marB="0" anchor="ctr">
                    <a:lnL w="3175"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+12.6%</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T w="12700" cap="flat" cmpd="sng" algn="ctr">
                      <a:noFill/>
                      <a:prstDash val="solid"/>
                      <a:round/>
                      <a:headEnd type="none" w="med" len="med"/>
                      <a:tailEnd type="none" w="med" len="med"/>
                    </a:lnT>
                    <a:solidFill>
                      <a:srgbClr val="FDE9D2"/>
                    </a:solidFill>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£1,559</a:t>
                      </a:r>
                    </a:p>
                  </a:txBody>
                  <a:tcPr marL="9525" marR="9525" marT="9525" marB="0" anchor="ctr">
                    <a:lnL w="1270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£1,802</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£991</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£926</a:t>
                      </a:r>
                    </a:p>
                  </a:txBody>
                  <a:tcPr marL="9525" marR="9525" marT="9525"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£563</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2"/>
                          </a:solidFill>
                          <a:effectLst/>
                          <a:latin typeface="+mj-lt"/>
                        </a:rPr>
                        <a:t>£600</a:t>
                      </a:r>
                    </a:p>
                  </a:txBody>
                  <a:tcPr marL="7620" marR="7620" marT="7620" marB="0" anchor="ctr">
                    <a:lnL w="6350" cap="flat" cmpd="sng" algn="ctr">
                      <a:solidFill>
                        <a:srgbClr val="EF5502"/>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EF5502"/>
                      </a:solid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EF5205"/>
                          </a:solidFill>
                          <a:effectLst/>
                          <a:latin typeface="+mj-lt"/>
                        </a:rPr>
                        <a:t>£1,500</a:t>
                      </a:r>
                    </a:p>
                  </a:txBody>
                  <a:tcPr marL="7620" marR="7620" marT="7620" marB="0" anchor="ctr">
                    <a:lnL w="6350" cap="flat" cmpd="sng" algn="ctr">
                      <a:solidFill>
                        <a:srgbClr val="EF5502"/>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lang="en-GB" sz="650" b="0" i="0" u="none" strike="noStrike" dirty="0">
                          <a:solidFill>
                            <a:srgbClr val="EF5205"/>
                          </a:solidFill>
                          <a:effectLst/>
                          <a:latin typeface="+mj-lt"/>
                        </a:rPr>
                        <a:t>£1,632</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rgbClr val="EF5205"/>
                      </a:solidFill>
                      <a:prstDash val="solid"/>
                      <a:round/>
                      <a:headEnd type="none" w="med" len="med"/>
                      <a:tailEnd type="none" w="med" len="med"/>
                    </a:lnB>
                    <a:lnTlToBr w="12700" cmpd="sng">
                      <a:noFill/>
                      <a:prstDash val="solid"/>
                    </a:lnTlToBr>
                    <a:lnBlToTr w="12700" cmpd="sng">
                      <a:noFill/>
                      <a:prstDash val="solid"/>
                    </a:lnBlToTr>
                    <a:solidFill>
                      <a:srgbClr val="FDE9D2"/>
                    </a:solidFill>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+8.8%</a:t>
                      </a:r>
                      <a:endParaRPr lang="en-GB" sz="650" b="0" i="0" u="none" strike="noStrike" dirty="0">
                        <a:solidFill>
                          <a:srgbClr val="EF5205"/>
                        </a:solidFill>
                        <a:effectLst/>
                        <a:latin typeface="+mj-lt"/>
                      </a:endParaRPr>
                    </a:p>
                  </a:txBody>
                  <a:tcPr marL="7620" marR="7620" marT="7620" marB="0" anchor="ctr">
                    <a:lnL>
                      <a:noFill/>
                    </a:lnL>
                    <a:lnR w="1270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solidFill>
                      <a:srgbClr val="FDE9D2"/>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E7DC2A31-1273-4C9F-B0D8-C7A2502614D2}"/>
              </a:ext>
            </a:extLst>
          </p:cNvPr>
          <p:cNvGraphicFramePr>
            <a:graphicFrameLocks noGrp="1"/>
          </p:cNvGraphicFramePr>
          <p:nvPr>
            <p:custDataLst>
              <p:tags r:id="rId2"/>
            </p:custDataLst>
            <p:extLst>
              <p:ext uri="{D42A27DB-BD31-4B8C-83A1-F6EECF244321}">
                <p14:modId xmlns:p14="http://schemas.microsoft.com/office/powerpoint/2010/main" val="3652482541"/>
              </p:ext>
            </p:extLst>
          </p:nvPr>
        </p:nvGraphicFramePr>
        <p:xfrm>
          <a:off x="109633" y="1284971"/>
          <a:ext cx="7714448" cy="1555200"/>
        </p:xfrm>
        <a:graphic>
          <a:graphicData uri="http://schemas.openxmlformats.org/drawingml/2006/table">
            <a:tbl>
              <a:tblPr>
                <a:tableStyleId>{5A111915-BE36-4E01-A7E5-04B1672EAD32}</a:tableStyleId>
              </a:tblPr>
              <a:tblGrid>
                <a:gridCol w="634064">
                  <a:extLst>
                    <a:ext uri="{9D8B030D-6E8A-4147-A177-3AD203B41FA5}">
                      <a16:colId xmlns:a16="http://schemas.microsoft.com/office/drawing/2014/main" val="20000"/>
                    </a:ext>
                  </a:extLst>
                </a:gridCol>
                <a:gridCol w="378677">
                  <a:extLst>
                    <a:ext uri="{9D8B030D-6E8A-4147-A177-3AD203B41FA5}">
                      <a16:colId xmlns:a16="http://schemas.microsoft.com/office/drawing/2014/main" val="20002"/>
                    </a:ext>
                  </a:extLst>
                </a:gridCol>
                <a:gridCol w="378677">
                  <a:extLst>
                    <a:ext uri="{9D8B030D-6E8A-4147-A177-3AD203B41FA5}">
                      <a16:colId xmlns:a16="http://schemas.microsoft.com/office/drawing/2014/main" val="3179150191"/>
                    </a:ext>
                  </a:extLst>
                </a:gridCol>
                <a:gridCol w="422710">
                  <a:extLst>
                    <a:ext uri="{9D8B030D-6E8A-4147-A177-3AD203B41FA5}">
                      <a16:colId xmlns:a16="http://schemas.microsoft.com/office/drawing/2014/main" val="20003"/>
                    </a:ext>
                  </a:extLst>
                </a:gridCol>
                <a:gridCol w="378677">
                  <a:extLst>
                    <a:ext uri="{9D8B030D-6E8A-4147-A177-3AD203B41FA5}">
                      <a16:colId xmlns:a16="http://schemas.microsoft.com/office/drawing/2014/main" val="20005"/>
                    </a:ext>
                  </a:extLst>
                </a:gridCol>
                <a:gridCol w="378677">
                  <a:extLst>
                    <a:ext uri="{9D8B030D-6E8A-4147-A177-3AD203B41FA5}">
                      <a16:colId xmlns:a16="http://schemas.microsoft.com/office/drawing/2014/main" val="3331148621"/>
                    </a:ext>
                  </a:extLst>
                </a:gridCol>
                <a:gridCol w="422710">
                  <a:extLst>
                    <a:ext uri="{9D8B030D-6E8A-4147-A177-3AD203B41FA5}">
                      <a16:colId xmlns:a16="http://schemas.microsoft.com/office/drawing/2014/main" val="20006"/>
                    </a:ext>
                  </a:extLst>
                </a:gridCol>
                <a:gridCol w="378677">
                  <a:extLst>
                    <a:ext uri="{9D8B030D-6E8A-4147-A177-3AD203B41FA5}">
                      <a16:colId xmlns:a16="http://schemas.microsoft.com/office/drawing/2014/main" val="20008"/>
                    </a:ext>
                  </a:extLst>
                </a:gridCol>
                <a:gridCol w="378677">
                  <a:extLst>
                    <a:ext uri="{9D8B030D-6E8A-4147-A177-3AD203B41FA5}">
                      <a16:colId xmlns:a16="http://schemas.microsoft.com/office/drawing/2014/main" val="2813054461"/>
                    </a:ext>
                  </a:extLst>
                </a:gridCol>
                <a:gridCol w="422710">
                  <a:extLst>
                    <a:ext uri="{9D8B030D-6E8A-4147-A177-3AD203B41FA5}">
                      <a16:colId xmlns:a16="http://schemas.microsoft.com/office/drawing/2014/main" val="20009"/>
                    </a:ext>
                  </a:extLst>
                </a:gridCol>
                <a:gridCol w="378677">
                  <a:extLst>
                    <a:ext uri="{9D8B030D-6E8A-4147-A177-3AD203B41FA5}">
                      <a16:colId xmlns:a16="http://schemas.microsoft.com/office/drawing/2014/main" val="20011"/>
                    </a:ext>
                  </a:extLst>
                </a:gridCol>
                <a:gridCol w="378677">
                  <a:extLst>
                    <a:ext uri="{9D8B030D-6E8A-4147-A177-3AD203B41FA5}">
                      <a16:colId xmlns:a16="http://schemas.microsoft.com/office/drawing/2014/main" val="606385313"/>
                    </a:ext>
                  </a:extLst>
                </a:gridCol>
                <a:gridCol w="422710">
                  <a:extLst>
                    <a:ext uri="{9D8B030D-6E8A-4147-A177-3AD203B41FA5}">
                      <a16:colId xmlns:a16="http://schemas.microsoft.com/office/drawing/2014/main" val="20012"/>
                    </a:ext>
                  </a:extLst>
                </a:gridCol>
                <a:gridCol w="378677">
                  <a:extLst>
                    <a:ext uri="{9D8B030D-6E8A-4147-A177-3AD203B41FA5}">
                      <a16:colId xmlns:a16="http://schemas.microsoft.com/office/drawing/2014/main" val="20014"/>
                    </a:ext>
                  </a:extLst>
                </a:gridCol>
                <a:gridCol w="378677">
                  <a:extLst>
                    <a:ext uri="{9D8B030D-6E8A-4147-A177-3AD203B41FA5}">
                      <a16:colId xmlns:a16="http://schemas.microsoft.com/office/drawing/2014/main" val="2027995948"/>
                    </a:ext>
                  </a:extLst>
                </a:gridCol>
                <a:gridCol w="422710">
                  <a:extLst>
                    <a:ext uri="{9D8B030D-6E8A-4147-A177-3AD203B41FA5}">
                      <a16:colId xmlns:a16="http://schemas.microsoft.com/office/drawing/2014/main" val="20015"/>
                    </a:ext>
                  </a:extLst>
                </a:gridCol>
                <a:gridCol w="378677">
                  <a:extLst>
                    <a:ext uri="{9D8B030D-6E8A-4147-A177-3AD203B41FA5}">
                      <a16:colId xmlns:a16="http://schemas.microsoft.com/office/drawing/2014/main" val="20017"/>
                    </a:ext>
                  </a:extLst>
                </a:gridCol>
                <a:gridCol w="378677">
                  <a:extLst>
                    <a:ext uri="{9D8B030D-6E8A-4147-A177-3AD203B41FA5}">
                      <a16:colId xmlns:a16="http://schemas.microsoft.com/office/drawing/2014/main" val="1594396976"/>
                    </a:ext>
                  </a:extLst>
                </a:gridCol>
                <a:gridCol w="422710">
                  <a:extLst>
                    <a:ext uri="{9D8B030D-6E8A-4147-A177-3AD203B41FA5}">
                      <a16:colId xmlns:a16="http://schemas.microsoft.com/office/drawing/2014/main" val="20018"/>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lnB w="12700" cap="flat" cmpd="sng" algn="ctr">
                      <a:solidFill>
                        <a:srgbClr val="EF5502"/>
                      </a:solidFill>
                      <a:prstDash val="solid"/>
                      <a:round/>
                      <a:headEnd type="none" w="med" len="med"/>
                      <a:tailEnd type="none" w="med" len="med"/>
                    </a:lnB>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6350" cap="flat" cmpd="sng" algn="ctr">
                      <a:solidFill>
                        <a:srgbClr val="EF5502"/>
                      </a:solidFill>
                      <a:prstDash val="solid"/>
                      <a:round/>
                      <a:headEnd type="none" w="med" len="med"/>
                      <a:tailEnd type="none" w="med" len="med"/>
                    </a:lnL>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12700" cap="flat" cmpd="sng" algn="ctr">
                      <a:solidFill>
                        <a:srgbClr val="EF5502"/>
                      </a:solidFill>
                      <a:prstDash val="solid"/>
                      <a:round/>
                      <a:headEnd type="none" w="med" len="med"/>
                      <a:tailEnd type="none" w="med" len="med"/>
                    </a:lnB>
                    <a:solidFill>
                      <a:srgbClr val="EF5205"/>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lnB w="12700" cap="flat" cmpd="sng" algn="ctr">
                      <a:solidFill>
                        <a:srgbClr val="EF5502"/>
                      </a:solidFill>
                      <a:prstDash val="solid"/>
                      <a:round/>
                      <a:headEnd type="none" w="med" len="med"/>
                      <a:tailEnd type="none" w="med" len="med"/>
                    </a:lnB>
                    <a:solidFill>
                      <a:srgbClr val="EF5205"/>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2.116</a:t>
                      </a:r>
                    </a:p>
                  </a:txBody>
                  <a:tcPr marL="9525" marR="9525" marT="9525" marB="0" anchor="ctr">
                    <a:lnL w="1270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2.522</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+19.2%</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2.658</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3.152</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+18.6%</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3.793</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3.822</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+0.8%</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5.828</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5.800</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tc>
                  <a:txBody>
                    <a:bodyPr/>
                    <a:lstStyle/>
                    <a:p>
                      <a:pPr algn="ctr" fontAlgn="b">
                        <a:defRPr/>
                      </a:pPr>
                      <a:r>
                        <a:rPr lang="en-GB" sz="650" b="0" i="0" u="none" strike="noStrike" dirty="0">
                          <a:solidFill>
                            <a:schemeClr val="accent2"/>
                          </a:solidFill>
                          <a:effectLst/>
                          <a:latin typeface="+mj-lt"/>
                        </a:rPr>
                        <a:t>5.616</a:t>
                      </a:r>
                    </a:p>
                  </a:txBody>
                  <a:tcPr marL="9525" marR="9525" marT="9525" marB="0" anchor="ctr">
                    <a:lnL w="6350" cap="flat" cmpd="sng" algn="ctr">
                      <a:solidFill>
                        <a:srgbClr val="EF5502"/>
                      </a:solidFill>
                      <a:prstDash val="solid"/>
                      <a:round/>
                      <a:headEnd type="none" w="med" len="med"/>
                      <a:tailEnd type="none" w="med" len="med"/>
                    </a:lnL>
                    <a:lnT w="12700" cap="flat" cmpd="sng" algn="ctr">
                      <a:solidFill>
                        <a:srgbClr val="EF5502"/>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lnT w="12700" cap="flat" cmpd="sng" algn="ctr">
                      <a:solidFill>
                        <a:srgbClr val="EF5502"/>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lnT w="12700" cap="flat" cmpd="sng" algn="ctr">
                      <a:solidFill>
                        <a:srgbClr val="EF5502"/>
                      </a:solidFill>
                      <a:prstDash val="solid"/>
                      <a:round/>
                      <a:headEnd type="none" w="med" len="med"/>
                      <a:tailEnd type="none" w="med" len="med"/>
                    </a:lnT>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1.765</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1.931</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+9.4%</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2.112</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2.573</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+21.8%</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3.027</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2.999</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-0.9%</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4.536</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4.540</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4.438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endParaRPr lang="en-GB" sz="650" u="none" strike="noStrike" kern="1200" dirty="0">
                        <a:solidFill>
                          <a:schemeClr val="bg1"/>
                        </a:solidFill>
                        <a:effectLst/>
                        <a:latin typeface="+mn-lt"/>
                        <a:ea typeface="+mn-ea"/>
                        <a:cs typeface="+mn-cs"/>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lnL w="1270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p>
                      <a:pPr algn="ctr" fontAlgn="b">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solidFill>
                      <a:srgbClr val="EF5205"/>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4.786</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5.600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+17.0%</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6.913</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7.891</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+14.1%</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10.318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11.556</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+12.0%</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18.686</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19.570</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19.265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EF5205"/>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3.910</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4.172</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+6.7%</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5.369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6.145</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+14.5%</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8.118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8.944</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+10.2%</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14.173</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14.985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14.985</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EF5205"/>
                          </a:solidFill>
                          <a:effectLst/>
                          <a:uLnTx/>
                          <a:uFillTx/>
                          <a:latin typeface="Verdana"/>
                          <a:ea typeface="+mn-ea"/>
                          <a:cs typeface="+mn-cs"/>
                        </a:rPr>
                        <a:t> </a:t>
                      </a:r>
                      <a:endParaRPr lang="en-GB" sz="650" b="0" i="0" u="none" strike="noStrike" kern="1200" dirty="0">
                        <a:solidFill>
                          <a:srgbClr val="EF5205"/>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January</a:t>
                      </a:r>
                    </a:p>
                  </a:txBody>
                  <a:tcPr marL="4655" marR="4655" marT="4655" marB="0" anchor="ctr">
                    <a:lnL w="1270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EF5502"/>
                      </a:solidFill>
                      <a:prstDash val="solid"/>
                      <a:round/>
                      <a:headEnd type="none" w="med" len="med"/>
                      <a:tailEnd type="none" w="med" len="med"/>
                    </a:lnL>
                    <a:lnR w="635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1270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9525" marR="9525" marT="952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EF5502"/>
                      </a:solidFill>
                      <a:prstDash val="solid"/>
                      <a:round/>
                      <a:headEnd type="none" w="med" len="med"/>
                      <a:tailEnd type="none" w="med" len="med"/>
                    </a:lnR>
                    <a:solidFill>
                      <a:srgbClr val="EF520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EF5502"/>
                      </a:solidFill>
                      <a:prstDash val="solid"/>
                      <a:round/>
                      <a:headEnd type="none" w="med" len="med"/>
                      <a:tailEnd type="none" w="med" len="med"/>
                    </a:lnL>
                    <a:solidFill>
                      <a:srgbClr val="EF5205"/>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EF5205"/>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rgbClr val="EF5502"/>
                      </a:solidFill>
                      <a:prstDash val="solid"/>
                      <a:round/>
                      <a:headEnd type="none" w="med" len="med"/>
                      <a:tailEnd type="none" w="med" len="med"/>
                    </a:lnR>
                    <a:solidFill>
                      <a:srgbClr val="EF5205"/>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£494</a:t>
                      </a:r>
                    </a:p>
                  </a:txBody>
                  <a:tcPr marL="9525" marR="9525" marT="9525" marB="0" anchor="ctr">
                    <a:lnL w="12700" cap="flat" cmpd="sng" algn="ctr">
                      <a:solidFill>
                        <a:srgbClr val="EF5502"/>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EF5205"/>
                          </a:solidFill>
                          <a:effectLst/>
                          <a:latin typeface="+mj-lt"/>
                        </a:rPr>
                        <a:t>£538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+8.9%</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n-lt"/>
                        </a:rPr>
                        <a:t>£531</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EF5205"/>
                          </a:solidFill>
                          <a:effectLst/>
                          <a:latin typeface="+mj-lt"/>
                        </a:rPr>
                        <a:t>£660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+24.3%</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£838</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EF5205"/>
                          </a:solidFill>
                          <a:effectLst/>
                          <a:latin typeface="+mj-lt"/>
                        </a:rPr>
                        <a:t>£899</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+7.3%</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£1,247</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£1,319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tcPr>
                </a:tc>
                <a:tc>
                  <a:txBody>
                    <a:bodyPr/>
                    <a:lstStyle/>
                    <a:p>
                      <a:pPr algn="ctr" fontAlgn="b">
                        <a:defRPr/>
                      </a:pPr>
                      <a:r>
                        <a:rPr lang="en-GB" sz="650" b="0" i="0" u="none" strike="noStrike" dirty="0">
                          <a:solidFill>
                            <a:schemeClr val="accent2"/>
                          </a:solidFill>
                          <a:effectLst/>
                          <a:latin typeface="+mj-lt"/>
                        </a:rPr>
                        <a:t>£1,419</a:t>
                      </a:r>
                    </a:p>
                  </a:txBody>
                  <a:tcPr marL="9525" marR="9525" marT="9525" marB="0" anchor="ctr">
                    <a:lnL w="6350" cap="flat" cmpd="sng" algn="ctr">
                      <a:solidFill>
                        <a:srgbClr val="EF5502"/>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EF5205"/>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EF5502"/>
                      </a:solidFill>
                      <a:prstDash val="solid"/>
                      <a:round/>
                      <a:headEnd type="none" w="med" len="med"/>
                      <a:tailEnd type="none" w="med" len="med"/>
                    </a:lnL>
                    <a:lnR w="1270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n-lt"/>
                        </a:rPr>
                        <a:t>£421</a:t>
                      </a:r>
                    </a:p>
                  </a:txBody>
                  <a:tcPr marL="9525" marR="9525" marT="9525" marB="0" anchor="ctr">
                    <a:lnL w="1270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£406</a:t>
                      </a: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-3.6%</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n-lt"/>
                        </a:rPr>
                        <a:t>£414</a:t>
                      </a:r>
                    </a:p>
                  </a:txBody>
                  <a:tcPr marL="9525" marR="9525" marT="9525" marB="0" anchor="ctr">
                    <a:lnL w="635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£513</a:t>
                      </a: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+23.9%</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£665</a:t>
                      </a:r>
                    </a:p>
                  </a:txBody>
                  <a:tcPr marL="9525" marR="9525" marT="9525" marB="0" anchor="ctr">
                    <a:lnL w="635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£713</a:t>
                      </a: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+7.2%</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£928</a:t>
                      </a:r>
                    </a:p>
                  </a:txBody>
                  <a:tcPr marL="9525" marR="9525" marT="9525" marB="0" anchor="ctr">
                    <a:lnL w="635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£1,038</a:t>
                      </a:r>
                    </a:p>
                  </a:txBody>
                  <a:tcPr marL="9525" marR="9525" marT="9525" marB="0" anchor="ctr">
                    <a:lnL w="635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635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tc>
                  <a:txBody>
                    <a:bodyPr/>
                    <a:lstStyle/>
                    <a:p>
                      <a:pPr algn="ctr" fontAlgn="b">
                        <a:defRPr/>
                      </a:pPr>
                      <a:r>
                        <a:rPr lang="en-GB" sz="650" b="0" i="0" u="none" strike="noStrike" dirty="0">
                          <a:solidFill>
                            <a:schemeClr val="accent2"/>
                          </a:solidFill>
                          <a:effectLst/>
                          <a:latin typeface="+mj-lt"/>
                        </a:rPr>
                        <a:t>£1,115</a:t>
                      </a:r>
                    </a:p>
                  </a:txBody>
                  <a:tcPr marL="9525" marR="9525" marT="9525" marB="0" anchor="ctr">
                    <a:lnL w="6350" cap="flat" cmpd="sng" algn="ctr">
                      <a:solidFill>
                        <a:srgbClr val="EF5502"/>
                      </a:solidFill>
                      <a:prstDash val="solid"/>
                      <a:round/>
                      <a:headEnd type="none" w="med" len="med"/>
                      <a:tailEnd type="none" w="med" len="med"/>
                    </a:lnL>
                    <a:lnB w="12700" cap="flat" cmpd="sng" algn="ctr">
                      <a:solidFill>
                        <a:srgbClr val="EF5205"/>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EF5205"/>
                        </a:solidFill>
                        <a:effectLst/>
                        <a:uLnTx/>
                        <a:uFillTx/>
                        <a:latin typeface="Verdana"/>
                        <a:ea typeface="+mn-ea"/>
                        <a:cs typeface="+mn-cs"/>
                      </a:endParaRPr>
                    </a:p>
                  </a:txBody>
                  <a:tcPr marL="9525" marR="9525" marT="9525" marB="0" anchor="ctr">
                    <a:lnB w="12700" cap="flat" cmpd="sng" algn="ctr">
                      <a:solidFill>
                        <a:srgbClr val="EF5205"/>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EF5205"/>
                          </a:solidFill>
                          <a:effectLst/>
                          <a:uLnTx/>
                          <a:uFillTx/>
                          <a:latin typeface="Verdana"/>
                          <a:ea typeface="+mn-ea"/>
                          <a:cs typeface="+mn-cs"/>
                        </a:rPr>
                        <a:t> </a:t>
                      </a:r>
                      <a:endParaRPr lang="en-GB" sz="650" b="0" i="0" u="none" strike="noStrike" dirty="0">
                        <a:solidFill>
                          <a:srgbClr val="EF5205"/>
                        </a:solidFill>
                        <a:effectLst/>
                        <a:latin typeface="+mj-lt"/>
                      </a:endParaRPr>
                    </a:p>
                  </a:txBody>
                  <a:tcPr marL="9525" marR="9525" marT="9525" marB="0" anchor="ctr">
                    <a:lnR w="12700" cap="flat" cmpd="sng" algn="ctr">
                      <a:solidFill>
                        <a:srgbClr val="EF5502"/>
                      </a:solidFill>
                      <a:prstDash val="solid"/>
                      <a:round/>
                      <a:headEnd type="none" w="med" len="med"/>
                      <a:tailEnd type="none" w="med" len="med"/>
                    </a:lnR>
                    <a:lnB w="12700" cap="flat" cmpd="sng" algn="ctr">
                      <a:solidFill>
                        <a:srgbClr val="EF5205"/>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1" name="Rectangle 10"/>
          <p:cNvSpPr/>
          <p:nvPr/>
        </p:nvSpPr>
        <p:spPr>
          <a:xfrm>
            <a:off x="730025" y="6181417"/>
            <a:ext cx="5812971" cy="338554"/>
          </a:xfrm>
          <a:prstGeom prst="rect">
            <a:avLst/>
          </a:prstGeom>
        </p:spPr>
        <p:txBody>
          <a:bodyPr wrap="square">
            <a:spAutoFit/>
          </a:bodyPr>
          <a:lstStyle/>
          <a:p>
            <a:r>
              <a:rPr lang="en-GB" sz="800" b="0" dirty="0"/>
              <a:t>Fieldwork: 7 March – 29 April 2018</a:t>
            </a:r>
          </a:p>
          <a:p>
            <a:r>
              <a:rPr lang="en-GB" sz="800" b="0" dirty="0"/>
              <a:t>TNS Face-to-Face Omnibus Survey</a:t>
            </a:r>
          </a:p>
        </p:txBody>
      </p:sp>
    </p:spTree>
    <p:extLst>
      <p:ext uri="{BB962C8B-B14F-4D97-AF65-F5344CB8AC3E}">
        <p14:creationId xmlns:p14="http://schemas.microsoft.com/office/powerpoint/2010/main" val="111222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3"/>
                </a:solidFill>
              </a:rPr>
              <a:t>VISITING FRIENDS &amp; RELATIVES</a:t>
            </a:r>
            <a:endParaRPr lang="en-GB" dirty="0">
              <a:solidFill>
                <a:schemeClr val="accent3"/>
              </a:solidFill>
            </a:endParaRPr>
          </a:p>
        </p:txBody>
      </p:sp>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graphicFrame>
        <p:nvGraphicFramePr>
          <p:cNvPr id="12" name="Table 11">
            <a:extLst>
              <a:ext uri="{FF2B5EF4-FFF2-40B4-BE49-F238E27FC236}">
                <a16:creationId xmlns:a16="http://schemas.microsoft.com/office/drawing/2014/main" id="{FC11D26F-0E15-4FEB-B420-936632EB4ACC}"/>
              </a:ext>
            </a:extLst>
          </p:cNvPr>
          <p:cNvGraphicFramePr>
            <a:graphicFrameLocks noGrp="1"/>
          </p:cNvGraphicFramePr>
          <p:nvPr>
            <p:custDataLst>
              <p:tags r:id="rId1"/>
            </p:custDataLst>
            <p:extLst>
              <p:ext uri="{D42A27DB-BD31-4B8C-83A1-F6EECF244321}">
                <p14:modId xmlns:p14="http://schemas.microsoft.com/office/powerpoint/2010/main" val="156145724"/>
              </p:ext>
            </p:extLst>
          </p:nvPr>
        </p:nvGraphicFramePr>
        <p:xfrm>
          <a:off x="109633" y="3711287"/>
          <a:ext cx="8927994" cy="1555200"/>
        </p:xfrm>
        <a:graphic>
          <a:graphicData uri="http://schemas.openxmlformats.org/drawingml/2006/table">
            <a:tbl>
              <a:tblPr>
                <a:tableStyleId>{5A111915-BE36-4E01-A7E5-04B1672EAD32}</a:tableStyleId>
              </a:tblPr>
              <a:tblGrid>
                <a:gridCol w="636387">
                  <a:extLst>
                    <a:ext uri="{9D8B030D-6E8A-4147-A177-3AD203B41FA5}">
                      <a16:colId xmlns:a16="http://schemas.microsoft.com/office/drawing/2014/main" val="20000"/>
                    </a:ext>
                  </a:extLst>
                </a:gridCol>
                <a:gridCol w="379039">
                  <a:extLst>
                    <a:ext uri="{9D8B030D-6E8A-4147-A177-3AD203B41FA5}">
                      <a16:colId xmlns:a16="http://schemas.microsoft.com/office/drawing/2014/main" val="20002"/>
                    </a:ext>
                  </a:extLst>
                </a:gridCol>
                <a:gridCol w="379039">
                  <a:extLst>
                    <a:ext uri="{9D8B030D-6E8A-4147-A177-3AD203B41FA5}">
                      <a16:colId xmlns:a16="http://schemas.microsoft.com/office/drawing/2014/main" val="2716474440"/>
                    </a:ext>
                  </a:extLst>
                </a:gridCol>
                <a:gridCol w="423914">
                  <a:extLst>
                    <a:ext uri="{9D8B030D-6E8A-4147-A177-3AD203B41FA5}">
                      <a16:colId xmlns:a16="http://schemas.microsoft.com/office/drawing/2014/main" val="20003"/>
                    </a:ext>
                  </a:extLst>
                </a:gridCol>
                <a:gridCol w="379039">
                  <a:extLst>
                    <a:ext uri="{9D8B030D-6E8A-4147-A177-3AD203B41FA5}">
                      <a16:colId xmlns:a16="http://schemas.microsoft.com/office/drawing/2014/main" val="20005"/>
                    </a:ext>
                  </a:extLst>
                </a:gridCol>
                <a:gridCol w="379039">
                  <a:extLst>
                    <a:ext uri="{9D8B030D-6E8A-4147-A177-3AD203B41FA5}">
                      <a16:colId xmlns:a16="http://schemas.microsoft.com/office/drawing/2014/main" val="2525427573"/>
                    </a:ext>
                  </a:extLst>
                </a:gridCol>
                <a:gridCol w="423914">
                  <a:extLst>
                    <a:ext uri="{9D8B030D-6E8A-4147-A177-3AD203B41FA5}">
                      <a16:colId xmlns:a16="http://schemas.microsoft.com/office/drawing/2014/main" val="20006"/>
                    </a:ext>
                  </a:extLst>
                </a:gridCol>
                <a:gridCol w="379039">
                  <a:extLst>
                    <a:ext uri="{9D8B030D-6E8A-4147-A177-3AD203B41FA5}">
                      <a16:colId xmlns:a16="http://schemas.microsoft.com/office/drawing/2014/main" val="20008"/>
                    </a:ext>
                  </a:extLst>
                </a:gridCol>
                <a:gridCol w="379039">
                  <a:extLst>
                    <a:ext uri="{9D8B030D-6E8A-4147-A177-3AD203B41FA5}">
                      <a16:colId xmlns:a16="http://schemas.microsoft.com/office/drawing/2014/main" val="599800153"/>
                    </a:ext>
                  </a:extLst>
                </a:gridCol>
                <a:gridCol w="423914">
                  <a:extLst>
                    <a:ext uri="{9D8B030D-6E8A-4147-A177-3AD203B41FA5}">
                      <a16:colId xmlns:a16="http://schemas.microsoft.com/office/drawing/2014/main" val="20009"/>
                    </a:ext>
                  </a:extLst>
                </a:gridCol>
                <a:gridCol w="379039">
                  <a:extLst>
                    <a:ext uri="{9D8B030D-6E8A-4147-A177-3AD203B41FA5}">
                      <a16:colId xmlns:a16="http://schemas.microsoft.com/office/drawing/2014/main" val="20011"/>
                    </a:ext>
                  </a:extLst>
                </a:gridCol>
                <a:gridCol w="379039">
                  <a:extLst>
                    <a:ext uri="{9D8B030D-6E8A-4147-A177-3AD203B41FA5}">
                      <a16:colId xmlns:a16="http://schemas.microsoft.com/office/drawing/2014/main" val="2128387303"/>
                    </a:ext>
                  </a:extLst>
                </a:gridCol>
                <a:gridCol w="423914">
                  <a:extLst>
                    <a:ext uri="{9D8B030D-6E8A-4147-A177-3AD203B41FA5}">
                      <a16:colId xmlns:a16="http://schemas.microsoft.com/office/drawing/2014/main" val="20012"/>
                    </a:ext>
                  </a:extLst>
                </a:gridCol>
                <a:gridCol w="379039">
                  <a:extLst>
                    <a:ext uri="{9D8B030D-6E8A-4147-A177-3AD203B41FA5}">
                      <a16:colId xmlns:a16="http://schemas.microsoft.com/office/drawing/2014/main" val="20014"/>
                    </a:ext>
                  </a:extLst>
                </a:gridCol>
                <a:gridCol w="379039">
                  <a:extLst>
                    <a:ext uri="{9D8B030D-6E8A-4147-A177-3AD203B41FA5}">
                      <a16:colId xmlns:a16="http://schemas.microsoft.com/office/drawing/2014/main" val="3199239180"/>
                    </a:ext>
                  </a:extLst>
                </a:gridCol>
                <a:gridCol w="423914">
                  <a:extLst>
                    <a:ext uri="{9D8B030D-6E8A-4147-A177-3AD203B41FA5}">
                      <a16:colId xmlns:a16="http://schemas.microsoft.com/office/drawing/2014/main" val="20015"/>
                    </a:ext>
                  </a:extLst>
                </a:gridCol>
                <a:gridCol w="379039">
                  <a:extLst>
                    <a:ext uri="{9D8B030D-6E8A-4147-A177-3AD203B41FA5}">
                      <a16:colId xmlns:a16="http://schemas.microsoft.com/office/drawing/2014/main" val="20017"/>
                    </a:ext>
                  </a:extLst>
                </a:gridCol>
                <a:gridCol w="379039">
                  <a:extLst>
                    <a:ext uri="{9D8B030D-6E8A-4147-A177-3AD203B41FA5}">
                      <a16:colId xmlns:a16="http://schemas.microsoft.com/office/drawing/2014/main" val="2937459200"/>
                    </a:ext>
                  </a:extLst>
                </a:gridCol>
                <a:gridCol w="423914">
                  <a:extLst>
                    <a:ext uri="{9D8B030D-6E8A-4147-A177-3AD203B41FA5}">
                      <a16:colId xmlns:a16="http://schemas.microsoft.com/office/drawing/2014/main" val="20018"/>
                    </a:ext>
                  </a:extLst>
                </a:gridCol>
                <a:gridCol w="379039">
                  <a:extLst>
                    <a:ext uri="{9D8B030D-6E8A-4147-A177-3AD203B41FA5}">
                      <a16:colId xmlns:a16="http://schemas.microsoft.com/office/drawing/2014/main" val="20019"/>
                    </a:ext>
                  </a:extLst>
                </a:gridCol>
                <a:gridCol w="379039">
                  <a:extLst>
                    <a:ext uri="{9D8B030D-6E8A-4147-A177-3AD203B41FA5}">
                      <a16:colId xmlns:a16="http://schemas.microsoft.com/office/drawing/2014/main" val="20020"/>
                    </a:ext>
                  </a:extLst>
                </a:gridCol>
                <a:gridCol w="441577">
                  <a:extLst>
                    <a:ext uri="{9D8B030D-6E8A-4147-A177-3AD203B41FA5}">
                      <a16:colId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solidFill>
                        <a:srgbClr val="C5001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3.380</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4.187</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3.354</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3.167</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3.319</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6.346</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C50017"/>
                          </a:solidFill>
                          <a:effectLst/>
                          <a:latin typeface="+mj-lt"/>
                        </a:rPr>
                        <a:t>8.362</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9.825</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+17.5%</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3.001</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3"/>
                          </a:solidFill>
                          <a:effectLst/>
                          <a:latin typeface="+mj-lt"/>
                        </a:rPr>
                        <a:t>3.688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2.884</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2.758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2.937</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5.539</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C50017"/>
                          </a:solidFill>
                          <a:effectLst/>
                          <a:latin typeface="+mj-lt"/>
                        </a:rPr>
                        <a:t>7.303</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8.665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+18.6%</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a:noFill/>
                    </a:lnT>
                    <a:solidFill>
                      <a:srgbClr val="FFC0C8"/>
                    </a:solidFill>
                  </a:tcP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10.068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14.238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8.620</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8.278</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8.055</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23.650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lang="en-GB" sz="650" b="0" i="0" u="none" strike="noStrike" dirty="0">
                          <a:solidFill>
                            <a:srgbClr val="C50017"/>
                          </a:solidFill>
                          <a:effectLst/>
                          <a:latin typeface="+mj-lt"/>
                        </a:rPr>
                        <a:t>20.087</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C50017"/>
                          </a:solidFill>
                          <a:effectLst/>
                          <a:latin typeface="+mn-lt"/>
                          <a:ea typeface="+mn-ea"/>
                          <a:cs typeface="+mn-cs"/>
                        </a:rPr>
                        <a:t>27.343</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+36.1%</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solidFill>
                      <a:srgbClr val="FFC0C8"/>
                    </a:solidFill>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8.522</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12.350</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7.255</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7.056</a:t>
                      </a:r>
                    </a:p>
                  </a:txBody>
                  <a:tcPr marL="9525" marR="9525" marT="9525"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7.160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20.570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lnSpc>
                          <a:spcPct val="80000"/>
                        </a:lnSpc>
                        <a:defRPr/>
                      </a:pPr>
                      <a:r>
                        <a:rPr lang="en-GB" sz="650" b="0" i="0" u="none" strike="noStrike" dirty="0">
                          <a:solidFill>
                            <a:srgbClr val="C50017"/>
                          </a:solidFill>
                          <a:effectLst/>
                          <a:latin typeface="+mj-lt"/>
                        </a:rPr>
                        <a:t>16.988</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23.477</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+38.2%</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solidFill>
                      <a:srgbClr val="FFC0C8"/>
                    </a:solidFill>
                  </a:tcP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50017"/>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C50017"/>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£458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£501</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£435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£335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£387</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£612</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C50017"/>
                          </a:solidFill>
                          <a:effectLst/>
                          <a:latin typeface="+mj-lt"/>
                        </a:rPr>
                        <a:t>£840</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C50017"/>
                          </a:solidFill>
                          <a:effectLst/>
                          <a:latin typeface="+mn-lt"/>
                          <a:ea typeface="+mn-ea"/>
                          <a:cs typeface="+mn-cs"/>
                        </a:rPr>
                        <a:t>£1,017</a:t>
                      </a:r>
                    </a:p>
                  </a:txBody>
                  <a:tcPr marL="7620" marR="7620" marT="7620" marB="0" anchor="ctr">
                    <a:lnL w="3175" cap="flat" cmpd="sng" algn="ctr">
                      <a:noFill/>
                      <a:prstDash val="solid"/>
                      <a:round/>
                      <a:headEnd type="none" w="med" len="med"/>
                      <a:tailEnd type="none" w="med" len="med"/>
                    </a:lnL>
                    <a:lnR>
                      <a:noFill/>
                    </a:lnR>
                    <a:lnT w="6350" cap="flat" cmpd="sng" algn="ctr">
                      <a:solidFill>
                        <a:srgbClr val="C50017"/>
                      </a:solidFill>
                      <a:prstDash val="solid"/>
                      <a:round/>
                      <a:headEnd type="none" w="med" len="med"/>
                      <a:tailEnd type="none" w="med" len="med"/>
                    </a:lnT>
                    <a:lnB>
                      <a:noFill/>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+21.1%</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FFC0C8"/>
                    </a:solidFill>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£378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£428</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£374</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£275</a:t>
                      </a:r>
                    </a:p>
                  </a:txBody>
                  <a:tcPr marL="9525" marR="9525" marT="9525"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£343</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3"/>
                          </a:solidFill>
                          <a:effectLst/>
                          <a:latin typeface="+mj-lt"/>
                        </a:rPr>
                        <a:t>£534</a:t>
                      </a:r>
                    </a:p>
                  </a:txBody>
                  <a:tcPr marL="7620" marR="7620" marT="7620" marB="0" anchor="ctr">
                    <a:lnL w="6350" cap="flat" cmpd="sng" algn="ctr">
                      <a:solidFill>
                        <a:srgbClr val="C50017"/>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C50017"/>
                      </a:solid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lang="en-GB" sz="650" b="0" i="0" u="none" strike="noStrike" dirty="0">
                          <a:solidFill>
                            <a:srgbClr val="C50017"/>
                          </a:solidFill>
                          <a:effectLst/>
                          <a:latin typeface="+mj-lt"/>
                        </a:rPr>
                        <a:t>£713</a:t>
                      </a:r>
                    </a:p>
                  </a:txBody>
                  <a:tcPr marL="7620" marR="7620" marT="7620" marB="0" anchor="ctr">
                    <a:lnL w="6350" cap="flat" cmpd="sng" algn="ctr">
                      <a:solidFill>
                        <a:srgbClr val="C50017"/>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dirty="0">
                          <a:solidFill>
                            <a:srgbClr val="C50017"/>
                          </a:solidFill>
                          <a:effectLst/>
                          <a:latin typeface="+mj-lt"/>
                        </a:rPr>
                        <a:t>£838</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rgbClr val="C50017"/>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lnSpc>
                          <a:spcPct val="80000"/>
                        </a:lnSpc>
                        <a:defRPr/>
                      </a:pPr>
                      <a:r>
                        <a:rPr lang="en-GB" sz="650" b="0" i="0" u="none" strike="noStrike" kern="1200" dirty="0">
                          <a:solidFill>
                            <a:srgbClr val="C50017"/>
                          </a:solidFill>
                          <a:effectLst/>
                          <a:latin typeface="+mn-lt"/>
                          <a:ea typeface="+mn-ea"/>
                          <a:cs typeface="+mn-cs"/>
                        </a:rPr>
                        <a:t>+17.5%</a:t>
                      </a:r>
                      <a:endParaRPr lang="en-GB" sz="650" b="0" i="0" u="none" strike="noStrike" dirty="0">
                        <a:solidFill>
                          <a:srgbClr val="C50017"/>
                        </a:solidFill>
                        <a:effectLst/>
                        <a:latin typeface="+mj-lt"/>
                      </a:endParaRPr>
                    </a:p>
                  </a:txBody>
                  <a:tcPr marL="7620" marR="7620" marT="7620" marB="0" anchor="ctr">
                    <a:lnL>
                      <a:noFill/>
                    </a:lnL>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solidFill>
                      <a:srgbClr val="FFC0C8"/>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47C5421A-BD5E-40CA-B715-4F17F6E85BB7}"/>
              </a:ext>
            </a:extLst>
          </p:cNvPr>
          <p:cNvGraphicFramePr>
            <a:graphicFrameLocks noGrp="1"/>
          </p:cNvGraphicFramePr>
          <p:nvPr>
            <p:custDataLst>
              <p:tags r:id="rId2"/>
            </p:custDataLst>
            <p:extLst>
              <p:ext uri="{D42A27DB-BD31-4B8C-83A1-F6EECF244321}">
                <p14:modId xmlns:p14="http://schemas.microsoft.com/office/powerpoint/2010/main" val="67901767"/>
              </p:ext>
            </p:extLst>
          </p:nvPr>
        </p:nvGraphicFramePr>
        <p:xfrm>
          <a:off x="109633" y="1284971"/>
          <a:ext cx="7732616" cy="1555200"/>
        </p:xfrm>
        <a:graphic>
          <a:graphicData uri="http://schemas.openxmlformats.org/drawingml/2006/table">
            <a:tbl>
              <a:tblPr>
                <a:tableStyleId>{5A111915-BE36-4E01-A7E5-04B1672EAD32}</a:tableStyleId>
              </a:tblPr>
              <a:tblGrid>
                <a:gridCol w="635558">
                  <a:extLst>
                    <a:ext uri="{9D8B030D-6E8A-4147-A177-3AD203B41FA5}">
                      <a16:colId xmlns:a16="http://schemas.microsoft.com/office/drawing/2014/main" val="20000"/>
                    </a:ext>
                  </a:extLst>
                </a:gridCol>
                <a:gridCol w="379569">
                  <a:extLst>
                    <a:ext uri="{9D8B030D-6E8A-4147-A177-3AD203B41FA5}">
                      <a16:colId xmlns:a16="http://schemas.microsoft.com/office/drawing/2014/main" val="20002"/>
                    </a:ext>
                  </a:extLst>
                </a:gridCol>
                <a:gridCol w="379569">
                  <a:extLst>
                    <a:ext uri="{9D8B030D-6E8A-4147-A177-3AD203B41FA5}">
                      <a16:colId xmlns:a16="http://schemas.microsoft.com/office/drawing/2014/main" val="3179150191"/>
                    </a:ext>
                  </a:extLst>
                </a:gridCol>
                <a:gridCol w="423705">
                  <a:extLst>
                    <a:ext uri="{9D8B030D-6E8A-4147-A177-3AD203B41FA5}">
                      <a16:colId xmlns:a16="http://schemas.microsoft.com/office/drawing/2014/main" val="20003"/>
                    </a:ext>
                  </a:extLst>
                </a:gridCol>
                <a:gridCol w="379569">
                  <a:extLst>
                    <a:ext uri="{9D8B030D-6E8A-4147-A177-3AD203B41FA5}">
                      <a16:colId xmlns:a16="http://schemas.microsoft.com/office/drawing/2014/main" val="20005"/>
                    </a:ext>
                  </a:extLst>
                </a:gridCol>
                <a:gridCol w="379569">
                  <a:extLst>
                    <a:ext uri="{9D8B030D-6E8A-4147-A177-3AD203B41FA5}">
                      <a16:colId xmlns:a16="http://schemas.microsoft.com/office/drawing/2014/main" val="3331148621"/>
                    </a:ext>
                  </a:extLst>
                </a:gridCol>
                <a:gridCol w="423705">
                  <a:extLst>
                    <a:ext uri="{9D8B030D-6E8A-4147-A177-3AD203B41FA5}">
                      <a16:colId xmlns:a16="http://schemas.microsoft.com/office/drawing/2014/main" val="20006"/>
                    </a:ext>
                  </a:extLst>
                </a:gridCol>
                <a:gridCol w="379569">
                  <a:extLst>
                    <a:ext uri="{9D8B030D-6E8A-4147-A177-3AD203B41FA5}">
                      <a16:colId xmlns:a16="http://schemas.microsoft.com/office/drawing/2014/main" val="20008"/>
                    </a:ext>
                  </a:extLst>
                </a:gridCol>
                <a:gridCol w="379569">
                  <a:extLst>
                    <a:ext uri="{9D8B030D-6E8A-4147-A177-3AD203B41FA5}">
                      <a16:colId xmlns:a16="http://schemas.microsoft.com/office/drawing/2014/main" val="2813054461"/>
                    </a:ext>
                  </a:extLst>
                </a:gridCol>
                <a:gridCol w="423705">
                  <a:extLst>
                    <a:ext uri="{9D8B030D-6E8A-4147-A177-3AD203B41FA5}">
                      <a16:colId xmlns:a16="http://schemas.microsoft.com/office/drawing/2014/main" val="20009"/>
                    </a:ext>
                  </a:extLst>
                </a:gridCol>
                <a:gridCol w="379569">
                  <a:extLst>
                    <a:ext uri="{9D8B030D-6E8A-4147-A177-3AD203B41FA5}">
                      <a16:colId xmlns:a16="http://schemas.microsoft.com/office/drawing/2014/main" val="20011"/>
                    </a:ext>
                  </a:extLst>
                </a:gridCol>
                <a:gridCol w="379569">
                  <a:extLst>
                    <a:ext uri="{9D8B030D-6E8A-4147-A177-3AD203B41FA5}">
                      <a16:colId xmlns:a16="http://schemas.microsoft.com/office/drawing/2014/main" val="606385313"/>
                    </a:ext>
                  </a:extLst>
                </a:gridCol>
                <a:gridCol w="423705">
                  <a:extLst>
                    <a:ext uri="{9D8B030D-6E8A-4147-A177-3AD203B41FA5}">
                      <a16:colId xmlns:a16="http://schemas.microsoft.com/office/drawing/2014/main" val="20012"/>
                    </a:ext>
                  </a:extLst>
                </a:gridCol>
                <a:gridCol w="379569">
                  <a:extLst>
                    <a:ext uri="{9D8B030D-6E8A-4147-A177-3AD203B41FA5}">
                      <a16:colId xmlns:a16="http://schemas.microsoft.com/office/drawing/2014/main" val="20014"/>
                    </a:ext>
                  </a:extLst>
                </a:gridCol>
                <a:gridCol w="379569">
                  <a:extLst>
                    <a:ext uri="{9D8B030D-6E8A-4147-A177-3AD203B41FA5}">
                      <a16:colId xmlns:a16="http://schemas.microsoft.com/office/drawing/2014/main" val="2027995948"/>
                    </a:ext>
                  </a:extLst>
                </a:gridCol>
                <a:gridCol w="423705">
                  <a:extLst>
                    <a:ext uri="{9D8B030D-6E8A-4147-A177-3AD203B41FA5}">
                      <a16:colId xmlns:a16="http://schemas.microsoft.com/office/drawing/2014/main" val="20015"/>
                    </a:ext>
                  </a:extLst>
                </a:gridCol>
                <a:gridCol w="379569">
                  <a:extLst>
                    <a:ext uri="{9D8B030D-6E8A-4147-A177-3AD203B41FA5}">
                      <a16:colId xmlns:a16="http://schemas.microsoft.com/office/drawing/2014/main" val="20017"/>
                    </a:ext>
                  </a:extLst>
                </a:gridCol>
                <a:gridCol w="379569">
                  <a:extLst>
                    <a:ext uri="{9D8B030D-6E8A-4147-A177-3AD203B41FA5}">
                      <a16:colId xmlns:a16="http://schemas.microsoft.com/office/drawing/2014/main" val="1594396976"/>
                    </a:ext>
                  </a:extLst>
                </a:gridCol>
                <a:gridCol w="423705">
                  <a:extLst>
                    <a:ext uri="{9D8B030D-6E8A-4147-A177-3AD203B41FA5}">
                      <a16:colId xmlns:a16="http://schemas.microsoft.com/office/drawing/2014/main" val="20018"/>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6350" cap="flat" cmpd="sng" algn="ctr">
                      <a:solidFill>
                        <a:srgbClr val="C50017"/>
                      </a:solidFill>
                      <a:prstDash val="solid"/>
                      <a:round/>
                      <a:headEnd type="none" w="med" len="med"/>
                      <a:tailEnd type="none" w="med" len="med"/>
                    </a:lnB>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C50017"/>
                      </a:solidFill>
                      <a:prstDash val="solid"/>
                      <a:round/>
                      <a:headEnd type="none" w="med" len="med"/>
                      <a:tailEnd type="none" w="med" len="med"/>
                    </a:lnB>
                    <a:solidFill>
                      <a:srgbClr val="C50017"/>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lnB w="6350" cap="flat" cmpd="sng" algn="ctr">
                      <a:solidFill>
                        <a:srgbClr val="C50017"/>
                      </a:solidFill>
                      <a:prstDash val="solid"/>
                      <a:round/>
                      <a:headEnd type="none" w="med" len="med"/>
                      <a:tailEnd type="none" w="med" len="med"/>
                    </a:lnB>
                    <a:solidFill>
                      <a:srgbClr val="C50017"/>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2.340</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2.995</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+28.0%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3.085</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3.241</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+5.1%</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2.937</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3.589</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+22.2%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4.103</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2.889</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tc>
                  <a:txBody>
                    <a:bodyPr/>
                    <a:lstStyle/>
                    <a:p>
                      <a:pPr algn="ctr" fontAlgn="b">
                        <a:defRPr/>
                      </a:pPr>
                      <a:r>
                        <a:rPr lang="en-GB" sz="650" b="0" i="0" u="none" strike="noStrike" dirty="0">
                          <a:solidFill>
                            <a:schemeClr val="accent3"/>
                          </a:solidFill>
                          <a:effectLst/>
                          <a:latin typeface="+mj-lt"/>
                        </a:rPr>
                        <a:t>2.698</a:t>
                      </a:r>
                    </a:p>
                  </a:txBody>
                  <a:tcPr marL="9525" marR="9525" marT="9525" marB="0" anchor="ctr">
                    <a:lnL w="6350" cap="flat" cmpd="sng" algn="ctr">
                      <a:solidFill>
                        <a:srgbClr val="C50017"/>
                      </a:solidFill>
                      <a:prstDash val="solid"/>
                      <a:round/>
                      <a:headEnd type="none" w="med" len="med"/>
                      <a:tailEnd type="none" w="med" len="med"/>
                    </a:lnL>
                    <a:lnT w="6350" cap="flat" cmpd="sng" algn="ctr">
                      <a:solidFill>
                        <a:srgbClr val="C50017"/>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lnT w="6350" cap="flat" cmpd="sng" algn="ctr">
                      <a:solidFill>
                        <a:srgbClr val="C50017"/>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T w="6350" cap="flat" cmpd="sng" algn="ctr">
                      <a:solidFill>
                        <a:srgbClr val="C50017"/>
                      </a:solidFill>
                      <a:prstDash val="solid"/>
                      <a:round/>
                      <a:headEnd type="none" w="med" len="med"/>
                      <a:tailEnd type="none" w="med" len="med"/>
                    </a:lnT>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2.065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2.614</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+26.6%</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2.686</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2.880</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+7.2%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2.552</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3.171</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+24.3%</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3.575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2.463</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2.458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5.728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8.382</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+46.3%</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7.525</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8.278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+10.0%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6.834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10.683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+56.3%</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11.884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7.728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6.620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C50017"/>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4.828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7.059</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+46.2%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6.270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6.909</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+10.2%</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5.890</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9.509</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+61.4%</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10.161</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6.434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5.846</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C50017"/>
                          </a:solidFill>
                          <a:effectLst/>
                          <a:uLnTx/>
                          <a:uFillTx/>
                          <a:latin typeface="Verdana"/>
                          <a:ea typeface="+mn-ea"/>
                          <a:cs typeface="+mn-cs"/>
                        </a:rPr>
                        <a:t> </a:t>
                      </a:r>
                      <a:endParaRPr lang="en-GB" sz="650" b="0" i="0" u="none" strike="noStrike" kern="1200" dirty="0">
                        <a:solidFill>
                          <a:srgbClr val="C50017"/>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C50017"/>
                      </a:solidFill>
                      <a:prstDash val="solid"/>
                      <a:round/>
                      <a:headEnd type="none" w="med" len="med"/>
                      <a:tailEnd type="none" w="med" len="med"/>
                    </a:lnL>
                    <a:solidFill>
                      <a:srgbClr val="C50017"/>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C50017"/>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C50017"/>
                      </a:solidFill>
                      <a:prstDash val="solid"/>
                      <a:round/>
                      <a:headEnd type="none" w="med" len="med"/>
                      <a:tailEnd type="none" w="med" len="med"/>
                    </a:lnR>
                    <a:solidFill>
                      <a:srgbClr val="C50017"/>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£238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C50017"/>
                          </a:solidFill>
                          <a:effectLst/>
                          <a:latin typeface="+mj-lt"/>
                        </a:rPr>
                        <a:t>£338</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+42.0%</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£314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C50017"/>
                          </a:solidFill>
                          <a:effectLst/>
                          <a:latin typeface="+mj-lt"/>
                        </a:rPr>
                        <a:t>£300</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-4.5%</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£288</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C50017"/>
                          </a:solidFill>
                          <a:effectLst/>
                          <a:latin typeface="+mj-lt"/>
                        </a:rPr>
                        <a:t>£379</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+31.6%</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£431</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£324</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tc>
                  <a:txBody>
                    <a:bodyPr/>
                    <a:lstStyle/>
                    <a:p>
                      <a:pPr algn="ctr" fontAlgn="b">
                        <a:defRPr/>
                      </a:pPr>
                      <a:r>
                        <a:rPr lang="en-GB" sz="650" b="0" i="0" u="none" strike="noStrike" dirty="0">
                          <a:solidFill>
                            <a:schemeClr val="accent3"/>
                          </a:solidFill>
                          <a:effectLst/>
                          <a:latin typeface="+mj-lt"/>
                        </a:rPr>
                        <a:t>£329</a:t>
                      </a:r>
                    </a:p>
                  </a:txBody>
                  <a:tcPr marL="9525" marR="9525" marT="9525" marB="0" anchor="ctr">
                    <a:lnL w="6350" cap="flat" cmpd="sng" algn="ctr">
                      <a:solidFill>
                        <a:srgbClr val="C50017"/>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C50017"/>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C50017"/>
                      </a:solidFill>
                      <a:prstDash val="solid"/>
                      <a:round/>
                      <a:headEnd type="none" w="med" len="med"/>
                      <a:tailEnd type="none" w="med" len="med"/>
                    </a:lnL>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£198</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£261</a:t>
                      </a: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+31.8%</a:t>
                      </a:r>
                      <a:endParaRPr kumimoji="0" lang="en-GB" sz="650" b="0" i="0" u="none" strike="noStrike" kern="1200" cap="none" spc="0" normalizeH="0" baseline="0" dirty="0">
                        <a:ln>
                          <a:noFill/>
                        </a:ln>
                        <a:solidFill>
                          <a:srgbClr val="C50017"/>
                        </a:solidFill>
                        <a:effectLst/>
                        <a:uLnTx/>
                        <a:uFillTx/>
                        <a:latin typeface="Verdana"/>
                        <a:ea typeface="+mn-ea"/>
                        <a:cs typeface="+mn-cs"/>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£277</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£259</a:t>
                      </a: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-6.5%</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£238</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£318</a:t>
                      </a: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+33.6%</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£366</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£248</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tc>
                  <a:txBody>
                    <a:bodyPr/>
                    <a:lstStyle/>
                    <a:p>
                      <a:pPr algn="ctr" fontAlgn="b">
                        <a:defRPr/>
                      </a:pPr>
                      <a:r>
                        <a:rPr lang="en-GB" sz="650" b="0" i="0" u="none" strike="noStrike" dirty="0">
                          <a:solidFill>
                            <a:schemeClr val="accent3"/>
                          </a:solidFill>
                          <a:effectLst/>
                          <a:latin typeface="+mj-lt"/>
                        </a:rPr>
                        <a:t>£292</a:t>
                      </a:r>
                    </a:p>
                  </a:txBody>
                  <a:tcPr marL="9525" marR="9525" marT="9525" marB="0" anchor="ctr">
                    <a:lnL w="6350" cap="flat" cmpd="sng" algn="ctr">
                      <a:solidFill>
                        <a:srgbClr val="C50017"/>
                      </a:solidFill>
                      <a:prstDash val="solid"/>
                      <a:round/>
                      <a:headEnd type="none" w="med" len="med"/>
                      <a:tailEnd type="none" w="med" len="med"/>
                    </a:lnL>
                    <a:lnB w="12700" cap="flat" cmpd="sng" algn="ctr">
                      <a:solidFill>
                        <a:srgbClr val="C50017"/>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C50017"/>
                        </a:solidFill>
                        <a:effectLst/>
                        <a:uLnTx/>
                        <a:uFillTx/>
                        <a:latin typeface="Verdana"/>
                        <a:ea typeface="+mn-ea"/>
                        <a:cs typeface="+mn-cs"/>
                      </a:endParaRPr>
                    </a:p>
                  </a:txBody>
                  <a:tcPr marL="9525" marR="9525" marT="9525" marB="0" anchor="ctr">
                    <a:lnB w="12700" cap="flat" cmpd="sng" algn="ctr">
                      <a:solidFill>
                        <a:srgbClr val="C50017"/>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C50017"/>
                          </a:solidFill>
                          <a:effectLst/>
                          <a:uLnTx/>
                          <a:uFillTx/>
                          <a:latin typeface="Verdana"/>
                          <a:ea typeface="+mn-ea"/>
                          <a:cs typeface="+mn-cs"/>
                        </a:rPr>
                        <a:t> </a:t>
                      </a:r>
                      <a:endParaRPr lang="en-GB" sz="650" b="0" i="0" u="none" strike="noStrike" dirty="0">
                        <a:solidFill>
                          <a:srgbClr val="C50017"/>
                        </a:solidFill>
                        <a:effectLst/>
                        <a:latin typeface="+mj-lt"/>
                      </a:endParaRPr>
                    </a:p>
                  </a:txBody>
                  <a:tcPr marL="9525" marR="9525" marT="9525" marB="0" anchor="ctr">
                    <a:lnR w="6350" cap="flat" cmpd="sng" algn="ctr">
                      <a:solidFill>
                        <a:srgbClr val="C50017"/>
                      </a:solidFill>
                      <a:prstDash val="solid"/>
                      <a:round/>
                      <a:headEnd type="none" w="med" len="med"/>
                      <a:tailEnd type="none" w="med" len="med"/>
                    </a:lnR>
                    <a:lnB w="12700" cap="flat" cmpd="sng" algn="ctr">
                      <a:solidFill>
                        <a:srgbClr val="C50017"/>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1" name="Rectangle 10"/>
          <p:cNvSpPr/>
          <p:nvPr/>
        </p:nvSpPr>
        <p:spPr>
          <a:xfrm>
            <a:off x="730025" y="6181417"/>
            <a:ext cx="5812971" cy="338554"/>
          </a:xfrm>
          <a:prstGeom prst="rect">
            <a:avLst/>
          </a:prstGeom>
        </p:spPr>
        <p:txBody>
          <a:bodyPr wrap="square">
            <a:spAutoFit/>
          </a:bodyPr>
          <a:lstStyle/>
          <a:p>
            <a:r>
              <a:rPr lang="en-GB" sz="800" b="0" dirty="0"/>
              <a:t>Fieldwork: 7 March – 29 April 2018</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pPr>
              <a:defRPr/>
            </a:pPr>
            <a:r>
              <a:rPr lang="en-US" dirty="0"/>
              <a:t>GB Domestic Tourism: Monthly Volume &amp; Value 2018</a:t>
            </a:r>
            <a:br>
              <a:rPr lang="en-US" dirty="0"/>
            </a:br>
            <a:r>
              <a:rPr lang="en-US" dirty="0">
                <a:solidFill>
                  <a:schemeClr val="accent4"/>
                </a:solidFill>
              </a:rPr>
              <a:t>BUSINESS TOURISM</a:t>
            </a:r>
            <a:endParaRPr lang="en-GB" dirty="0">
              <a:solidFill>
                <a:schemeClr val="accent4"/>
              </a:solidFill>
            </a:endParaRPr>
          </a:p>
        </p:txBody>
      </p:sp>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rPr>
              <a:t>All expenditure figures are in HISTORIC PRICES.</a:t>
            </a:r>
          </a:p>
          <a:p>
            <a:pPr>
              <a:buFont typeface="Arial" pitchFamily="34" charset="0"/>
              <a:buChar char="•"/>
            </a:pPr>
            <a:r>
              <a:rPr lang="en-GB" sz="450" b="0" dirty="0">
                <a:solidFill>
                  <a:schemeClr val="tx1">
                    <a:lumMod val="65000"/>
                    <a:lumOff val="35000"/>
                  </a:schemeClr>
                </a:solidFill>
              </a:rPr>
              <a:t> NB. TRIPS, NIGHTS and EXPENDITURE are all shown in units of millions</a:t>
            </a:r>
          </a:p>
          <a:p>
            <a:pPr>
              <a:buFont typeface="Arial" pitchFamily="34" charset="0"/>
              <a:buChar char="•"/>
            </a:pPr>
            <a:endParaRPr lang="en-GB" sz="450" b="0" dirty="0">
              <a:solidFill>
                <a:srgbClr val="333333"/>
              </a:solidFill>
            </a:endParaRPr>
          </a:p>
        </p:txBody>
      </p:sp>
      <p:graphicFrame>
        <p:nvGraphicFramePr>
          <p:cNvPr id="12" name="Table 11">
            <a:extLst>
              <a:ext uri="{FF2B5EF4-FFF2-40B4-BE49-F238E27FC236}">
                <a16:creationId xmlns:a16="http://schemas.microsoft.com/office/drawing/2014/main" id="{DE944814-2162-44E8-863D-4EB9785224EA}"/>
              </a:ext>
            </a:extLst>
          </p:cNvPr>
          <p:cNvGraphicFramePr>
            <a:graphicFrameLocks noGrp="1"/>
          </p:cNvGraphicFramePr>
          <p:nvPr>
            <p:custDataLst>
              <p:tags r:id="rId1"/>
            </p:custDataLst>
            <p:extLst>
              <p:ext uri="{D42A27DB-BD31-4B8C-83A1-F6EECF244321}">
                <p14:modId xmlns:p14="http://schemas.microsoft.com/office/powerpoint/2010/main" val="3211591158"/>
              </p:ext>
            </p:extLst>
          </p:nvPr>
        </p:nvGraphicFramePr>
        <p:xfrm>
          <a:off x="127208" y="3641062"/>
          <a:ext cx="8889582" cy="1478810"/>
        </p:xfrm>
        <a:graphic>
          <a:graphicData uri="http://schemas.openxmlformats.org/drawingml/2006/table">
            <a:tbl>
              <a:tblPr>
                <a:tableStyleId>{5A111915-BE36-4E01-A7E5-04B1672EAD32}</a:tableStyleId>
              </a:tblPr>
              <a:tblGrid>
                <a:gridCol w="632699">
                  <a:extLst>
                    <a:ext uri="{9D8B030D-6E8A-4147-A177-3AD203B41FA5}">
                      <a16:colId xmlns:a16="http://schemas.microsoft.com/office/drawing/2014/main" val="20000"/>
                    </a:ext>
                  </a:extLst>
                </a:gridCol>
                <a:gridCol w="377459">
                  <a:extLst>
                    <a:ext uri="{9D8B030D-6E8A-4147-A177-3AD203B41FA5}">
                      <a16:colId xmlns:a16="http://schemas.microsoft.com/office/drawing/2014/main" val="20002"/>
                    </a:ext>
                  </a:extLst>
                </a:gridCol>
                <a:gridCol w="377459">
                  <a:extLst>
                    <a:ext uri="{9D8B030D-6E8A-4147-A177-3AD203B41FA5}">
                      <a16:colId xmlns:a16="http://schemas.microsoft.com/office/drawing/2014/main" val="2716474440"/>
                    </a:ext>
                  </a:extLst>
                </a:gridCol>
                <a:gridCol w="422124">
                  <a:extLst>
                    <a:ext uri="{9D8B030D-6E8A-4147-A177-3AD203B41FA5}">
                      <a16:colId xmlns:a16="http://schemas.microsoft.com/office/drawing/2014/main" val="20003"/>
                    </a:ext>
                  </a:extLst>
                </a:gridCol>
                <a:gridCol w="377459">
                  <a:extLst>
                    <a:ext uri="{9D8B030D-6E8A-4147-A177-3AD203B41FA5}">
                      <a16:colId xmlns:a16="http://schemas.microsoft.com/office/drawing/2014/main" val="20005"/>
                    </a:ext>
                  </a:extLst>
                </a:gridCol>
                <a:gridCol w="377459">
                  <a:extLst>
                    <a:ext uri="{9D8B030D-6E8A-4147-A177-3AD203B41FA5}">
                      <a16:colId xmlns:a16="http://schemas.microsoft.com/office/drawing/2014/main" val="2525427573"/>
                    </a:ext>
                  </a:extLst>
                </a:gridCol>
                <a:gridCol w="422124">
                  <a:extLst>
                    <a:ext uri="{9D8B030D-6E8A-4147-A177-3AD203B41FA5}">
                      <a16:colId xmlns:a16="http://schemas.microsoft.com/office/drawing/2014/main" val="20006"/>
                    </a:ext>
                  </a:extLst>
                </a:gridCol>
                <a:gridCol w="377459">
                  <a:extLst>
                    <a:ext uri="{9D8B030D-6E8A-4147-A177-3AD203B41FA5}">
                      <a16:colId xmlns:a16="http://schemas.microsoft.com/office/drawing/2014/main" val="20008"/>
                    </a:ext>
                  </a:extLst>
                </a:gridCol>
                <a:gridCol w="377459">
                  <a:extLst>
                    <a:ext uri="{9D8B030D-6E8A-4147-A177-3AD203B41FA5}">
                      <a16:colId xmlns:a16="http://schemas.microsoft.com/office/drawing/2014/main" val="599800153"/>
                    </a:ext>
                  </a:extLst>
                </a:gridCol>
                <a:gridCol w="422124">
                  <a:extLst>
                    <a:ext uri="{9D8B030D-6E8A-4147-A177-3AD203B41FA5}">
                      <a16:colId xmlns:a16="http://schemas.microsoft.com/office/drawing/2014/main" val="20009"/>
                    </a:ext>
                  </a:extLst>
                </a:gridCol>
                <a:gridCol w="377459">
                  <a:extLst>
                    <a:ext uri="{9D8B030D-6E8A-4147-A177-3AD203B41FA5}">
                      <a16:colId xmlns:a16="http://schemas.microsoft.com/office/drawing/2014/main" val="20011"/>
                    </a:ext>
                  </a:extLst>
                </a:gridCol>
                <a:gridCol w="377459">
                  <a:extLst>
                    <a:ext uri="{9D8B030D-6E8A-4147-A177-3AD203B41FA5}">
                      <a16:colId xmlns:a16="http://schemas.microsoft.com/office/drawing/2014/main" val="2128387303"/>
                    </a:ext>
                  </a:extLst>
                </a:gridCol>
                <a:gridCol w="422124">
                  <a:extLst>
                    <a:ext uri="{9D8B030D-6E8A-4147-A177-3AD203B41FA5}">
                      <a16:colId xmlns:a16="http://schemas.microsoft.com/office/drawing/2014/main" val="20012"/>
                    </a:ext>
                  </a:extLst>
                </a:gridCol>
                <a:gridCol w="377459">
                  <a:extLst>
                    <a:ext uri="{9D8B030D-6E8A-4147-A177-3AD203B41FA5}">
                      <a16:colId xmlns:a16="http://schemas.microsoft.com/office/drawing/2014/main" val="20014"/>
                    </a:ext>
                  </a:extLst>
                </a:gridCol>
                <a:gridCol w="377459">
                  <a:extLst>
                    <a:ext uri="{9D8B030D-6E8A-4147-A177-3AD203B41FA5}">
                      <a16:colId xmlns:a16="http://schemas.microsoft.com/office/drawing/2014/main" val="3199239180"/>
                    </a:ext>
                  </a:extLst>
                </a:gridCol>
                <a:gridCol w="422124">
                  <a:extLst>
                    <a:ext uri="{9D8B030D-6E8A-4147-A177-3AD203B41FA5}">
                      <a16:colId xmlns:a16="http://schemas.microsoft.com/office/drawing/2014/main" val="20015"/>
                    </a:ext>
                  </a:extLst>
                </a:gridCol>
                <a:gridCol w="377459">
                  <a:extLst>
                    <a:ext uri="{9D8B030D-6E8A-4147-A177-3AD203B41FA5}">
                      <a16:colId xmlns:a16="http://schemas.microsoft.com/office/drawing/2014/main" val="20017"/>
                    </a:ext>
                  </a:extLst>
                </a:gridCol>
                <a:gridCol w="377459">
                  <a:extLst>
                    <a:ext uri="{9D8B030D-6E8A-4147-A177-3AD203B41FA5}">
                      <a16:colId xmlns:a16="http://schemas.microsoft.com/office/drawing/2014/main" val="2937459200"/>
                    </a:ext>
                  </a:extLst>
                </a:gridCol>
                <a:gridCol w="422124">
                  <a:extLst>
                    <a:ext uri="{9D8B030D-6E8A-4147-A177-3AD203B41FA5}">
                      <a16:colId xmlns:a16="http://schemas.microsoft.com/office/drawing/2014/main" val="20018"/>
                    </a:ext>
                  </a:extLst>
                </a:gridCol>
                <a:gridCol w="377459">
                  <a:extLst>
                    <a:ext uri="{9D8B030D-6E8A-4147-A177-3AD203B41FA5}">
                      <a16:colId xmlns:a16="http://schemas.microsoft.com/office/drawing/2014/main" val="20019"/>
                    </a:ext>
                  </a:extLst>
                </a:gridCol>
                <a:gridCol w="377459">
                  <a:extLst>
                    <a:ext uri="{9D8B030D-6E8A-4147-A177-3AD203B41FA5}">
                      <a16:colId xmlns:a16="http://schemas.microsoft.com/office/drawing/2014/main" val="20020"/>
                    </a:ext>
                  </a:extLst>
                </a:gridCol>
                <a:gridCol w="439713">
                  <a:extLst>
                    <a:ext uri="{9D8B030D-6E8A-4147-A177-3AD203B41FA5}">
                      <a16:colId xmlns:a16="http://schemas.microsoft.com/office/drawing/2014/main" val="20021"/>
                    </a:ext>
                  </a:extLst>
                </a:gridCol>
              </a:tblGrid>
              <a:tr h="10978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val="10000"/>
                  </a:ext>
                </a:extLst>
              </a:tr>
              <a:tr h="10978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1.483</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1.078</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1.326</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1.527</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2.377</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1.136</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3.492</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4.116</a:t>
                      </a:r>
                    </a:p>
                  </a:txBody>
                  <a:tcPr marL="7620" marR="7620" marT="762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+17.9%</a:t>
                      </a:r>
                    </a:p>
                  </a:txBody>
                  <a:tcPr marL="7620" marR="7620" marT="7620" marB="0" anchor="ctr">
                    <a:lnL>
                      <a:noFill/>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1.211</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tcPr>
                </a:tc>
                <a:tc>
                  <a:txBody>
                    <a:bodyPr/>
                    <a:lstStyle/>
                    <a:p>
                      <a:pPr algn="ctr" fontAlgn="b">
                        <a:defRPr/>
                      </a:pPr>
                      <a:r>
                        <a:rPr lang="en-GB" sz="650" b="0" i="0" u="none" strike="noStrike" dirty="0">
                          <a:solidFill>
                            <a:schemeClr val="accent4"/>
                          </a:solidFill>
                          <a:effectLst/>
                          <a:latin typeface="+mj-lt"/>
                        </a:rPr>
                        <a:t>0.851</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1.041</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1.215</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2.092</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0.983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3.108</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3.435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+10.5%</a:t>
                      </a:r>
                    </a:p>
                  </a:txBody>
                  <a:tcPr marL="7620" marR="7620" marT="7620" marB="0" anchor="ctr">
                    <a:lnL>
                      <a:noFill/>
                    </a:lnL>
                    <a:lnR w="6350" cap="flat" cmpd="sng" algn="ctr">
                      <a:solidFill>
                        <a:srgbClr val="3EB1CC"/>
                      </a:solidFill>
                      <a:prstDash val="solid"/>
                      <a:round/>
                      <a:headEnd type="none" w="med" len="med"/>
                      <a:tailEnd type="none" w="med" len="med"/>
                    </a:lnR>
                    <a:lnT>
                      <a:noFill/>
                    </a:lnT>
                    <a:solidFill>
                      <a:srgbClr val="D8EFF5"/>
                    </a:solidFill>
                  </a:tcPr>
                </a:tc>
                <a:extLst>
                  <a:ext uri="{0D108BD9-81ED-4DB2-BD59-A6C34878D82A}">
                    <a16:rowId xmlns:a16="http://schemas.microsoft.com/office/drawing/2014/main" val="10003"/>
                  </a:ext>
                </a:extLst>
              </a:tr>
              <a:tr h="10978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defRPr/>
                      </a:pP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dirty="0"/>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j-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06"/>
                  </a:ext>
                </a:extLst>
              </a:tr>
              <a:tr h="10978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4.518</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2.782</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2.976</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3.428</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4.552</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2.503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8.505</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8.346</a:t>
                      </a:r>
                    </a:p>
                  </a:txBody>
                  <a:tcPr marL="7620" marR="7620" marT="762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-1.9%</a:t>
                      </a:r>
                    </a:p>
                  </a:txBody>
                  <a:tcPr marL="7620" marR="7620" marT="7620" marB="0" anchor="ctr">
                    <a:lnL>
                      <a:noFill/>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solidFill>
                      <a:srgbClr val="D8EFF5"/>
                    </a:solidFill>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3.891</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2.200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2.080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2.390</a:t>
                      </a:r>
                    </a:p>
                  </a:txBody>
                  <a:tcPr marL="9525" marR="9525" marT="9525"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3.949</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2.073</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3175"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7.552</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6.944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-8.1%</a:t>
                      </a:r>
                    </a:p>
                  </a:txBody>
                  <a:tcPr marL="7620" marR="7620" marT="7620" marB="0" anchor="ctr">
                    <a:lnL>
                      <a:noFill/>
                    </a:lnL>
                    <a:lnR w="6350" cap="flat" cmpd="sng" algn="ctr">
                      <a:solidFill>
                        <a:srgbClr val="3EB1CC"/>
                      </a:solidFill>
                      <a:prstDash val="solid"/>
                      <a:round/>
                      <a:headEnd type="none" w="med" len="med"/>
                      <a:tailEnd type="none" w="med" len="med"/>
                    </a:lnR>
                    <a:solidFill>
                      <a:srgbClr val="D8EFF5"/>
                    </a:solidFill>
                  </a:tcPr>
                </a:tc>
                <a:extLst>
                  <a:ext uri="{0D108BD9-81ED-4DB2-BD59-A6C34878D82A}">
                    <a16:rowId xmlns:a16="http://schemas.microsoft.com/office/drawing/2014/main" val="10009"/>
                  </a:ext>
                </a:extLst>
              </a:tr>
              <a:tr h="10978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lnSpc>
                          <a:spcPct val="80000"/>
                        </a:lnSpc>
                        <a:defRPr/>
                      </a:pPr>
                      <a:endParaRPr lang="en-GB" sz="650" u="none" strike="noStrike" kern="1200" dirty="0">
                        <a:solidFill>
                          <a:schemeClr val="bg1"/>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marL="0" algn="ctr" defTabSz="914400" rtl="0" eaLnBrk="1" fontAlgn="b" latinLnBrk="0" hangingPunct="1">
                        <a:defRPr/>
                      </a:pPr>
                      <a:endParaRPr lang="en-GB" sz="650" u="none" strike="noStrike" kern="1200" dirty="0">
                        <a:solidFill>
                          <a:schemeClr val="bg1"/>
                        </a:solidFill>
                        <a:effectLst/>
                        <a:latin typeface="+mn-lt"/>
                        <a:ea typeface="+mn-ea"/>
                        <a:cs typeface="+mn-cs"/>
                      </a:endParaRP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gridSpan="3">
                  <a:txBody>
                    <a:body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endParaRPr lang="en-US"/>
                    </a:p>
                  </a:txBody>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EB1CC"/>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lnT>
                      <a:noFill/>
                    </a:lnT>
                  </a:tcPr>
                </a:tc>
                <a:extLst>
                  <a:ext uri="{0D108BD9-81ED-4DB2-BD59-A6C34878D82A}">
                    <a16:rowId xmlns:a16="http://schemas.microsoft.com/office/drawing/2014/main" val="10012"/>
                  </a:ext>
                </a:extLst>
              </a:tr>
              <a:tr h="15227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tc>
                  <a:txBody>
                    <a:bodyPr/>
                    <a:lstStyle/>
                    <a:p>
                      <a:pPr algn="ctr" rtl="0" fontAlgn="b">
                        <a:lnSpc>
                          <a:spcPct val="80000"/>
                        </a:lnSpc>
                        <a:defRPr/>
                      </a:pPr>
                      <a:r>
                        <a:rPr lang="en-GB" sz="600" u="none" strike="noStrike" kern="1200" dirty="0">
                          <a:solidFill>
                            <a:schemeClr val="bg1"/>
                          </a:solidFill>
                          <a:effectLst/>
                          <a:latin typeface="+mn-lt"/>
                          <a:ea typeface="+mn-ea"/>
                          <a:cs typeface="+mn-cs"/>
                        </a:rPr>
                        <a:t>%ch</a:t>
                      </a:r>
                    </a:p>
                  </a:txBody>
                  <a:tcPr marL="4655" marR="4655" marT="4655" marB="0" anchor="ctr">
                    <a:lnL w="1270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3EB1CC"/>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£355</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£303</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£392</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£357</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£507</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£314</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£875</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lang="en-GB" sz="650" b="0" i="0" u="none" strike="noStrike" kern="1200" dirty="0">
                          <a:solidFill>
                            <a:srgbClr val="3EB1CC"/>
                          </a:solidFill>
                          <a:effectLst/>
                          <a:latin typeface="+mn-lt"/>
                          <a:ea typeface="+mn-ea"/>
                          <a:cs typeface="+mn-cs"/>
                        </a:rPr>
                        <a:t>£1,130</a:t>
                      </a:r>
                    </a:p>
                  </a:txBody>
                  <a:tcPr marL="7620" marR="7620" marT="7620" marB="0" anchor="ctr">
                    <a:lnL w="3175" cap="flat" cmpd="sng" algn="ctr">
                      <a:noFill/>
                      <a:prstDash val="solid"/>
                      <a:round/>
                      <a:headEnd type="none" w="med" len="med"/>
                      <a:tailEnd type="none" w="med" len="med"/>
                    </a:lnL>
                    <a:lnR>
                      <a:noFill/>
                    </a:lnR>
                    <a:lnT w="6350" cap="flat" cmpd="sng" algn="ctr">
                      <a:solidFill>
                        <a:srgbClr val="3EB1CC"/>
                      </a:solidFill>
                      <a:prstDash val="solid"/>
                      <a:round/>
                      <a:headEnd type="none" w="med" len="med"/>
                      <a:tailEnd type="none" w="med" len="med"/>
                    </a:lnT>
                    <a:lnB>
                      <a:noFill/>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+29.1%</a:t>
                      </a:r>
                    </a:p>
                  </a:txBody>
                  <a:tcPr marL="7620" marR="7620" marT="7620" marB="0" anchor="ctr">
                    <a:lnL>
                      <a:noFill/>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D8EFF5"/>
                    </a:solidFill>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£274</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£235</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£317</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£274</a:t>
                      </a:r>
                    </a:p>
                  </a:txBody>
                  <a:tcPr marL="9525" marR="9525" marT="9525"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£406</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£246</a:t>
                      </a:r>
                    </a:p>
                  </a:txBody>
                  <a:tcPr marL="7620" marR="7620" marT="7620" marB="0" anchor="ctr">
                    <a:lnL w="6350" cap="flat" cmpd="sng" algn="ctr">
                      <a:solidFill>
                        <a:srgbClr val="3EB1CC"/>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rgbClr val="3EB1CC"/>
                      </a:solid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defRPr/>
                      </a:pPr>
                      <a:r>
                        <a:rPr lang="en-GB" sz="650" b="0" i="0" u="none" strike="noStrike" dirty="0">
                          <a:solidFill>
                            <a:schemeClr val="accent4"/>
                          </a:solidFill>
                          <a:effectLst/>
                          <a:latin typeface="+mj-lt"/>
                        </a:rPr>
                        <a:t>£782</a:t>
                      </a:r>
                    </a:p>
                  </a:txBody>
                  <a:tcPr marL="7620" marR="7620" marT="7620" marB="0" anchor="ctr">
                    <a:lnL w="6350" cap="flat" cmpd="sng" algn="ctr">
                      <a:solidFill>
                        <a:srgbClr val="3EB1CC"/>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dirty="0">
                          <a:solidFill>
                            <a:srgbClr val="3EB1CC"/>
                          </a:solidFill>
                          <a:effectLst/>
                          <a:latin typeface="+mj-lt"/>
                        </a:rPr>
                        <a:t>£947</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rgbClr val="3EB1CC"/>
                      </a:solidFill>
                      <a:prstDash val="solid"/>
                      <a:round/>
                      <a:headEnd type="none" w="med" len="med"/>
                      <a:tailEnd type="none" w="med" len="med"/>
                    </a:lnB>
                    <a:lnTlToBr w="12700" cmpd="sng">
                      <a:noFill/>
                      <a:prstDash val="solid"/>
                    </a:lnTlToBr>
                    <a:lnBlToTr w="12700" cmpd="sng">
                      <a:noFill/>
                      <a:prstDash val="solid"/>
                    </a:lnBlToTr>
                    <a:solidFill>
                      <a:srgbClr val="D8EFF5"/>
                    </a:solidFill>
                  </a:tcPr>
                </a:tc>
                <a:tc>
                  <a:txBody>
                    <a:bodyPr/>
                    <a:lstStyle/>
                    <a:p>
                      <a:pPr algn="ctr" fontAlgn="b">
                        <a:lnSpc>
                          <a:spcPct val="80000"/>
                        </a:lnSpc>
                        <a:defRPr/>
                      </a:pPr>
                      <a:r>
                        <a:rPr lang="en-GB" sz="650" b="0" i="0" u="none" strike="noStrike" kern="1200" dirty="0">
                          <a:solidFill>
                            <a:srgbClr val="3EB1CC"/>
                          </a:solidFill>
                          <a:effectLst/>
                          <a:latin typeface="+mn-lt"/>
                          <a:ea typeface="+mn-ea"/>
                          <a:cs typeface="+mn-cs"/>
                        </a:rPr>
                        <a:t>+21.1%</a:t>
                      </a:r>
                    </a:p>
                  </a:txBody>
                  <a:tcPr marL="7620" marR="7620" marT="7620" marB="0" anchor="ctr">
                    <a:lnL>
                      <a:noFill/>
                    </a:lnL>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solidFill>
                      <a:srgbClr val="D8EFF5"/>
                    </a:solidFill>
                  </a:tcPr>
                </a:tc>
                <a:extLst>
                  <a:ext uri="{0D108BD9-81ED-4DB2-BD59-A6C34878D82A}">
                    <a16:rowId xmlns:a16="http://schemas.microsoft.com/office/drawing/2014/main" val="10015"/>
                  </a:ext>
                </a:extLst>
              </a:tr>
            </a:tbl>
          </a:graphicData>
        </a:graphic>
      </p:graphicFrame>
      <p:graphicFrame>
        <p:nvGraphicFramePr>
          <p:cNvPr id="13" name="Table 12">
            <a:extLst>
              <a:ext uri="{FF2B5EF4-FFF2-40B4-BE49-F238E27FC236}">
                <a16:creationId xmlns:a16="http://schemas.microsoft.com/office/drawing/2014/main" id="{877BF142-953D-42A2-8F17-BAA9B74AA68A}"/>
              </a:ext>
            </a:extLst>
          </p:cNvPr>
          <p:cNvGraphicFramePr>
            <a:graphicFrameLocks noGrp="1"/>
          </p:cNvGraphicFramePr>
          <p:nvPr>
            <p:custDataLst>
              <p:tags r:id="rId2"/>
            </p:custDataLst>
            <p:extLst>
              <p:ext uri="{D42A27DB-BD31-4B8C-83A1-F6EECF244321}">
                <p14:modId xmlns:p14="http://schemas.microsoft.com/office/powerpoint/2010/main" val="2880767106"/>
              </p:ext>
            </p:extLst>
          </p:nvPr>
        </p:nvGraphicFramePr>
        <p:xfrm>
          <a:off x="109633" y="1284971"/>
          <a:ext cx="7713573" cy="1424804"/>
        </p:xfrm>
        <a:graphic>
          <a:graphicData uri="http://schemas.openxmlformats.org/drawingml/2006/table">
            <a:tbl>
              <a:tblPr>
                <a:tableStyleId>{5A111915-BE36-4E01-A7E5-04B1672EAD32}</a:tableStyleId>
              </a:tblPr>
              <a:tblGrid>
                <a:gridCol w="631397">
                  <a:extLst>
                    <a:ext uri="{9D8B030D-6E8A-4147-A177-3AD203B41FA5}">
                      <a16:colId xmlns:a16="http://schemas.microsoft.com/office/drawing/2014/main" val="20000"/>
                    </a:ext>
                  </a:extLst>
                </a:gridCol>
                <a:gridCol w="377085">
                  <a:extLst>
                    <a:ext uri="{9D8B030D-6E8A-4147-A177-3AD203B41FA5}">
                      <a16:colId xmlns:a16="http://schemas.microsoft.com/office/drawing/2014/main" val="20002"/>
                    </a:ext>
                  </a:extLst>
                </a:gridCol>
                <a:gridCol w="377085">
                  <a:extLst>
                    <a:ext uri="{9D8B030D-6E8A-4147-A177-3AD203B41FA5}">
                      <a16:colId xmlns:a16="http://schemas.microsoft.com/office/drawing/2014/main" val="3179150191"/>
                    </a:ext>
                  </a:extLst>
                </a:gridCol>
                <a:gridCol w="423270">
                  <a:extLst>
                    <a:ext uri="{9D8B030D-6E8A-4147-A177-3AD203B41FA5}">
                      <a16:colId xmlns:a16="http://schemas.microsoft.com/office/drawing/2014/main" val="20003"/>
                    </a:ext>
                  </a:extLst>
                </a:gridCol>
                <a:gridCol w="377085">
                  <a:extLst>
                    <a:ext uri="{9D8B030D-6E8A-4147-A177-3AD203B41FA5}">
                      <a16:colId xmlns:a16="http://schemas.microsoft.com/office/drawing/2014/main" val="20005"/>
                    </a:ext>
                  </a:extLst>
                </a:gridCol>
                <a:gridCol w="377085">
                  <a:extLst>
                    <a:ext uri="{9D8B030D-6E8A-4147-A177-3AD203B41FA5}">
                      <a16:colId xmlns:a16="http://schemas.microsoft.com/office/drawing/2014/main" val="3331148621"/>
                    </a:ext>
                  </a:extLst>
                </a:gridCol>
                <a:gridCol w="423270">
                  <a:extLst>
                    <a:ext uri="{9D8B030D-6E8A-4147-A177-3AD203B41FA5}">
                      <a16:colId xmlns:a16="http://schemas.microsoft.com/office/drawing/2014/main" val="20006"/>
                    </a:ext>
                  </a:extLst>
                </a:gridCol>
                <a:gridCol w="377085">
                  <a:extLst>
                    <a:ext uri="{9D8B030D-6E8A-4147-A177-3AD203B41FA5}">
                      <a16:colId xmlns:a16="http://schemas.microsoft.com/office/drawing/2014/main" val="20008"/>
                    </a:ext>
                  </a:extLst>
                </a:gridCol>
                <a:gridCol w="377085">
                  <a:extLst>
                    <a:ext uri="{9D8B030D-6E8A-4147-A177-3AD203B41FA5}">
                      <a16:colId xmlns:a16="http://schemas.microsoft.com/office/drawing/2014/main" val="2813054461"/>
                    </a:ext>
                  </a:extLst>
                </a:gridCol>
                <a:gridCol w="423270">
                  <a:extLst>
                    <a:ext uri="{9D8B030D-6E8A-4147-A177-3AD203B41FA5}">
                      <a16:colId xmlns:a16="http://schemas.microsoft.com/office/drawing/2014/main" val="20009"/>
                    </a:ext>
                  </a:extLst>
                </a:gridCol>
                <a:gridCol w="377085">
                  <a:extLst>
                    <a:ext uri="{9D8B030D-6E8A-4147-A177-3AD203B41FA5}">
                      <a16:colId xmlns:a16="http://schemas.microsoft.com/office/drawing/2014/main" val="20011"/>
                    </a:ext>
                  </a:extLst>
                </a:gridCol>
                <a:gridCol w="377085">
                  <a:extLst>
                    <a:ext uri="{9D8B030D-6E8A-4147-A177-3AD203B41FA5}">
                      <a16:colId xmlns:a16="http://schemas.microsoft.com/office/drawing/2014/main" val="606385313"/>
                    </a:ext>
                  </a:extLst>
                </a:gridCol>
                <a:gridCol w="423270">
                  <a:extLst>
                    <a:ext uri="{9D8B030D-6E8A-4147-A177-3AD203B41FA5}">
                      <a16:colId xmlns:a16="http://schemas.microsoft.com/office/drawing/2014/main" val="20012"/>
                    </a:ext>
                  </a:extLst>
                </a:gridCol>
                <a:gridCol w="377085">
                  <a:extLst>
                    <a:ext uri="{9D8B030D-6E8A-4147-A177-3AD203B41FA5}">
                      <a16:colId xmlns:a16="http://schemas.microsoft.com/office/drawing/2014/main" val="20014"/>
                    </a:ext>
                  </a:extLst>
                </a:gridCol>
                <a:gridCol w="377085">
                  <a:extLst>
                    <a:ext uri="{9D8B030D-6E8A-4147-A177-3AD203B41FA5}">
                      <a16:colId xmlns:a16="http://schemas.microsoft.com/office/drawing/2014/main" val="2027995948"/>
                    </a:ext>
                  </a:extLst>
                </a:gridCol>
                <a:gridCol w="423270">
                  <a:extLst>
                    <a:ext uri="{9D8B030D-6E8A-4147-A177-3AD203B41FA5}">
                      <a16:colId xmlns:a16="http://schemas.microsoft.com/office/drawing/2014/main" val="20015"/>
                    </a:ext>
                  </a:extLst>
                </a:gridCol>
                <a:gridCol w="385853">
                  <a:extLst>
                    <a:ext uri="{9D8B030D-6E8A-4147-A177-3AD203B41FA5}">
                      <a16:colId xmlns:a16="http://schemas.microsoft.com/office/drawing/2014/main" val="20017"/>
                    </a:ext>
                  </a:extLst>
                </a:gridCol>
                <a:gridCol w="385853">
                  <a:extLst>
                    <a:ext uri="{9D8B030D-6E8A-4147-A177-3AD203B41FA5}">
                      <a16:colId xmlns:a16="http://schemas.microsoft.com/office/drawing/2014/main" val="1594396976"/>
                    </a:ext>
                  </a:extLst>
                </a:gridCol>
                <a:gridCol w="423270">
                  <a:extLst>
                    <a:ext uri="{9D8B030D-6E8A-4147-A177-3AD203B41FA5}">
                      <a16:colId xmlns:a16="http://schemas.microsoft.com/office/drawing/2014/main" val="20018"/>
                    </a:ext>
                  </a:extLst>
                </a:gridCol>
              </a:tblGrid>
              <a:tr h="10809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dirty="0">
                          <a:solidFill>
                            <a:schemeClr val="bg1"/>
                          </a:solidFill>
                          <a:effectLst/>
                          <a:latin typeface="+mn-lt"/>
                        </a:rPr>
                        <a:t> </a:t>
                      </a:r>
                      <a:endParaRPr lang="en-GB" sz="650" b="0"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lnB w="6350" cap="flat" cmpd="sng" algn="ctr">
                      <a:noFill/>
                      <a:prstDash val="solid"/>
                      <a:round/>
                      <a:headEnd type="none" w="med" len="med"/>
                      <a:tailEnd type="none" w="med" len="med"/>
                    </a:lnB>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0"/>
                  </a:ext>
                </a:extLst>
              </a:tr>
              <a:tr h="1289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TRIPS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12700" cap="flat" cmpd="sng" algn="ctr">
                      <a:solidFill>
                        <a:schemeClr val="accent4"/>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2018</a:t>
                      </a:r>
                    </a:p>
                  </a:txBody>
                  <a:tcPr marL="4655" marR="4655" marT="4655" marB="0" anchor="ctr">
                    <a:lnB w="6350" cap="flat" cmpd="sng" algn="ctr">
                      <a:solidFill>
                        <a:srgbClr val="3EB1CC"/>
                      </a:solidFill>
                      <a:prstDash val="solid"/>
                      <a:round/>
                      <a:headEnd type="none" w="med" len="med"/>
                      <a:tailEnd type="none" w="med" len="med"/>
                    </a:lnB>
                    <a:solidFill>
                      <a:srgbClr val="3EB1CC"/>
                    </a:solidFill>
                  </a:tcPr>
                </a:tc>
                <a:tc>
                  <a:txBody>
                    <a:bodyPr/>
                    <a:lstStyle/>
                    <a:p>
                      <a:pPr marL="0" algn="ctr" defTabSz="914400" rtl="0" eaLnBrk="1" fontAlgn="b" latinLnBrk="0" hangingPunct="1">
                        <a:lnSpc>
                          <a:spcPct val="80000"/>
                        </a:lnSpc>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lnB w="6350" cap="flat" cmpd="sng" algn="ctr">
                      <a:solidFill>
                        <a:srgbClr val="3EB1CC"/>
                      </a:solidFill>
                      <a:prstDash val="solid"/>
                      <a:round/>
                      <a:headEnd type="none" w="med" len="med"/>
                      <a:tailEnd type="none" w="med" len="med"/>
                    </a:lnB>
                    <a:solidFill>
                      <a:srgbClr val="3EB1CC"/>
                    </a:solidFill>
                  </a:tcPr>
                </a:tc>
                <a:extLst>
                  <a:ext uri="{0D108BD9-81ED-4DB2-BD59-A6C34878D82A}">
                    <a16:rowId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0.946</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1.286</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+35.9%</a:t>
                      </a:r>
                      <a:endParaRPr lang="en-GB" sz="650" b="0" i="0" u="none" strike="noStrike" dirty="0">
                        <a:solidFill>
                          <a:srgbClr val="3EB1CC"/>
                        </a:solidFill>
                        <a:effectLst/>
                        <a:latin typeface="+mj-lt"/>
                      </a:endParaRPr>
                    </a:p>
                  </a:txBody>
                  <a:tcPr marL="9525" marR="9525" marT="9525" marB="0" anchor="ctr">
                    <a:lnR w="9525" cap="flat" cmpd="sng" algn="ctr">
                      <a:solidFill>
                        <a:schemeClr val="accent4"/>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1.293</a:t>
                      </a:r>
                    </a:p>
                  </a:txBody>
                  <a:tcPr marL="9525" marR="9525" marT="9525" marB="0" anchor="ctr">
                    <a:lnL w="9525" cap="flat" cmpd="sng" algn="ctr">
                      <a:solidFill>
                        <a:schemeClr val="accent4"/>
                      </a:solidFill>
                      <a:prstDash val="solid"/>
                      <a:round/>
                      <a:headEnd type="none" w="med" len="med"/>
                      <a:tailEnd type="none" w="med" len="med"/>
                    </a:lnL>
                    <a:lnR>
                      <a:noFill/>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1.552</a:t>
                      </a:r>
                    </a:p>
                  </a:txBody>
                  <a:tcPr marL="9525" marR="9525" marT="9525" marB="0" anchor="ctr">
                    <a:lnL>
                      <a:noFill/>
                    </a:lnL>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+20.0%</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1.253</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1.278</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+2.0%</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1.483</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1.192</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tc>
                  <a:txBody>
                    <a:bodyPr/>
                    <a:lstStyle/>
                    <a:p>
                      <a:pPr algn="ctr" fontAlgn="b">
                        <a:defRPr/>
                      </a:pPr>
                      <a:r>
                        <a:rPr lang="en-GB" sz="650" b="0" i="0" u="none" strike="noStrike" dirty="0">
                          <a:solidFill>
                            <a:schemeClr val="accent4"/>
                          </a:solidFill>
                          <a:effectLst/>
                          <a:latin typeface="+mj-lt"/>
                        </a:rPr>
                        <a:t>1.436</a:t>
                      </a:r>
                    </a:p>
                  </a:txBody>
                  <a:tcPr marL="9525" marR="9525" marT="9525" marB="0" anchor="ctr">
                    <a:lnL w="6350" cap="flat" cmpd="sng" algn="ctr">
                      <a:solidFill>
                        <a:srgbClr val="3EB1CC"/>
                      </a:solidFill>
                      <a:prstDash val="solid"/>
                      <a:round/>
                      <a:headEnd type="none" w="med" len="med"/>
                      <a:tailEnd type="none" w="med" len="med"/>
                    </a:lnL>
                    <a:lnT w="6350" cap="flat" cmpd="sng" algn="ctr">
                      <a:solidFill>
                        <a:srgbClr val="3EB1CC"/>
                      </a:solidFill>
                      <a:prstDash val="solid"/>
                      <a:round/>
                      <a:headEnd type="none" w="med" len="med"/>
                      <a:tailEnd type="none" w="med" len="med"/>
                    </a:lnT>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lnT w="6350" cap="flat" cmpd="sng" algn="ctr">
                      <a:solidFill>
                        <a:srgbClr val="3EB1CC"/>
                      </a:solidFill>
                      <a:prstDash val="solid"/>
                      <a:round/>
                      <a:headEnd type="none" w="med" len="med"/>
                      <a:tailEnd type="none" w="med" len="med"/>
                    </a:lnT>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T w="6350" cap="flat" cmpd="sng" algn="ctr">
                      <a:solidFill>
                        <a:srgbClr val="3EB1CC"/>
                      </a:solidFill>
                      <a:prstDash val="solid"/>
                      <a:round/>
                      <a:headEnd type="none" w="med" len="med"/>
                      <a:tailEnd type="none" w="med" len="med"/>
                    </a:lnT>
                  </a:tcPr>
                </a:tc>
                <a:extLst>
                  <a:ext uri="{0D108BD9-81ED-4DB2-BD59-A6C34878D82A}">
                    <a16:rowId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0.816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1.025</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+25.6%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1.203</a:t>
                      </a:r>
                    </a:p>
                  </a:txBody>
                  <a:tcPr marL="9525" marR="9525" marT="9525" marB="0" anchor="ctr">
                    <a:lnL w="6350" cap="flat" cmpd="sng" algn="ctr">
                      <a:solidFill>
                        <a:srgbClr val="3EB1CC"/>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1.318</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+9.6%</a:t>
                      </a:r>
                      <a:endParaRPr kumimoji="0" lang="en-GB" sz="650" b="0" i="0" u="none" strike="noStrike" kern="1200" cap="none" spc="0" normalizeH="0" baseline="0" dirty="0">
                        <a:ln>
                          <a:noFill/>
                        </a:ln>
                        <a:solidFill>
                          <a:srgbClr val="3EB1CC"/>
                        </a:solidFill>
                        <a:effectLst/>
                        <a:uLnTx/>
                        <a:uFillTx/>
                        <a:latin typeface="Verdana"/>
                        <a:ea typeface="+mn-ea"/>
                        <a:cs typeface="+mn-cs"/>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1.089</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1.092</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+0.3%</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1.283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1.056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1.326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3"/>
                  </a:ext>
                </a:extLst>
              </a:tr>
              <a:tr h="8806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dirty="0">
                          <a:solidFill>
                            <a:schemeClr val="bg1"/>
                          </a:solidFill>
                          <a:effectLst/>
                          <a:latin typeface="+mn-lt"/>
                        </a:rPr>
                        <a:t>June</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06"/>
                  </a:ext>
                </a:extLst>
              </a:tr>
              <a:tr h="10288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BEDNIGHTS</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extLst>
                  <a:ext uri="{0D108BD9-81ED-4DB2-BD59-A6C34878D82A}">
                    <a16:rowId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1.975</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2.689</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+36.2%</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4.038</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3.303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-18.2%</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2.492</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2.354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-5.5%</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3.384</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2.341</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2.989</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lang="en-GB" sz="650" b="0" i="0" u="none" strike="noStrike" kern="1200" dirty="0">
                          <a:solidFill>
                            <a:srgbClr val="3EB1CC"/>
                          </a:solidFill>
                          <a:effectLst/>
                          <a:latin typeface="+mj-lt"/>
                          <a:ea typeface="+mn-ea"/>
                          <a:cs typeface="+mn-cs"/>
                        </a:rPr>
                        <a:t> </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1.596</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2.137</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+33.9%</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3.833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2.917</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-23.9%</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2.123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1.890</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-11.0%</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2.762</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1.953</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2.787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a:ln>
                            <a:noFill/>
                          </a:ln>
                          <a:solidFill>
                            <a:srgbClr val="3EB1CC"/>
                          </a:solidFill>
                          <a:effectLst/>
                          <a:uLnTx/>
                          <a:uFillTx/>
                          <a:latin typeface="Verdana"/>
                          <a:ea typeface="+mn-ea"/>
                          <a:cs typeface="+mn-cs"/>
                        </a:rPr>
                        <a:t> </a:t>
                      </a:r>
                      <a:endParaRPr lang="en-GB" sz="650" b="0" i="0" u="none" strike="noStrike" kern="1200" dirty="0">
                        <a:solidFill>
                          <a:srgbClr val="3EB1CC"/>
                        </a:solidFill>
                        <a:effectLst/>
                        <a:latin typeface="+mj-lt"/>
                        <a:ea typeface="+mn-ea"/>
                        <a:cs typeface="+mn-cs"/>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09"/>
                  </a:ext>
                </a:extLst>
              </a:tr>
              <a:tr h="8806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lnSpc>
                          <a:spcPct val="80000"/>
                        </a:lnSpc>
                      </a:pPr>
                      <a:r>
                        <a:rPr lang="en-GB" sz="650" u="none" strike="noStrike" kern="1200" dirty="0">
                          <a:solidFill>
                            <a:schemeClr val="bg1"/>
                          </a:solidFill>
                          <a:effectLst/>
                          <a:latin typeface="+mn-lt"/>
                          <a:ea typeface="+mn-ea"/>
                          <a:cs typeface="+mn-cs"/>
                        </a:rPr>
                        <a:t> </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p>
                      <a:pPr algn="ctr" fontAlgn="b">
                        <a:lnSpc>
                          <a:spcPct val="80000"/>
                        </a:lnSpc>
                        <a:defRPr/>
                      </a:pPr>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lnSpc>
                          <a:spcPct val="80000"/>
                        </a:lnSpc>
                        <a:defRPr/>
                      </a:pPr>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lnSpc>
                          <a:spcPct val="80000"/>
                        </a:lnSpc>
                        <a:defRPr/>
                      </a:pPr>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hMerge="1">
                  <a:txBody>
                    <a:bodyPr/>
                    <a:lstStyle/>
                    <a:p>
                      <a:endParaRPr lang="en-US"/>
                    </a:p>
                  </a:txBody>
                  <a:tcPr/>
                </a:tc>
                <a:tc hMerge="1">
                  <a:txBody>
                    <a:bodyPr/>
                    <a:lstStyle/>
                    <a:p>
                      <a:endParaRPr lang="en-GB"/>
                    </a:p>
                  </a:txBody>
                  <a:tcPr>
                    <a:lnL w="63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10012"/>
                  </a:ext>
                </a:extLst>
              </a:tr>
              <a:tr h="1289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650" u="none" strike="noStrike" kern="1200" dirty="0">
                          <a:solidFill>
                            <a:schemeClr val="bg1"/>
                          </a:solidFill>
                          <a:effectLst/>
                          <a:latin typeface="+mn-lt"/>
                          <a:ea typeface="+mn-ea"/>
                          <a:cs typeface="+mn-cs"/>
                        </a:rPr>
                        <a:t>EXPENDITURE</a:t>
                      </a: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defRPr/>
                      </a:pPr>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rgbClr val="3EB1CC"/>
                      </a:solidFill>
                      <a:prstDash val="solid"/>
                      <a:round/>
                      <a:headEnd type="none" w="med" len="med"/>
                      <a:tailEnd type="none" w="med" len="med"/>
                    </a:lnL>
                    <a:solidFill>
                      <a:srgbClr val="3EB1CC"/>
                    </a:solidFill>
                  </a:tcPr>
                </a:tc>
                <a:tc>
                  <a:txBody>
                    <a:bodyPr/>
                    <a:lstStyle/>
                    <a:p>
                      <a:pPr algn="ctr" rtl="0" fontAlgn="b">
                        <a:lnSpc>
                          <a:spcPct val="80000"/>
                        </a:lnSpc>
                        <a:defRPr/>
                      </a:pPr>
                      <a:r>
                        <a:rPr lang="en-GB" sz="650" u="none" strike="noStrike" kern="1200" dirty="0">
                          <a:solidFill>
                            <a:schemeClr val="bg1"/>
                          </a:solidFill>
                          <a:effectLst/>
                          <a:latin typeface="+mn-lt"/>
                          <a:ea typeface="+mn-ea"/>
                          <a:cs typeface="+mn-cs"/>
                        </a:rPr>
                        <a:t>2018</a:t>
                      </a:r>
                    </a:p>
                  </a:txBody>
                  <a:tcPr marL="4655" marR="4655" marT="4655" marB="0" anchor="ctr">
                    <a:solidFill>
                      <a:srgbClr val="3EB1CC"/>
                    </a:solidFill>
                  </a:tcPr>
                </a:tc>
                <a:tc>
                  <a:txBody>
                    <a:bodyPr/>
                    <a:lstStyle/>
                    <a:p>
                      <a:pPr marL="0" algn="ctr" defTabSz="914400" rtl="0" eaLnBrk="1" fontAlgn="b" latinLnBrk="0" hangingPunct="1">
                        <a:lnSpc>
                          <a:spcPct val="80000"/>
                        </a:lnSpc>
                        <a:defRPr/>
                      </a:pPr>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rgbClr val="3EB1CC"/>
                      </a:solidFill>
                      <a:prstDash val="solid"/>
                      <a:round/>
                      <a:headEnd type="none" w="med" len="med"/>
                      <a:tailEnd type="none" w="med" len="med"/>
                    </a:lnR>
                    <a:solidFill>
                      <a:srgbClr val="3EB1CC"/>
                    </a:solidFill>
                  </a:tcPr>
                </a:tc>
                <a:extLst>
                  <a:ext uri="{0D108BD9-81ED-4DB2-BD59-A6C34878D82A}">
                    <a16:rowId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£217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3EB1CC"/>
                          </a:solidFill>
                          <a:effectLst/>
                          <a:latin typeface="+mj-lt"/>
                        </a:rPr>
                        <a:t>£364</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+67.7%</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3EB1CC"/>
                          </a:solidFill>
                          <a:effectLst/>
                          <a:latin typeface="+mj-lt"/>
                        </a:rPr>
                        <a:t>£443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+11.6%</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£261</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r>
                        <a:rPr lang="en-GB" sz="650" b="0" i="0" u="none" strike="noStrike" dirty="0">
                          <a:solidFill>
                            <a:srgbClr val="3EB1CC"/>
                          </a:solidFill>
                          <a:effectLst/>
                          <a:latin typeface="+mj-lt"/>
                        </a:rPr>
                        <a:t>£323</a:t>
                      </a: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+23.8%</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£417</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£334</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tc>
                  <a:txBody>
                    <a:bodyPr/>
                    <a:lstStyle/>
                    <a:p>
                      <a:pPr algn="ctr" fontAlgn="b">
                        <a:defRPr/>
                      </a:pPr>
                      <a:r>
                        <a:rPr lang="en-GB" sz="650" b="0" i="0" u="none" strike="noStrike" dirty="0">
                          <a:solidFill>
                            <a:schemeClr val="accent4"/>
                          </a:solidFill>
                          <a:effectLst/>
                          <a:latin typeface="+mj-lt"/>
                        </a:rPr>
                        <a:t>£390</a:t>
                      </a:r>
                    </a:p>
                  </a:txBody>
                  <a:tcPr marL="9525" marR="9525" marT="9525" marB="0" anchor="ctr">
                    <a:lnL w="6350" cap="flat" cmpd="sng" algn="ctr">
                      <a:solidFill>
                        <a:srgbClr val="3EB1CC"/>
                      </a:solidFill>
                      <a:prstDash val="solid"/>
                      <a:round/>
                      <a:headEnd type="none" w="med" len="med"/>
                      <a:tailEnd type="none" w="med" len="med"/>
                    </a:lnL>
                  </a:tcPr>
                </a:tc>
                <a:tc>
                  <a:txBody>
                    <a:bodyPr/>
                    <a:lstStyle/>
                    <a:p>
                      <a:pPr algn="ctr" fontAlgn="b">
                        <a:lnSpc>
                          <a:spcPct val="80000"/>
                        </a:lnSpc>
                        <a:defRPr/>
                      </a:pPr>
                      <a:endParaRPr lang="en-GB" sz="650" b="0" i="0" u="none" strike="noStrike" dirty="0">
                        <a:solidFill>
                          <a:srgbClr val="3EB1CC"/>
                        </a:solidFill>
                        <a:effectLst/>
                        <a:latin typeface="+mj-lt"/>
                      </a:endParaRPr>
                    </a:p>
                  </a:txBody>
                  <a:tcPr marL="9525" marR="9525" marT="9525" marB="0" anchor="ct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tcPr>
                </a:tc>
                <a:extLst>
                  <a:ext uri="{0D108BD9-81ED-4DB2-BD59-A6C34878D82A}">
                    <a16:rowId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lnSpc>
                          <a:spcPct val="80000"/>
                        </a:lnSpc>
                      </a:pPr>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6350" cap="flat" cmpd="sng" algn="ctr">
                      <a:solidFill>
                        <a:srgbClr val="3EB1CC"/>
                      </a:solidFill>
                      <a:prstDash val="solid"/>
                      <a:round/>
                      <a:headEnd type="none" w="med" len="med"/>
                      <a:tailEnd type="none" w="med" len="med"/>
                    </a:lnL>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£185</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£298</a:t>
                      </a:r>
                    </a:p>
                  </a:txBody>
                  <a:tcPr marL="9525" marR="9525" marT="9525" marB="0" anchor="ctr">
                    <a:lnB w="12700" cap="flat" cmpd="sng" algn="ctr">
                      <a:solidFill>
                        <a:srgbClr val="3EB1CC"/>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+61.1%</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£372</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£378</a:t>
                      </a:r>
                    </a:p>
                  </a:txBody>
                  <a:tcPr marL="9525" marR="9525" marT="9525" marB="0" anchor="ctr">
                    <a:lnB w="12700" cap="flat" cmpd="sng" algn="ctr">
                      <a:solidFill>
                        <a:srgbClr val="3EB1CC"/>
                      </a:solidFill>
                      <a:prstDash val="solid"/>
                      <a:round/>
                      <a:headEnd type="none" w="med" len="med"/>
                      <a:tailEnd type="none" w="med" len="med"/>
                    </a:lnB>
                  </a:tcPr>
                </a:tc>
                <a:tc>
                  <a:txBody>
                    <a:bodyPr/>
                    <a:lstStyle/>
                    <a:p>
                      <a:pPr marL="0" algn="ctr" defTabSz="914400" rtl="0" eaLnBrk="1" fontAlgn="b" latinLnBrk="0" hangingPunct="1">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+1.6%</a:t>
                      </a:r>
                      <a:endParaRPr kumimoji="0" lang="en-GB" sz="650" b="0" i="0" u="none" strike="noStrike" kern="1200" cap="none" spc="0" normalizeH="0" baseline="0" dirty="0">
                        <a:ln>
                          <a:noFill/>
                        </a:ln>
                        <a:solidFill>
                          <a:srgbClr val="3EB1CC"/>
                        </a:solidFill>
                        <a:effectLst/>
                        <a:uLnTx/>
                        <a:uFillTx/>
                        <a:latin typeface="Verdana"/>
                        <a:ea typeface="+mn-ea"/>
                        <a:cs typeface="+mn-cs"/>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£225</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£271</a:t>
                      </a:r>
                    </a:p>
                  </a:txBody>
                  <a:tcPr marL="9525" marR="9525" marT="9525" marB="0" anchor="ctr">
                    <a:lnB w="12700" cap="flat" cmpd="sng" algn="ctr">
                      <a:solidFill>
                        <a:srgbClr val="3EB1CC"/>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+20.4%</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£355</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12700" cap="flat" cmpd="sng" algn="ctr">
                      <a:solidFill>
                        <a:srgbClr val="3EB1CC"/>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£301</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12700" cap="flat" cmpd="sng" algn="ctr">
                      <a:solidFill>
                        <a:srgbClr val="3EB1CC"/>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tc>
                  <a:txBody>
                    <a:bodyPr/>
                    <a:lstStyle/>
                    <a:p>
                      <a:pPr algn="ctr" fontAlgn="b">
                        <a:defRPr/>
                      </a:pPr>
                      <a:r>
                        <a:rPr lang="en-GB" sz="650" b="0" i="0" u="none" strike="noStrike" dirty="0">
                          <a:solidFill>
                            <a:schemeClr val="accent4"/>
                          </a:solidFill>
                          <a:effectLst/>
                          <a:latin typeface="+mj-lt"/>
                        </a:rPr>
                        <a:t>£367</a:t>
                      </a:r>
                    </a:p>
                  </a:txBody>
                  <a:tcPr marL="9525" marR="9525" marT="9525" marB="0" anchor="ctr">
                    <a:lnL w="6350" cap="flat" cmpd="sng" algn="ctr">
                      <a:solidFill>
                        <a:srgbClr val="3EB1CC"/>
                      </a:solidFill>
                      <a:prstDash val="solid"/>
                      <a:round/>
                      <a:headEnd type="none" w="med" len="med"/>
                      <a:tailEnd type="none" w="med" len="med"/>
                    </a:lnL>
                    <a:lnB w="12700" cap="flat" cmpd="sng" algn="ctr">
                      <a:solidFill>
                        <a:srgbClr val="3EB1CC"/>
                      </a:solidFill>
                      <a:prstDash val="solid"/>
                      <a:round/>
                      <a:headEnd type="none" w="med" len="med"/>
                      <a:tailEnd type="none" w="med" len="med"/>
                    </a:lnB>
                  </a:tcPr>
                </a:tc>
                <a:tc>
                  <a:txBody>
                    <a:bodyPr/>
                    <a:lstStyle/>
                    <a:p>
                      <a:pPr marL="0" marR="0" lvl="0" indent="0" algn="ctr" defTabSz="914400" rtl="0" eaLnBrk="1" fontAlgn="b" latinLnBrk="0" hangingPunct="1">
                        <a:lnSpc>
                          <a:spcPct val="80000"/>
                        </a:lnSpc>
                        <a:spcBef>
                          <a:spcPts val="0"/>
                        </a:spcBef>
                        <a:spcAft>
                          <a:spcPts val="0"/>
                        </a:spcAft>
                        <a:buClrTx/>
                        <a:buSzTx/>
                        <a:buFontTx/>
                        <a:buNone/>
                        <a:tabLst/>
                        <a:defRPr/>
                      </a:pPr>
                      <a:endParaRPr kumimoji="0" lang="en-GB" sz="650" b="0" i="0" u="none" strike="noStrike" kern="1200" cap="none" spc="0" normalizeH="0" baseline="0" noProof="0" dirty="0">
                        <a:ln>
                          <a:noFill/>
                        </a:ln>
                        <a:solidFill>
                          <a:srgbClr val="3EB1CC"/>
                        </a:solidFill>
                        <a:effectLst/>
                        <a:uLnTx/>
                        <a:uFillTx/>
                        <a:latin typeface="Verdana"/>
                        <a:ea typeface="+mn-ea"/>
                        <a:cs typeface="+mn-cs"/>
                      </a:endParaRPr>
                    </a:p>
                  </a:txBody>
                  <a:tcPr marL="9525" marR="9525" marT="9525" marB="0" anchor="ctr">
                    <a:lnB w="12700" cap="flat" cmpd="sng" algn="ctr">
                      <a:solidFill>
                        <a:srgbClr val="3EB1CC"/>
                      </a:solidFill>
                      <a:prstDash val="solid"/>
                      <a:round/>
                      <a:headEnd type="none" w="med" len="med"/>
                      <a:tailEnd type="none" w="med" len="med"/>
                    </a:lnB>
                  </a:tcPr>
                </a:tc>
                <a:tc>
                  <a:txBody>
                    <a:bodyPr/>
                    <a:lstStyle/>
                    <a:p>
                      <a:pPr algn="ctr" fontAlgn="b">
                        <a:lnSpc>
                          <a:spcPct val="80000"/>
                        </a:lnSpc>
                        <a:defRPr/>
                      </a:pPr>
                      <a:r>
                        <a:rPr kumimoji="0" lang="en-GB" sz="650" b="0" i="0" u="none" strike="noStrike" kern="1200" cap="none" spc="0" normalizeH="0" baseline="0" noProof="0" dirty="0">
                          <a:ln>
                            <a:noFill/>
                          </a:ln>
                          <a:solidFill>
                            <a:srgbClr val="3EB1CC"/>
                          </a:solidFill>
                          <a:effectLst/>
                          <a:uLnTx/>
                          <a:uFillTx/>
                          <a:latin typeface="Verdana"/>
                          <a:ea typeface="+mn-ea"/>
                          <a:cs typeface="+mn-cs"/>
                        </a:rPr>
                        <a:t> </a:t>
                      </a:r>
                      <a:endParaRPr lang="en-GB" sz="650" b="0" i="0" u="none" strike="noStrike" dirty="0">
                        <a:solidFill>
                          <a:srgbClr val="3EB1CC"/>
                        </a:solidFill>
                        <a:effectLst/>
                        <a:latin typeface="+mj-lt"/>
                      </a:endParaRPr>
                    </a:p>
                  </a:txBody>
                  <a:tcPr marL="9525" marR="9525" marT="9525" marB="0" anchor="ctr">
                    <a:lnR w="6350" cap="flat" cmpd="sng" algn="ctr">
                      <a:solidFill>
                        <a:srgbClr val="3EB1CC"/>
                      </a:solidFill>
                      <a:prstDash val="solid"/>
                      <a:round/>
                      <a:headEnd type="none" w="med" len="med"/>
                      <a:tailEnd type="none" w="med" len="med"/>
                    </a:lnR>
                    <a:lnB w="12700" cap="flat" cmpd="sng" algn="ctr">
                      <a:solidFill>
                        <a:srgbClr val="3EB1CC"/>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10" name="Rectangle 9"/>
          <p:cNvSpPr/>
          <p:nvPr/>
        </p:nvSpPr>
        <p:spPr>
          <a:xfrm>
            <a:off x="730025" y="6181417"/>
            <a:ext cx="5812971" cy="338554"/>
          </a:xfrm>
          <a:prstGeom prst="rect">
            <a:avLst/>
          </a:prstGeom>
        </p:spPr>
        <p:txBody>
          <a:bodyPr wrap="square">
            <a:spAutoFit/>
          </a:bodyPr>
          <a:lstStyle/>
          <a:p>
            <a:r>
              <a:rPr lang="en-GB" sz="800" b="0" dirty="0"/>
              <a:t>Fieldwork: 7 March – 29 April 2018</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pPr>
              <a:defRPr/>
            </a:pPr>
            <a:r>
              <a:rPr lang="en-US" dirty="0"/>
              <a:t>GB Domestic Tourism: Year to Date – 2013-2018</a:t>
            </a:r>
            <a:br>
              <a:rPr lang="en-US" dirty="0"/>
            </a:br>
            <a:r>
              <a:rPr lang="en-US" dirty="0"/>
              <a:t>Trips, </a:t>
            </a:r>
            <a:r>
              <a:rPr lang="en-US" dirty="0" err="1"/>
              <a:t>Bednights</a:t>
            </a:r>
            <a:r>
              <a:rPr lang="en-US" dirty="0"/>
              <a:t> &amp; Expenditure, Jan-Mar </a:t>
            </a:r>
            <a:r>
              <a:rPr lang="en-US" dirty="0" smtClean="0"/>
              <a:t>period*</a:t>
            </a:r>
            <a:endParaRPr lang="en-GB" dirty="0"/>
          </a:p>
        </p:txBody>
      </p:sp>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10 Jan 2018 – 29 Apr 2018</a:t>
            </a:r>
          </a:p>
          <a:p>
            <a:r>
              <a:rPr lang="en-GB" sz="800" b="0" dirty="0"/>
              <a:t>TNS Face-to-Face Omnibus Survey</a:t>
            </a:r>
          </a:p>
        </p:txBody>
      </p:sp>
      <p:graphicFrame>
        <p:nvGraphicFramePr>
          <p:cNvPr id="20" name="Table 19">
            <a:extLst>
              <a:ext uri="{FF2B5EF4-FFF2-40B4-BE49-F238E27FC236}">
                <a16:creationId xmlns:a16="http://schemas.microsoft.com/office/drawing/2014/main" id="{3BE72AD1-0E85-490B-A43B-289D85CE38B2}"/>
              </a:ext>
            </a:extLst>
          </p:cNvPr>
          <p:cNvGraphicFramePr>
            <a:graphicFrameLocks noGrp="1"/>
          </p:cNvGraphicFramePr>
          <p:nvPr>
            <p:custDataLst>
              <p:tags r:id="rId1"/>
            </p:custDataLst>
            <p:extLst>
              <p:ext uri="{D42A27DB-BD31-4B8C-83A1-F6EECF244321}">
                <p14:modId xmlns:p14="http://schemas.microsoft.com/office/powerpoint/2010/main" val="3961737011"/>
              </p:ext>
            </p:extLst>
          </p:nvPr>
        </p:nvGraphicFramePr>
        <p:xfrm>
          <a:off x="157683" y="1588061"/>
          <a:ext cx="8778385" cy="3087036"/>
        </p:xfrm>
        <a:graphic>
          <a:graphicData uri="http://schemas.openxmlformats.org/drawingml/2006/table">
            <a:tbl>
              <a:tblPr/>
              <a:tblGrid>
                <a:gridCol w="829225">
                  <a:extLst>
                    <a:ext uri="{9D8B030D-6E8A-4147-A177-3AD203B41FA5}">
                      <a16:colId xmlns:a16="http://schemas.microsoft.com/office/drawing/2014/main" val="20000"/>
                    </a:ext>
                  </a:extLst>
                </a:gridCol>
                <a:gridCol w="331215">
                  <a:extLst>
                    <a:ext uri="{9D8B030D-6E8A-4147-A177-3AD203B41FA5}">
                      <a16:colId xmlns:a16="http://schemas.microsoft.com/office/drawing/2014/main" val="20002"/>
                    </a:ext>
                  </a:extLst>
                </a:gridCol>
                <a:gridCol w="331215">
                  <a:extLst>
                    <a:ext uri="{9D8B030D-6E8A-4147-A177-3AD203B41FA5}">
                      <a16:colId xmlns:a16="http://schemas.microsoft.com/office/drawing/2014/main" val="20003"/>
                    </a:ext>
                  </a:extLst>
                </a:gridCol>
                <a:gridCol w="331215">
                  <a:extLst>
                    <a:ext uri="{9D8B030D-6E8A-4147-A177-3AD203B41FA5}">
                      <a16:colId xmlns:a16="http://schemas.microsoft.com/office/drawing/2014/main" val="20004"/>
                    </a:ext>
                  </a:extLst>
                </a:gridCol>
                <a:gridCol w="331215">
                  <a:extLst>
                    <a:ext uri="{9D8B030D-6E8A-4147-A177-3AD203B41FA5}">
                      <a16:colId xmlns:a16="http://schemas.microsoft.com/office/drawing/2014/main" val="20005"/>
                    </a:ext>
                  </a:extLst>
                </a:gridCol>
                <a:gridCol w="331215">
                  <a:extLst>
                    <a:ext uri="{9D8B030D-6E8A-4147-A177-3AD203B41FA5}">
                      <a16:colId xmlns:a16="http://schemas.microsoft.com/office/drawing/2014/main" val="20006"/>
                    </a:ext>
                  </a:extLst>
                </a:gridCol>
                <a:gridCol w="331215">
                  <a:extLst>
                    <a:ext uri="{9D8B030D-6E8A-4147-A177-3AD203B41FA5}">
                      <a16:colId xmlns:a16="http://schemas.microsoft.com/office/drawing/2014/main" val="20025"/>
                    </a:ext>
                  </a:extLst>
                </a:gridCol>
                <a:gridCol w="331215">
                  <a:extLst>
                    <a:ext uri="{9D8B030D-6E8A-4147-A177-3AD203B41FA5}">
                      <a16:colId xmlns:a16="http://schemas.microsoft.com/office/drawing/2014/main" val="20008"/>
                    </a:ext>
                  </a:extLst>
                </a:gridCol>
                <a:gridCol w="331215">
                  <a:extLst>
                    <a:ext uri="{9D8B030D-6E8A-4147-A177-3AD203B41FA5}">
                      <a16:colId xmlns:a16="http://schemas.microsoft.com/office/drawing/2014/main" val="20009"/>
                    </a:ext>
                  </a:extLst>
                </a:gridCol>
                <a:gridCol w="331215">
                  <a:extLst>
                    <a:ext uri="{9D8B030D-6E8A-4147-A177-3AD203B41FA5}">
                      <a16:colId xmlns:a16="http://schemas.microsoft.com/office/drawing/2014/main" val="20010"/>
                    </a:ext>
                  </a:extLst>
                </a:gridCol>
                <a:gridCol w="331215">
                  <a:extLst>
                    <a:ext uri="{9D8B030D-6E8A-4147-A177-3AD203B41FA5}">
                      <a16:colId xmlns:a16="http://schemas.microsoft.com/office/drawing/2014/main" val="20011"/>
                    </a:ext>
                  </a:extLst>
                </a:gridCol>
                <a:gridCol w="331215">
                  <a:extLst>
                    <a:ext uri="{9D8B030D-6E8A-4147-A177-3AD203B41FA5}">
                      <a16:colId xmlns:a16="http://schemas.microsoft.com/office/drawing/2014/main" val="20012"/>
                    </a:ext>
                  </a:extLst>
                </a:gridCol>
                <a:gridCol w="331215">
                  <a:extLst>
                    <a:ext uri="{9D8B030D-6E8A-4147-A177-3AD203B41FA5}">
                      <a16:colId xmlns:a16="http://schemas.microsoft.com/office/drawing/2014/main" val="20026"/>
                    </a:ext>
                  </a:extLst>
                </a:gridCol>
                <a:gridCol w="331215">
                  <a:extLst>
                    <a:ext uri="{9D8B030D-6E8A-4147-A177-3AD203B41FA5}">
                      <a16:colId xmlns:a16="http://schemas.microsoft.com/office/drawing/2014/main" val="20014"/>
                    </a:ext>
                  </a:extLst>
                </a:gridCol>
                <a:gridCol w="331215">
                  <a:extLst>
                    <a:ext uri="{9D8B030D-6E8A-4147-A177-3AD203B41FA5}">
                      <a16:colId xmlns:a16="http://schemas.microsoft.com/office/drawing/2014/main" val="20015"/>
                    </a:ext>
                  </a:extLst>
                </a:gridCol>
                <a:gridCol w="331215">
                  <a:extLst>
                    <a:ext uri="{9D8B030D-6E8A-4147-A177-3AD203B41FA5}">
                      <a16:colId xmlns:a16="http://schemas.microsoft.com/office/drawing/2014/main" val="20016"/>
                    </a:ext>
                  </a:extLst>
                </a:gridCol>
                <a:gridCol w="331215">
                  <a:extLst>
                    <a:ext uri="{9D8B030D-6E8A-4147-A177-3AD203B41FA5}">
                      <a16:colId xmlns:a16="http://schemas.microsoft.com/office/drawing/2014/main" val="20017"/>
                    </a:ext>
                  </a:extLst>
                </a:gridCol>
                <a:gridCol w="331215">
                  <a:extLst>
                    <a:ext uri="{9D8B030D-6E8A-4147-A177-3AD203B41FA5}">
                      <a16:colId xmlns:a16="http://schemas.microsoft.com/office/drawing/2014/main" val="20018"/>
                    </a:ext>
                  </a:extLst>
                </a:gridCol>
                <a:gridCol w="331215">
                  <a:extLst>
                    <a:ext uri="{9D8B030D-6E8A-4147-A177-3AD203B41FA5}">
                      <a16:colId xmlns:a16="http://schemas.microsoft.com/office/drawing/2014/main" val="20027"/>
                    </a:ext>
                  </a:extLst>
                </a:gridCol>
                <a:gridCol w="331215">
                  <a:extLst>
                    <a:ext uri="{9D8B030D-6E8A-4147-A177-3AD203B41FA5}">
                      <a16:colId xmlns:a16="http://schemas.microsoft.com/office/drawing/2014/main" val="20020"/>
                    </a:ext>
                  </a:extLst>
                </a:gridCol>
                <a:gridCol w="331215">
                  <a:extLst>
                    <a:ext uri="{9D8B030D-6E8A-4147-A177-3AD203B41FA5}">
                      <a16:colId xmlns:a16="http://schemas.microsoft.com/office/drawing/2014/main" val="20021"/>
                    </a:ext>
                  </a:extLst>
                </a:gridCol>
                <a:gridCol w="331215">
                  <a:extLst>
                    <a:ext uri="{9D8B030D-6E8A-4147-A177-3AD203B41FA5}">
                      <a16:colId xmlns:a16="http://schemas.microsoft.com/office/drawing/2014/main" val="20022"/>
                    </a:ext>
                  </a:extLst>
                </a:gridCol>
                <a:gridCol w="331215">
                  <a:extLst>
                    <a:ext uri="{9D8B030D-6E8A-4147-A177-3AD203B41FA5}">
                      <a16:colId xmlns:a16="http://schemas.microsoft.com/office/drawing/2014/main" val="20023"/>
                    </a:ext>
                  </a:extLst>
                </a:gridCol>
                <a:gridCol w="331215">
                  <a:extLst>
                    <a:ext uri="{9D8B030D-6E8A-4147-A177-3AD203B41FA5}">
                      <a16:colId xmlns:a16="http://schemas.microsoft.com/office/drawing/2014/main" val="20024"/>
                    </a:ext>
                  </a:extLst>
                </a:gridCol>
                <a:gridCol w="331215">
                  <a:extLst>
                    <a:ext uri="{9D8B030D-6E8A-4147-A177-3AD203B41FA5}">
                      <a16:colId xmlns:a16="http://schemas.microsoft.com/office/drawing/2014/main" val="20028"/>
                    </a:ext>
                  </a:extLst>
                </a:gridCol>
              </a:tblGrid>
              <a:tr h="257253">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j-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7253">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effectLst/>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dirty="0">
                          <a:solidFill>
                            <a:schemeClr val="accent4"/>
                          </a:solidFill>
                          <a:latin typeface="+mj-lt"/>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i="0" u="none" strike="noStrike" kern="1200" dirty="0">
                          <a:solidFill>
                            <a:schemeClr val="accent4"/>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7253">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21.527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19.421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23.598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5"/>
                          </a:solidFill>
                          <a:effectLst/>
                          <a:latin typeface="+mj-lt"/>
                        </a:rPr>
                        <a:t>23.497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5"/>
                          </a:solidFill>
                          <a:effectLst/>
                          <a:latin typeface="+mj-lt"/>
                        </a:rPr>
                        <a:t>21.245</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5"/>
                          </a:solidFill>
                          <a:effectLst/>
                          <a:latin typeface="+mn-lt"/>
                          <a:ea typeface="+mn-ea"/>
                          <a:cs typeface="+mn-cs"/>
                        </a:rPr>
                        <a:t>24.217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7.892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7.537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8.292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9.088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8.567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2"/>
                          </a:solidFill>
                          <a:effectLst/>
                          <a:latin typeface="+mn-lt"/>
                          <a:ea typeface="+mn-ea"/>
                          <a:cs typeface="+mn-cs"/>
                        </a:rPr>
                        <a:t>9.496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8.495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8.014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3"/>
                          </a:solidFill>
                          <a:latin typeface="+mj-lt"/>
                          <a:ea typeface="+mn-ea"/>
                          <a:cs typeface="+mn-cs"/>
                        </a:rPr>
                        <a:t>9.700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9.247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8.362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3"/>
                          </a:solidFill>
                          <a:effectLst/>
                          <a:latin typeface="+mn-lt"/>
                          <a:ea typeface="+mn-ea"/>
                          <a:cs typeface="+mn-cs"/>
                        </a:rPr>
                        <a:t>9.825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4.188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a:solidFill>
                            <a:schemeClr val="accent4"/>
                          </a:solidFill>
                          <a:latin typeface="+mj-lt"/>
                          <a:ea typeface="+mn-ea"/>
                          <a:cs typeface="+mn-cs"/>
                        </a:rPr>
                        <a:t>3.389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4.395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4.160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4"/>
                          </a:solidFill>
                          <a:effectLst/>
                          <a:latin typeface="+mj-lt"/>
                        </a:rPr>
                        <a:t>3.492</a:t>
                      </a:r>
                      <a:endParaRPr lang="en-GB" sz="650" b="0" i="0" u="none" strike="noStrike" dirty="0">
                        <a:solidFill>
                          <a:schemeClr val="accent4"/>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4"/>
                          </a:solidFill>
                          <a:effectLst/>
                          <a:latin typeface="+mn-lt"/>
                          <a:ea typeface="+mn-ea"/>
                          <a:cs typeface="+mn-cs"/>
                        </a:rPr>
                        <a:t>4.116</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7253">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18.046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16.069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19.662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5"/>
                          </a:solidFill>
                          <a:effectLst/>
                          <a:latin typeface="+mj-lt"/>
                        </a:rPr>
                        <a:t>19.624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5"/>
                          </a:solidFill>
                          <a:effectLst/>
                          <a:latin typeface="+mj-lt"/>
                        </a:rPr>
                        <a:t>17.995</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5"/>
                          </a:solidFill>
                          <a:effectLst/>
                          <a:latin typeface="+mj-lt"/>
                        </a:rPr>
                        <a:t>20.274</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smtClean="0">
                          <a:solidFill>
                            <a:schemeClr val="accent2"/>
                          </a:solidFill>
                          <a:latin typeface="+mj-lt"/>
                          <a:ea typeface="+mn-ea"/>
                          <a:cs typeface="+mn-cs"/>
                        </a:rPr>
                        <a:t>6.230</a:t>
                      </a:r>
                      <a:endParaRPr lang="en-GB" sz="650" b="0" i="0" u="none" strike="noStrike" kern="1200" dirty="0">
                        <a:solidFill>
                          <a:schemeClr val="accent2"/>
                        </a:solidFill>
                        <a:latin typeface="+mj-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5.909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6.592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7.295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6.904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2"/>
                          </a:solidFill>
                          <a:effectLst/>
                          <a:latin typeface="+mj-lt"/>
                        </a:rPr>
                        <a:t>7.503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7.349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6.994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3"/>
                          </a:solidFill>
                          <a:latin typeface="+mj-lt"/>
                          <a:ea typeface="+mn-ea"/>
                          <a:cs typeface="+mn-cs"/>
                        </a:rPr>
                        <a:t>8.427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8.124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7.303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3"/>
                          </a:solidFill>
                          <a:effectLst/>
                          <a:latin typeface="+mj-lt"/>
                        </a:rPr>
                        <a:t>8.665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3.606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2.764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3.647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3.312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4"/>
                          </a:solidFill>
                          <a:effectLst/>
                          <a:latin typeface="+mj-lt"/>
                        </a:rPr>
                        <a:t>3.108</a:t>
                      </a:r>
                      <a:endParaRPr lang="en-GB" sz="650" b="0" i="0" u="none" strike="noStrike" dirty="0">
                        <a:solidFill>
                          <a:schemeClr val="accent4"/>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4"/>
                          </a:solidFill>
                          <a:effectLst/>
                          <a:latin typeface="+mj-lt"/>
                        </a:rPr>
                        <a:t>3.435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7253">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j-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7253">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n-lt"/>
                          <a:ea typeface="+mn-ea"/>
                          <a:cs typeface="+mn-cs"/>
                        </a:rPr>
                        <a:t>2018</a:t>
                      </a:r>
                      <a:endParaRPr lang="en-GB" sz="650" b="1" i="0" u="none" strike="noStrike" kern="1200" dirty="0">
                        <a:solidFill>
                          <a:schemeClr val="accent3"/>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effectLst/>
                          <a:latin typeface="+mn-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7253">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56.279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48.223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58.655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650" b="0" i="0" u="none" strike="noStrike" dirty="0">
                          <a:solidFill>
                            <a:schemeClr val="accent5"/>
                          </a:solidFill>
                          <a:effectLst/>
                          <a:latin typeface="Verdana"/>
                        </a:rPr>
                        <a:t>60.592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5"/>
                          </a:solidFill>
                          <a:effectLst/>
                          <a:latin typeface="+mj-lt"/>
                        </a:rPr>
                        <a:t>52.665</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5"/>
                          </a:solidFill>
                          <a:effectLst/>
                          <a:latin typeface="+mn-lt"/>
                          <a:ea typeface="+mn-ea"/>
                          <a:cs typeface="+mn-cs"/>
                        </a:rPr>
                        <a:t>63.097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21.757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19.128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21.999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24.860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22.017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2"/>
                          </a:solidFill>
                          <a:effectLst/>
                          <a:latin typeface="+mn-lt"/>
                          <a:ea typeface="+mn-ea"/>
                          <a:cs typeface="+mn-cs"/>
                        </a:rPr>
                        <a:t>25.047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22.11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19.105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3"/>
                          </a:solidFill>
                          <a:latin typeface="+mj-lt"/>
                          <a:ea typeface="+mn-ea"/>
                          <a:cs typeface="+mn-cs"/>
                        </a:rPr>
                        <a:t>24.293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23.316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20.087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3"/>
                          </a:solidFill>
                          <a:effectLst/>
                          <a:latin typeface="+mn-lt"/>
                          <a:ea typeface="+mn-ea"/>
                          <a:cs typeface="+mn-cs"/>
                        </a:rPr>
                        <a:t>27.343</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9.912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7.614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9.55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9.768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4"/>
                          </a:solidFill>
                          <a:effectLst/>
                          <a:latin typeface="+mj-lt"/>
                        </a:rPr>
                        <a:t>8.505</a:t>
                      </a:r>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4"/>
                          </a:solidFill>
                          <a:effectLst/>
                          <a:latin typeface="+mn-lt"/>
                          <a:ea typeface="+mn-ea"/>
                          <a:cs typeface="+mn-cs"/>
                        </a:rPr>
                        <a:t>8.346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57253">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45.037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38.906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a:solidFill>
                            <a:schemeClr val="accent5"/>
                          </a:solidFill>
                          <a:latin typeface="+mj-lt"/>
                          <a:ea typeface="+mn-ea"/>
                          <a:cs typeface="+mn-cs"/>
                        </a:rPr>
                        <a:t>47.512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650" b="0" i="0" u="none" strike="noStrike" dirty="0">
                          <a:solidFill>
                            <a:schemeClr val="accent5"/>
                          </a:solidFill>
                          <a:effectLst/>
                          <a:latin typeface="Verdana"/>
                        </a:rPr>
                        <a:t>49.275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5"/>
                          </a:solidFill>
                          <a:effectLst/>
                          <a:latin typeface="+mj-lt"/>
                        </a:rPr>
                        <a:t>42.602</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5"/>
                          </a:solidFill>
                          <a:effectLst/>
                          <a:latin typeface="+mj-lt"/>
                        </a:rPr>
                        <a:t>51.765</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15.976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14.771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16.824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19.302</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17.397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2"/>
                          </a:solidFill>
                          <a:effectLst/>
                          <a:latin typeface="+mj-lt"/>
                        </a:rPr>
                        <a:t>19.261</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18.631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16.084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3"/>
                          </a:solidFill>
                          <a:latin typeface="+mj-lt"/>
                          <a:ea typeface="+mn-ea"/>
                          <a:cs typeface="+mn-cs"/>
                        </a:rPr>
                        <a:t>20.455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19.986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16.988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3"/>
                          </a:solidFill>
                          <a:effectLst/>
                          <a:latin typeface="+mj-lt"/>
                        </a:rPr>
                        <a:t>23.477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8.161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5.854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7.913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7.637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smtClean="0">
                          <a:solidFill>
                            <a:schemeClr val="accent4"/>
                          </a:solidFill>
                          <a:effectLst/>
                          <a:latin typeface="+mj-lt"/>
                        </a:rPr>
                        <a:t>7.552</a:t>
                      </a:r>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4"/>
                          </a:solidFill>
                          <a:effectLst/>
                          <a:latin typeface="+mj-lt"/>
                        </a:rPr>
                        <a:t>6.944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57253">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j-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2"/>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57253">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5"/>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5"/>
                          </a:solidFill>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2"/>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2"/>
                          </a:solidFill>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j-lt"/>
                          <a:ea typeface="+mn-ea"/>
                          <a:cs typeface="+mn-cs"/>
                        </a:rPr>
                        <a:t>2017</a:t>
                      </a:r>
                      <a:endParaRPr lang="en-GB" sz="650" b="1" dirty="0">
                        <a:latin typeface="+mj-lt"/>
                      </a:endParaRP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dirty="0">
                          <a:ln>
                            <a:noFill/>
                          </a:ln>
                          <a:solidFill>
                            <a:srgbClr val="EF5205"/>
                          </a:solidFill>
                          <a:effectLst/>
                          <a:uLnTx/>
                          <a:uFillTx/>
                          <a:latin typeface="+mn-lt"/>
                          <a:ea typeface="+mn-ea"/>
                          <a:cs typeface="+mn-cs"/>
                        </a:rPr>
                        <a:t>2018</a:t>
                      </a:r>
                      <a:endParaRPr lang="en-GB" sz="650" b="1" kern="1200" dirty="0">
                        <a:solidFill>
                          <a:schemeClr val="tx1"/>
                        </a:solidFill>
                        <a:latin typeface="+mn-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50" b="1" i="0" u="none" strike="noStrike" kern="1200" dirty="0">
                          <a:solidFill>
                            <a:schemeClr val="accent3"/>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1" i="0" u="none" strike="noStrike" kern="1200" dirty="0">
                          <a:solidFill>
                            <a:schemeClr val="accent3"/>
                          </a:solidFill>
                          <a:effectLst/>
                          <a:latin typeface="+mn-lt"/>
                          <a:ea typeface="+mn-ea"/>
                          <a:cs typeface="+mn-cs"/>
                        </a:rPr>
                        <a:t>2018</a:t>
                      </a:r>
                      <a:endParaRPr lang="en-GB" sz="650" b="1" i="0" u="none" strike="noStrike" kern="1200" dirty="0">
                        <a:solidFill>
                          <a:schemeClr val="accent3"/>
                        </a:solidFill>
                        <a:effectLst/>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2014</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latin typeface="+mj-lt"/>
                          <a:ea typeface="+mn-ea"/>
                          <a:cs typeface="+mn-cs"/>
                        </a:rPr>
                        <a:t>2015</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dirty="0">
                          <a:solidFill>
                            <a:schemeClr val="accent4"/>
                          </a:solidFill>
                          <a:latin typeface="+mj-lt"/>
                        </a:rPr>
                        <a:t>2016</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50" b="1" i="0" u="none" strike="noStrike" kern="1200" dirty="0">
                          <a:solidFill>
                            <a:schemeClr val="accent4"/>
                          </a:solidFill>
                          <a:effectLst/>
                          <a:latin typeface="+mj-lt"/>
                          <a:ea typeface="+mn-ea"/>
                          <a:cs typeface="+mn-cs"/>
                        </a:rPr>
                        <a:t>2017</a:t>
                      </a:r>
                    </a:p>
                  </a:txBody>
                  <a:tcPr marL="4655" marR="4655" marT="465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50" b="1" i="0" u="none" strike="noStrike" kern="1200" dirty="0">
                          <a:solidFill>
                            <a:schemeClr val="accent4"/>
                          </a:solidFill>
                          <a:effectLst/>
                          <a:latin typeface="+mn-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57253">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£3,786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£3,396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£4,326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650" b="0" i="0" u="none" strike="noStrike" dirty="0">
                          <a:solidFill>
                            <a:schemeClr val="accent5"/>
                          </a:solidFill>
                          <a:effectLst/>
                          <a:latin typeface="Verdana"/>
                        </a:rPr>
                        <a:t>£4,004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5"/>
                          </a:solidFill>
                          <a:effectLst/>
                          <a:latin typeface="+mj-lt"/>
                        </a:rPr>
                        <a:t>£</a:t>
                      </a:r>
                      <a:r>
                        <a:rPr lang="en-GB" sz="650" b="0" i="0" u="none" strike="noStrike" dirty="0" smtClean="0">
                          <a:solidFill>
                            <a:schemeClr val="accent5"/>
                          </a:solidFill>
                          <a:effectLst/>
                          <a:latin typeface="+mj-lt"/>
                        </a:rPr>
                        <a:t>3,731</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5"/>
                          </a:solidFill>
                          <a:effectLst/>
                          <a:latin typeface="+mn-lt"/>
                          <a:ea typeface="+mn-ea"/>
                          <a:cs typeface="+mn-cs"/>
                        </a:rPr>
                        <a:t>£4,357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£1,603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£1,653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£1,906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£1,871</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£1,863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2"/>
                          </a:solidFill>
                          <a:effectLst/>
                          <a:latin typeface="+mn-lt"/>
                          <a:ea typeface="+mn-ea"/>
                          <a:cs typeface="+mn-cs"/>
                        </a:rPr>
                        <a:t>£2,097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£929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£810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3"/>
                          </a:solidFill>
                          <a:latin typeface="+mj-lt"/>
                          <a:ea typeface="+mn-ea"/>
                          <a:cs typeface="+mn-cs"/>
                        </a:rPr>
                        <a:t>£1,073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£926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£840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3"/>
                          </a:solidFill>
                          <a:effectLst/>
                          <a:latin typeface="+mn-lt"/>
                          <a:ea typeface="+mn-ea"/>
                          <a:cs typeface="+mn-cs"/>
                        </a:rPr>
                        <a:t>£1,017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£1,088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£829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£1,113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£1,057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a:t>
                      </a:r>
                      <a:r>
                        <a:rPr lang="en-GB" sz="650" b="0" i="0" u="none" strike="noStrike" dirty="0" smtClean="0">
                          <a:solidFill>
                            <a:schemeClr val="accent4"/>
                          </a:solidFill>
                          <a:effectLst/>
                          <a:latin typeface="+mj-lt"/>
                        </a:rPr>
                        <a:t>875</a:t>
                      </a:r>
                      <a:endParaRPr lang="en-GB" sz="650" b="0" i="0" u="none" strike="noStrike" dirty="0">
                        <a:solidFill>
                          <a:schemeClr val="accent4"/>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kern="1200" dirty="0">
                          <a:solidFill>
                            <a:schemeClr val="accent4"/>
                          </a:solidFill>
                          <a:effectLst/>
                          <a:latin typeface="+mn-lt"/>
                          <a:ea typeface="+mn-ea"/>
                          <a:cs typeface="+mn-cs"/>
                        </a:rPr>
                        <a:t>£1,130</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57253">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£3,121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5"/>
                          </a:solidFill>
                          <a:latin typeface="+mj-lt"/>
                          <a:ea typeface="+mn-ea"/>
                          <a:cs typeface="+mn-cs"/>
                        </a:rPr>
                        <a:t>£2,787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5"/>
                          </a:solidFill>
                          <a:latin typeface="+mj-lt"/>
                          <a:ea typeface="+mn-ea"/>
                          <a:cs typeface="+mn-cs"/>
                        </a:rPr>
                        <a:t>£3,454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GB" sz="650" b="0" i="0" u="none" strike="noStrike" dirty="0">
                          <a:solidFill>
                            <a:schemeClr val="accent5"/>
                          </a:solidFill>
                          <a:effectLst/>
                          <a:latin typeface="Verdana"/>
                        </a:rPr>
                        <a:t>£3,194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5"/>
                          </a:solidFill>
                          <a:effectLst/>
                          <a:latin typeface="+mj-lt"/>
                        </a:rPr>
                        <a:t>£</a:t>
                      </a:r>
                      <a:r>
                        <a:rPr lang="en-GB" sz="650" b="0" i="0" u="none" strike="noStrike" dirty="0" smtClean="0">
                          <a:solidFill>
                            <a:schemeClr val="accent5"/>
                          </a:solidFill>
                          <a:effectLst/>
                          <a:latin typeface="+mj-lt"/>
                        </a:rPr>
                        <a:t>3,121</a:t>
                      </a:r>
                      <a:endParaRPr lang="en-GB" sz="650" b="0" i="0" u="none" strike="noStrike" dirty="0">
                        <a:solidFill>
                          <a:schemeClr val="accent5"/>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5"/>
                          </a:solidFill>
                          <a:effectLst/>
                          <a:latin typeface="+mj-lt"/>
                        </a:rPr>
                        <a:t>£3,518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£1,253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2"/>
                          </a:solidFill>
                          <a:latin typeface="+mj-lt"/>
                          <a:ea typeface="+mn-ea"/>
                          <a:cs typeface="+mn-cs"/>
                        </a:rPr>
                        <a:t>£1,332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2"/>
                          </a:solidFill>
                          <a:latin typeface="+mj-lt"/>
                          <a:ea typeface="+mn-ea"/>
                          <a:cs typeface="+mn-cs"/>
                        </a:rPr>
                        <a:t>£1,478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£1,467</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2"/>
                          </a:solidFill>
                          <a:effectLst/>
                          <a:latin typeface="+mj-lt"/>
                        </a:rPr>
                        <a:t>£1,500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2"/>
                          </a:solidFill>
                          <a:effectLst/>
                          <a:latin typeface="+mj-lt"/>
                        </a:rPr>
                        <a:t>£1,632</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£789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50" b="0" i="0" u="none" strike="noStrike" kern="1200" dirty="0">
                          <a:solidFill>
                            <a:schemeClr val="accent3"/>
                          </a:solidFill>
                          <a:latin typeface="+mj-lt"/>
                          <a:ea typeface="+mn-ea"/>
                          <a:cs typeface="+mn-cs"/>
                        </a:rPr>
                        <a:t>£687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3"/>
                          </a:solidFill>
                          <a:latin typeface="+mj-lt"/>
                          <a:ea typeface="+mn-ea"/>
                          <a:cs typeface="+mn-cs"/>
                        </a:rPr>
                        <a:t>£888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£778</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3"/>
                          </a:solidFill>
                          <a:effectLst/>
                          <a:latin typeface="+mj-lt"/>
                        </a:rPr>
                        <a:t>£713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3"/>
                          </a:solidFill>
                          <a:effectLst/>
                          <a:latin typeface="+mj-lt"/>
                        </a:rPr>
                        <a:t>£838</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£927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50" b="0" i="0" u="none" strike="noStrike" kern="1200" dirty="0">
                          <a:solidFill>
                            <a:schemeClr val="accent4"/>
                          </a:solidFill>
                          <a:latin typeface="+mj-lt"/>
                          <a:ea typeface="+mn-ea"/>
                          <a:cs typeface="+mn-cs"/>
                        </a:rPr>
                        <a:t>£676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650" b="0" i="0" u="none" strike="noStrike" kern="1200" dirty="0">
                          <a:solidFill>
                            <a:schemeClr val="accent4"/>
                          </a:solidFill>
                          <a:latin typeface="+mj-lt"/>
                          <a:ea typeface="+mn-ea"/>
                          <a:cs typeface="+mn-cs"/>
                        </a:rPr>
                        <a:t>£893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£814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50" b="0" i="0" u="none" strike="noStrike" dirty="0">
                          <a:solidFill>
                            <a:schemeClr val="accent4"/>
                          </a:solidFill>
                          <a:effectLst/>
                          <a:latin typeface="+mj-lt"/>
                        </a:rPr>
                        <a:t>£</a:t>
                      </a:r>
                      <a:r>
                        <a:rPr lang="en-GB" sz="650" b="0" i="0" u="none" strike="noStrike" dirty="0" smtClean="0">
                          <a:solidFill>
                            <a:schemeClr val="accent4"/>
                          </a:solidFill>
                          <a:effectLst/>
                          <a:latin typeface="+mj-lt"/>
                        </a:rPr>
                        <a:t>782</a:t>
                      </a:r>
                      <a:endParaRPr lang="en-GB" sz="650" b="0" i="0" u="none" strike="noStrike" dirty="0">
                        <a:solidFill>
                          <a:schemeClr val="accent4"/>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650" b="0" i="0" u="none" strike="noStrike" dirty="0">
                          <a:solidFill>
                            <a:schemeClr val="accent4"/>
                          </a:solidFill>
                          <a:effectLst/>
                          <a:latin typeface="+mj-lt"/>
                        </a:rPr>
                        <a:t>£947</a:t>
                      </a:r>
                    </a:p>
                  </a:txBody>
                  <a:tcPr marL="7620" marR="7620" marT="762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7" name="TextBox 6"/>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cxnSp>
        <p:nvCxnSpPr>
          <p:cNvPr id="13" name="Straight Connector 12"/>
          <p:cNvCxnSpPr/>
          <p:nvPr/>
        </p:nvCxnSpPr>
        <p:spPr>
          <a:xfrm flipV="1">
            <a:off x="7916742" y="1588061"/>
            <a:ext cx="8058" cy="30607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935542" y="1588061"/>
            <a:ext cx="8058" cy="30607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954342" y="1588061"/>
            <a:ext cx="8058" cy="30607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973142" y="1588061"/>
            <a:ext cx="8058" cy="30607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a:xfrm>
            <a:off x="8349607" y="6323838"/>
            <a:ext cx="505467" cy="252000"/>
          </a:xfrm>
        </p:spPr>
        <p:txBody>
          <a:bodyPr/>
          <a:lstStyle/>
          <a:p>
            <a:fld id="{9784CBA3-D598-4B1F-BAA3-EE14B5154290}" type="slidenum">
              <a:rPr lang="en-AU" smtClean="0"/>
              <a:pPr/>
              <a:t>8</a:t>
            </a:fld>
            <a:endParaRPr lang="en-AU" dirty="0"/>
          </a:p>
        </p:txBody>
      </p:sp>
      <p:sp>
        <p:nvSpPr>
          <p:cNvPr id="16" name="Title 2"/>
          <p:cNvSpPr>
            <a:spLocks noGrp="1"/>
          </p:cNvSpPr>
          <p:nvPr>
            <p:ph type="title"/>
          </p:nvPr>
        </p:nvSpPr>
        <p:spPr>
          <a:xfrm>
            <a:off x="0" y="0"/>
            <a:ext cx="9143999" cy="1284971"/>
          </a:xfrm>
        </p:spPr>
        <p:txBody>
          <a:bodyPr/>
          <a:lstStyle/>
          <a:p>
            <a:pPr>
              <a:defRPr/>
            </a:pPr>
            <a:r>
              <a:rPr lang="en-US" dirty="0"/>
              <a:t>GB Domestic Tourism: Year to Date – 2013-2018</a:t>
            </a:r>
            <a:br>
              <a:rPr lang="en-US" dirty="0"/>
            </a:br>
            <a:r>
              <a:rPr lang="en-US" dirty="0"/>
              <a:t>Trip Characteristics, Jan-Mar </a:t>
            </a:r>
            <a:r>
              <a:rPr lang="en-US" dirty="0" smtClean="0"/>
              <a:t>period*</a:t>
            </a:r>
            <a:endParaRPr lang="en-GB" dirty="0"/>
          </a:p>
        </p:txBody>
      </p:sp>
      <p:sp>
        <p:nvSpPr>
          <p:cNvPr id="18" name="TextBox 17"/>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a:t>
            </a:r>
            <a:r>
              <a:rPr lang="en-GB" sz="450" b="0" dirty="0" smtClean="0">
                <a:solidFill>
                  <a:schemeClr val="tx1">
                    <a:lumMod val="65000"/>
                    <a:lumOff val="35000"/>
                  </a:schemeClr>
                </a:solidFill>
              </a:rPr>
              <a:t>2018 </a:t>
            </a:r>
            <a:r>
              <a:rPr lang="en-GB" sz="450" b="0" dirty="0">
                <a:solidFill>
                  <a:schemeClr val="tx1">
                    <a:lumMod val="65000"/>
                    <a:lumOff val="35000"/>
                  </a:schemeClr>
                </a:solidFill>
              </a:rPr>
              <a:t>results are provisional and subject to minor changes in subsequent months due to the inclusion of trip-takers returning from late trips.  </a:t>
            </a:r>
            <a:r>
              <a:rPr lang="en-GB" sz="450" b="0" dirty="0" smtClean="0">
                <a:solidFill>
                  <a:schemeClr val="tx1">
                    <a:lumMod val="65000"/>
                    <a:lumOff val="35000"/>
                  </a:schemeClr>
                </a:solidFill>
              </a:rPr>
              <a:t>Pre-2018 </a:t>
            </a:r>
            <a:r>
              <a:rPr lang="en-GB" sz="450" b="0" dirty="0">
                <a:solidFill>
                  <a:schemeClr val="tx1">
                    <a:lumMod val="65000"/>
                    <a:lumOff val="35000"/>
                  </a:schemeClr>
                </a:solidFill>
              </a:rPr>
              <a:t>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graphicFrame>
        <p:nvGraphicFramePr>
          <p:cNvPr id="22" name="Table 21">
            <a:extLst>
              <a:ext uri="{FF2B5EF4-FFF2-40B4-BE49-F238E27FC236}">
                <a16:creationId xmlns:a16="http://schemas.microsoft.com/office/drawing/2014/main" id="{582D2A88-16D6-4695-AB93-B39A590627F9}"/>
              </a:ext>
            </a:extLst>
          </p:cNvPr>
          <p:cNvGraphicFramePr>
            <a:graphicFrameLocks noGrp="1"/>
          </p:cNvGraphicFramePr>
          <p:nvPr>
            <p:custDataLst>
              <p:tags r:id="rId1"/>
            </p:custDataLst>
            <p:extLst>
              <p:ext uri="{D42A27DB-BD31-4B8C-83A1-F6EECF244321}">
                <p14:modId xmlns:p14="http://schemas.microsoft.com/office/powerpoint/2010/main" val="2958188213"/>
              </p:ext>
            </p:extLst>
          </p:nvPr>
        </p:nvGraphicFramePr>
        <p:xfrm>
          <a:off x="154814" y="1688837"/>
          <a:ext cx="8793418" cy="2981940"/>
        </p:xfrm>
        <a:graphic>
          <a:graphicData uri="http://schemas.openxmlformats.org/drawingml/2006/table">
            <a:tbl>
              <a:tblPr/>
              <a:tblGrid>
                <a:gridCol w="794314">
                  <a:extLst>
                    <a:ext uri="{9D8B030D-6E8A-4147-A177-3AD203B41FA5}">
                      <a16:colId xmlns:a16="http://schemas.microsoft.com/office/drawing/2014/main" val="20000"/>
                    </a:ext>
                  </a:extLst>
                </a:gridCol>
                <a:gridCol w="333296">
                  <a:extLst>
                    <a:ext uri="{9D8B030D-6E8A-4147-A177-3AD203B41FA5}">
                      <a16:colId xmlns:a16="http://schemas.microsoft.com/office/drawing/2014/main" val="20002"/>
                    </a:ext>
                  </a:extLst>
                </a:gridCol>
                <a:gridCol w="333296">
                  <a:extLst>
                    <a:ext uri="{9D8B030D-6E8A-4147-A177-3AD203B41FA5}">
                      <a16:colId xmlns:a16="http://schemas.microsoft.com/office/drawing/2014/main" val="20003"/>
                    </a:ext>
                  </a:extLst>
                </a:gridCol>
                <a:gridCol w="333296">
                  <a:extLst>
                    <a:ext uri="{9D8B030D-6E8A-4147-A177-3AD203B41FA5}">
                      <a16:colId xmlns:a16="http://schemas.microsoft.com/office/drawing/2014/main" val="20004"/>
                    </a:ext>
                  </a:extLst>
                </a:gridCol>
                <a:gridCol w="333296">
                  <a:extLst>
                    <a:ext uri="{9D8B030D-6E8A-4147-A177-3AD203B41FA5}">
                      <a16:colId xmlns:a16="http://schemas.microsoft.com/office/drawing/2014/main" val="20005"/>
                    </a:ext>
                  </a:extLst>
                </a:gridCol>
                <a:gridCol w="333296">
                  <a:extLst>
                    <a:ext uri="{9D8B030D-6E8A-4147-A177-3AD203B41FA5}">
                      <a16:colId xmlns:a16="http://schemas.microsoft.com/office/drawing/2014/main" val="20006"/>
                    </a:ext>
                  </a:extLst>
                </a:gridCol>
                <a:gridCol w="333296">
                  <a:extLst>
                    <a:ext uri="{9D8B030D-6E8A-4147-A177-3AD203B41FA5}">
                      <a16:colId xmlns:a16="http://schemas.microsoft.com/office/drawing/2014/main" val="20025"/>
                    </a:ext>
                  </a:extLst>
                </a:gridCol>
                <a:gridCol w="333296">
                  <a:extLst>
                    <a:ext uri="{9D8B030D-6E8A-4147-A177-3AD203B41FA5}">
                      <a16:colId xmlns:a16="http://schemas.microsoft.com/office/drawing/2014/main" val="20008"/>
                    </a:ext>
                  </a:extLst>
                </a:gridCol>
                <a:gridCol w="333296">
                  <a:extLst>
                    <a:ext uri="{9D8B030D-6E8A-4147-A177-3AD203B41FA5}">
                      <a16:colId xmlns:a16="http://schemas.microsoft.com/office/drawing/2014/main" val="20009"/>
                    </a:ext>
                  </a:extLst>
                </a:gridCol>
                <a:gridCol w="333296">
                  <a:extLst>
                    <a:ext uri="{9D8B030D-6E8A-4147-A177-3AD203B41FA5}">
                      <a16:colId xmlns:a16="http://schemas.microsoft.com/office/drawing/2014/main" val="20010"/>
                    </a:ext>
                  </a:extLst>
                </a:gridCol>
                <a:gridCol w="333296">
                  <a:extLst>
                    <a:ext uri="{9D8B030D-6E8A-4147-A177-3AD203B41FA5}">
                      <a16:colId xmlns:a16="http://schemas.microsoft.com/office/drawing/2014/main" val="20011"/>
                    </a:ext>
                  </a:extLst>
                </a:gridCol>
                <a:gridCol w="333296">
                  <a:extLst>
                    <a:ext uri="{9D8B030D-6E8A-4147-A177-3AD203B41FA5}">
                      <a16:colId xmlns:a16="http://schemas.microsoft.com/office/drawing/2014/main" val="20012"/>
                    </a:ext>
                  </a:extLst>
                </a:gridCol>
                <a:gridCol w="333296">
                  <a:extLst>
                    <a:ext uri="{9D8B030D-6E8A-4147-A177-3AD203B41FA5}">
                      <a16:colId xmlns:a16="http://schemas.microsoft.com/office/drawing/2014/main" val="20026"/>
                    </a:ext>
                  </a:extLst>
                </a:gridCol>
                <a:gridCol w="333296">
                  <a:extLst>
                    <a:ext uri="{9D8B030D-6E8A-4147-A177-3AD203B41FA5}">
                      <a16:colId xmlns:a16="http://schemas.microsoft.com/office/drawing/2014/main" val="20014"/>
                    </a:ext>
                  </a:extLst>
                </a:gridCol>
                <a:gridCol w="333296">
                  <a:extLst>
                    <a:ext uri="{9D8B030D-6E8A-4147-A177-3AD203B41FA5}">
                      <a16:colId xmlns:a16="http://schemas.microsoft.com/office/drawing/2014/main" val="20015"/>
                    </a:ext>
                  </a:extLst>
                </a:gridCol>
                <a:gridCol w="333296">
                  <a:extLst>
                    <a:ext uri="{9D8B030D-6E8A-4147-A177-3AD203B41FA5}">
                      <a16:colId xmlns:a16="http://schemas.microsoft.com/office/drawing/2014/main" val="20016"/>
                    </a:ext>
                  </a:extLst>
                </a:gridCol>
                <a:gridCol w="333296">
                  <a:extLst>
                    <a:ext uri="{9D8B030D-6E8A-4147-A177-3AD203B41FA5}">
                      <a16:colId xmlns:a16="http://schemas.microsoft.com/office/drawing/2014/main" val="20017"/>
                    </a:ext>
                  </a:extLst>
                </a:gridCol>
                <a:gridCol w="333296">
                  <a:extLst>
                    <a:ext uri="{9D8B030D-6E8A-4147-A177-3AD203B41FA5}">
                      <a16:colId xmlns:a16="http://schemas.microsoft.com/office/drawing/2014/main" val="20018"/>
                    </a:ext>
                  </a:extLst>
                </a:gridCol>
                <a:gridCol w="333296">
                  <a:extLst>
                    <a:ext uri="{9D8B030D-6E8A-4147-A177-3AD203B41FA5}">
                      <a16:colId xmlns:a16="http://schemas.microsoft.com/office/drawing/2014/main" val="20027"/>
                    </a:ext>
                  </a:extLst>
                </a:gridCol>
                <a:gridCol w="333296">
                  <a:extLst>
                    <a:ext uri="{9D8B030D-6E8A-4147-A177-3AD203B41FA5}">
                      <a16:colId xmlns:a16="http://schemas.microsoft.com/office/drawing/2014/main" val="20020"/>
                    </a:ext>
                  </a:extLst>
                </a:gridCol>
                <a:gridCol w="333296">
                  <a:extLst>
                    <a:ext uri="{9D8B030D-6E8A-4147-A177-3AD203B41FA5}">
                      <a16:colId xmlns:a16="http://schemas.microsoft.com/office/drawing/2014/main" val="20021"/>
                    </a:ext>
                  </a:extLst>
                </a:gridCol>
                <a:gridCol w="333296">
                  <a:extLst>
                    <a:ext uri="{9D8B030D-6E8A-4147-A177-3AD203B41FA5}">
                      <a16:colId xmlns:a16="http://schemas.microsoft.com/office/drawing/2014/main" val="20022"/>
                    </a:ext>
                  </a:extLst>
                </a:gridCol>
                <a:gridCol w="333296">
                  <a:extLst>
                    <a:ext uri="{9D8B030D-6E8A-4147-A177-3AD203B41FA5}">
                      <a16:colId xmlns:a16="http://schemas.microsoft.com/office/drawing/2014/main" val="20023"/>
                    </a:ext>
                  </a:extLst>
                </a:gridCol>
                <a:gridCol w="333296">
                  <a:extLst>
                    <a:ext uri="{9D8B030D-6E8A-4147-A177-3AD203B41FA5}">
                      <a16:colId xmlns:a16="http://schemas.microsoft.com/office/drawing/2014/main" val="20024"/>
                    </a:ext>
                  </a:extLst>
                </a:gridCol>
                <a:gridCol w="333296">
                  <a:extLst>
                    <a:ext uri="{9D8B030D-6E8A-4147-A177-3AD203B41FA5}">
                      <a16:colId xmlns:a16="http://schemas.microsoft.com/office/drawing/2014/main" val="20028"/>
                    </a:ext>
                  </a:extLst>
                </a:gridCol>
              </a:tblGrid>
              <a:tr h="248495">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j-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8495">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2.49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5"/>
                          </a:solidFill>
                          <a:latin typeface="+mj-lt"/>
                        </a:rPr>
                        <a:t>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5"/>
                          </a:solidFill>
                          <a:effectLst/>
                          <a:latin typeface="+mj-lt"/>
                        </a:rPr>
                        <a:t>2.48</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2.61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2.76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2"/>
                          </a:solidFill>
                          <a:latin typeface="+mj-lt"/>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2"/>
                          </a:solidFill>
                          <a:effectLst/>
                          <a:latin typeface="+mj-lt"/>
                        </a:rPr>
                        <a:t>2.57</a:t>
                      </a:r>
                      <a:endParaRPr lang="en-GB" sz="700" b="0" i="0" u="none" strike="noStrike" dirty="0">
                        <a:solidFill>
                          <a:schemeClr val="accent2"/>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2.64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2.60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3"/>
                          </a:solidFill>
                          <a:latin typeface="+mj-lt"/>
                        </a:rPr>
                        <a:t>2.52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2.40</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2.78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4"/>
                          </a:solidFill>
                          <a:latin typeface="+mj-lt"/>
                          <a:ea typeface="+mn-ea"/>
                          <a:cs typeface="+mn-cs"/>
                        </a:rPr>
                        <a:t>2.25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latin typeface="+mj-lt"/>
                          <a:ea typeface="+mn-ea"/>
                          <a:cs typeface="+mn-cs"/>
                        </a:rPr>
                        <a:t>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4"/>
                          </a:solidFill>
                          <a:latin typeface="+mj-lt"/>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4"/>
                          </a:solidFill>
                          <a:effectLst/>
                          <a:latin typeface="+mj-lt"/>
                        </a:rPr>
                        <a:t>2.44</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2.03</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2.50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5"/>
                          </a:solidFill>
                          <a:latin typeface="+mj-lt"/>
                        </a:rPr>
                        <a:t>2.51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5"/>
                          </a:solidFill>
                          <a:effectLst/>
                          <a:latin typeface="+mj-lt"/>
                        </a:rPr>
                        <a:t>2.42</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2.55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2.56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effectLst/>
                          <a:latin typeface="+mj-lt"/>
                          <a:ea typeface="+mn-ea"/>
                          <a:cs typeface="+mn-cs"/>
                        </a:rPr>
                        <a:t>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2"/>
                          </a:solidFill>
                          <a:latin typeface="+mj-lt"/>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2.52</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2.57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2.54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2.43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3"/>
                          </a:solidFill>
                          <a:latin typeface="+mj-lt"/>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2.33</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2.71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4"/>
                          </a:solidFill>
                          <a:latin typeface="+mj-lt"/>
                          <a:ea typeface="+mn-ea"/>
                          <a:cs typeface="+mn-cs"/>
                        </a:rPr>
                        <a:t>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dirty="0">
                          <a:solidFill>
                            <a:schemeClr val="accent4"/>
                          </a:solidFill>
                          <a:latin typeface="+mj-lt"/>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4"/>
                          </a:solidFill>
                          <a:effectLst/>
                          <a:latin typeface="+mj-lt"/>
                        </a:rPr>
                        <a:t>2.43</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2.02</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8495">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j-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8495">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5"/>
                          </a:solidFill>
                          <a:effectLst/>
                          <a:latin typeface="+mj-lt"/>
                        </a:rPr>
                        <a:t>£66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a:t>
                      </a:r>
                      <a:r>
                        <a:rPr lang="en-GB" sz="700" b="0" i="0" u="none" strike="noStrike" dirty="0" smtClean="0">
                          <a:solidFill>
                            <a:schemeClr val="accent5"/>
                          </a:solidFill>
                          <a:effectLst/>
                          <a:latin typeface="+mj-lt"/>
                        </a:rPr>
                        <a:t>71</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2"/>
                          </a:solidFill>
                          <a:latin typeface="+mj-lt"/>
                          <a:ea typeface="+mn-ea"/>
                          <a:cs typeface="+mn-cs"/>
                        </a:rPr>
                        <a:t>£74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2"/>
                          </a:solidFill>
                          <a:latin typeface="+mj-lt"/>
                          <a:ea typeface="+mn-ea"/>
                          <a:cs typeface="+mn-cs"/>
                        </a:rPr>
                        <a:t>£86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£75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£85</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£42</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£37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4"/>
                          </a:solidFill>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4"/>
                          </a:solidFill>
                          <a:effectLst/>
                          <a:latin typeface="+mj-lt"/>
                        </a:rPr>
                        <a:t>£108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smtClean="0">
                          <a:solidFill>
                            <a:schemeClr val="accent4"/>
                          </a:solidFill>
                          <a:effectLst/>
                          <a:latin typeface="+mj-lt"/>
                        </a:rPr>
                        <a:t>£103</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£135</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5"/>
                          </a:solidFill>
                          <a:effectLst/>
                          <a:latin typeface="+mj-lt"/>
                        </a:rPr>
                        <a:t>£65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a:t>
                      </a:r>
                      <a:r>
                        <a:rPr lang="en-GB" sz="700" b="0" i="0" u="none" strike="noStrike" dirty="0" smtClean="0">
                          <a:solidFill>
                            <a:schemeClr val="accent5"/>
                          </a:solidFill>
                          <a:effectLst/>
                          <a:latin typeface="+mj-lt"/>
                        </a:rPr>
                        <a:t>72</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2"/>
                          </a:solidFill>
                          <a:latin typeface="+mj-lt"/>
                          <a:ea typeface="+mn-ea"/>
                          <a:cs typeface="+mn-cs"/>
                        </a:rPr>
                        <a:t>£78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2"/>
                          </a:solidFill>
                          <a:latin typeface="+mj-lt"/>
                          <a:ea typeface="+mn-ea"/>
                          <a:cs typeface="+mn-cs"/>
                        </a:rPr>
                        <a:t>£90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£76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£86</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£85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£42</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4"/>
                          </a:solidFill>
                          <a:effectLst/>
                          <a:latin typeface="+mj-lt"/>
                        </a:rPr>
                        <a:t>£107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a:t>
                      </a:r>
                      <a:r>
                        <a:rPr lang="en-GB" sz="700" b="0" i="0" u="none" strike="noStrike" dirty="0" smtClean="0">
                          <a:solidFill>
                            <a:schemeClr val="accent4"/>
                          </a:solidFill>
                          <a:effectLst/>
                          <a:latin typeface="+mj-lt"/>
                        </a:rPr>
                        <a:t>104</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£136</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8495">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5"/>
                          </a:solidFill>
                          <a:latin typeface="+mj-lt"/>
                          <a:ea typeface="+mn-ea"/>
                          <a:cs typeface="+mn-cs"/>
                        </a:rPr>
                        <a:t>ALL </a:t>
                      </a:r>
                      <a:r>
                        <a:rPr lang="en-GB" sz="800" b="1" i="0" u="none" strike="noStrike" kern="1200" dirty="0" smtClean="0">
                          <a:solidFill>
                            <a:schemeClr val="accent5"/>
                          </a:solidFill>
                          <a:latin typeface="+mj-lt"/>
                          <a:ea typeface="+mn-ea"/>
                          <a:cs typeface="+mn-cs"/>
                        </a:rPr>
                        <a:t>TOURISM - </a:t>
                      </a:r>
                      <a:r>
                        <a:rPr lang="en-GB" sz="800" b="1" i="0" u="none" strike="noStrike" kern="1200" dirty="0">
                          <a:solidFill>
                            <a:schemeClr val="accent5"/>
                          </a:solidFill>
                          <a:latin typeface="+mj-lt"/>
                          <a:ea typeface="+mn-ea"/>
                          <a:cs typeface="+mn-cs"/>
                        </a:rPr>
                        <a:t>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4655A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2"/>
                          </a:solidFill>
                          <a:latin typeface="+mn-lt"/>
                          <a:ea typeface="+mn-ea"/>
                          <a:cs typeface="+mn-cs"/>
                        </a:rPr>
                        <a:t>HOLIDAYS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rgbClr val="EF5205"/>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3"/>
                          </a:solidFill>
                          <a:latin typeface="+mj-lt"/>
                          <a:ea typeface="+mn-ea"/>
                          <a:cs typeface="+mn-cs"/>
                        </a:rPr>
                        <a:t>VFR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3"/>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defRPr/>
                      </a:pPr>
                      <a:r>
                        <a:rPr lang="en-GB" sz="800" b="1" i="0" u="none" strike="noStrike" kern="1200" dirty="0">
                          <a:solidFill>
                            <a:schemeClr val="accent4"/>
                          </a:solidFill>
                          <a:latin typeface="+mj-lt"/>
                          <a:ea typeface="+mn-ea"/>
                          <a:cs typeface="+mn-cs"/>
                        </a:rPr>
                        <a:t>BUSINESS – Jan-Mar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marL="0" algn="ctr" defTabSz="914400" rtl="0" eaLnBrk="1" fontAlgn="ctr" latinLnBrk="0" hangingPunct="1"/>
                      <a:endParaRPr lang="en-GB" sz="800" b="1" i="0" u="none" strike="noStrike" kern="1200" dirty="0">
                        <a:solidFill>
                          <a:schemeClr val="accent4"/>
                        </a:solidFill>
                        <a:latin typeface="+mj-lt"/>
                        <a:ea typeface="+mn-ea"/>
                        <a:cs typeface="+mn-cs"/>
                      </a:endParaRP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8495">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4655A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2018</a:t>
                      </a:r>
                    </a:p>
                  </a:txBody>
                  <a:tcPr marL="4655" marR="4655" marT="465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2018</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£176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5"/>
                          </a:solidFill>
                          <a:latin typeface="+mj-lt"/>
                          <a:ea typeface="+mn-ea"/>
                          <a:cs typeface="+mn-cs"/>
                        </a:rPr>
                        <a:t>£175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a:t>
                      </a:r>
                      <a:r>
                        <a:rPr lang="en-GB" sz="700" b="0" i="0" u="none" strike="noStrike" dirty="0" smtClean="0">
                          <a:solidFill>
                            <a:schemeClr val="accent5"/>
                          </a:solidFill>
                          <a:effectLst/>
                          <a:latin typeface="+mj-lt"/>
                        </a:rPr>
                        <a:t>176</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£180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latin typeface="+mj-lt"/>
                          <a:ea typeface="+mn-ea"/>
                          <a:cs typeface="+mn-cs"/>
                        </a:rPr>
                        <a:t>£203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latin typeface="+mj-lt"/>
                          <a:ea typeface="+mn-ea"/>
                          <a:cs typeface="+mn-cs"/>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£206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£217</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£221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£100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£100</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£104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£260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4"/>
                          </a:solidFill>
                          <a:latin typeface="+mj-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a:t>
                      </a:r>
                      <a:r>
                        <a:rPr lang="en-GB" sz="700" b="0" i="0" u="none" strike="noStrike" dirty="0" smtClean="0">
                          <a:solidFill>
                            <a:schemeClr val="accent4"/>
                          </a:solidFill>
                          <a:effectLst/>
                          <a:latin typeface="+mj-lt"/>
                        </a:rPr>
                        <a:t>251</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£275</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8495">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£173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£176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£163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a:t>
                      </a:r>
                      <a:r>
                        <a:rPr lang="en-GB" sz="700" b="0" i="0" u="none" strike="noStrike" dirty="0" smtClean="0">
                          <a:solidFill>
                            <a:schemeClr val="accent5"/>
                          </a:solidFill>
                          <a:effectLst/>
                          <a:latin typeface="+mj-lt"/>
                        </a:rPr>
                        <a:t>173</a:t>
                      </a:r>
                      <a:endParaRPr lang="en-GB" sz="70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4655A5"/>
                          </a:solidFill>
                          <a:effectLst/>
                          <a:latin typeface="+mj-lt"/>
                        </a:rPr>
                        <a:t>£174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latin typeface="+mj-lt"/>
                          <a:ea typeface="+mn-ea"/>
                          <a:cs typeface="+mn-cs"/>
                        </a:rPr>
                        <a:t>£201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2"/>
                          </a:solidFill>
                          <a:latin typeface="+mj-lt"/>
                          <a:ea typeface="+mn-ea"/>
                          <a:cs typeface="+mn-cs"/>
                        </a:rPr>
                        <a:t>£225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effectLst/>
                          <a:latin typeface="+mj-lt"/>
                          <a:ea typeface="+mn-ea"/>
                          <a:cs typeface="+mn-cs"/>
                        </a:rPr>
                        <a:t>£224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£201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2"/>
                          </a:solidFill>
                          <a:effectLst/>
                          <a:latin typeface="+mj-lt"/>
                        </a:rPr>
                        <a:t>£217</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rgbClr val="EF5205"/>
                          </a:solidFill>
                          <a:effectLst/>
                          <a:latin typeface="+mj-lt"/>
                        </a:rPr>
                        <a:t>£218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3"/>
                          </a:solidFill>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£96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£98</a:t>
                      </a: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3"/>
                          </a:solidFill>
                          <a:effectLst/>
                          <a:latin typeface="+mj-lt"/>
                        </a:rPr>
                        <a:t>£97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£257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£246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4"/>
                          </a:solidFill>
                          <a:effectLst/>
                          <a:latin typeface="+mj-lt"/>
                        </a:rPr>
                        <a:t>£</a:t>
                      </a:r>
                      <a:r>
                        <a:rPr lang="en-GB" sz="700" b="0" i="0" u="none" strike="noStrike" smtClean="0">
                          <a:solidFill>
                            <a:schemeClr val="accent4"/>
                          </a:solidFill>
                          <a:effectLst/>
                          <a:latin typeface="+mj-lt"/>
                        </a:rPr>
                        <a:t>252</a:t>
                      </a:r>
                      <a:endParaRPr lang="en-GB" sz="70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defRPr/>
                      </a:pPr>
                      <a:r>
                        <a:rPr lang="en-GB" sz="700" b="0" i="0" u="none" strike="noStrike" dirty="0">
                          <a:solidFill>
                            <a:schemeClr val="accent4"/>
                          </a:solidFill>
                          <a:effectLst/>
                          <a:latin typeface="+mj-lt"/>
                        </a:rPr>
                        <a:t>£276</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9" name="Rectangle 8"/>
          <p:cNvSpPr/>
          <p:nvPr/>
        </p:nvSpPr>
        <p:spPr>
          <a:xfrm>
            <a:off x="730025" y="6181417"/>
            <a:ext cx="5812971" cy="338554"/>
          </a:xfrm>
          <a:prstGeom prst="rect">
            <a:avLst/>
          </a:prstGeom>
        </p:spPr>
        <p:txBody>
          <a:bodyPr wrap="square">
            <a:spAutoFit/>
          </a:bodyPr>
          <a:lstStyle/>
          <a:p>
            <a:r>
              <a:rPr lang="en-GB" sz="800" b="0" dirty="0"/>
              <a:t>Fieldwork: 10 Jan 2018 – 29 Apr 2018</a:t>
            </a:r>
          </a:p>
          <a:p>
            <a:r>
              <a:rPr lang="en-GB" sz="800" b="0" dirty="0"/>
              <a:t>TNS Face-to-Face Omnibus Survey</a:t>
            </a:r>
          </a:p>
        </p:txBody>
      </p:sp>
      <p:sp>
        <p:nvSpPr>
          <p:cNvPr id="7" name="TextBox 6"/>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cxnSp>
        <p:nvCxnSpPr>
          <p:cNvPr id="8" name="Straight Connector 7"/>
          <p:cNvCxnSpPr/>
          <p:nvPr/>
        </p:nvCxnSpPr>
        <p:spPr>
          <a:xfrm flipV="1">
            <a:off x="1942466" y="168006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961233" y="168006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958655" y="168006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933378" y="168006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5826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_AT_INFO" val=" "/>
</p:tagLst>
</file>

<file path=ppt/tags/tag10.xml><?xml version="1.0" encoding="utf-8"?>
<p:tagLst xmlns:a="http://schemas.openxmlformats.org/drawingml/2006/main" xmlns:r="http://schemas.openxmlformats.org/officeDocument/2006/relationships" xmlns:p="http://schemas.openxmlformats.org/presentationml/2006/main">
  <p:tag name="E_AT_INFO" val=" "/>
</p:tagLst>
</file>

<file path=ppt/tags/tag2.xml><?xml version="1.0" encoding="utf-8"?>
<p:tagLst xmlns:a="http://schemas.openxmlformats.org/drawingml/2006/main" xmlns:r="http://schemas.openxmlformats.org/officeDocument/2006/relationships" xmlns:p="http://schemas.openxmlformats.org/presentationml/2006/main">
  <p:tag name="E_AT_INFO" val=" "/>
</p:tagLst>
</file>

<file path=ppt/tags/tag3.xml><?xml version="1.0" encoding="utf-8"?>
<p:tagLst xmlns:a="http://schemas.openxmlformats.org/drawingml/2006/main" xmlns:r="http://schemas.openxmlformats.org/officeDocument/2006/relationships" xmlns:p="http://schemas.openxmlformats.org/presentationml/2006/main">
  <p:tag name="E_AT_INFO" val=" "/>
</p:tagLst>
</file>

<file path=ppt/tags/tag4.xml><?xml version="1.0" encoding="utf-8"?>
<p:tagLst xmlns:a="http://schemas.openxmlformats.org/drawingml/2006/main" xmlns:r="http://schemas.openxmlformats.org/officeDocument/2006/relationships" xmlns:p="http://schemas.openxmlformats.org/presentationml/2006/main">
  <p:tag name="E_AT_INFO" val=" "/>
</p:tagLst>
</file>

<file path=ppt/tags/tag5.xml><?xml version="1.0" encoding="utf-8"?>
<p:tagLst xmlns:a="http://schemas.openxmlformats.org/drawingml/2006/main" xmlns:r="http://schemas.openxmlformats.org/officeDocument/2006/relationships" xmlns:p="http://schemas.openxmlformats.org/presentationml/2006/main">
  <p:tag name="E_AT_INFO" val=" "/>
</p:tagLst>
</file>

<file path=ppt/tags/tag6.xml><?xml version="1.0" encoding="utf-8"?>
<p:tagLst xmlns:a="http://schemas.openxmlformats.org/drawingml/2006/main" xmlns:r="http://schemas.openxmlformats.org/officeDocument/2006/relationships" xmlns:p="http://schemas.openxmlformats.org/presentationml/2006/main">
  <p:tag name="E_AT_INFO" val=" "/>
</p:tagLst>
</file>

<file path=ppt/tags/tag7.xml><?xml version="1.0" encoding="utf-8"?>
<p:tagLst xmlns:a="http://schemas.openxmlformats.org/drawingml/2006/main" xmlns:r="http://schemas.openxmlformats.org/officeDocument/2006/relationships" xmlns:p="http://schemas.openxmlformats.org/presentationml/2006/main">
  <p:tag name="E_AT_INFO" val=" "/>
</p:tagLst>
</file>

<file path=ppt/tags/tag8.xml><?xml version="1.0" encoding="utf-8"?>
<p:tagLst xmlns:a="http://schemas.openxmlformats.org/drawingml/2006/main" xmlns:r="http://schemas.openxmlformats.org/officeDocument/2006/relationships" xmlns:p="http://schemas.openxmlformats.org/presentationml/2006/main">
  <p:tag name="E_AT_INFO" val=" "/>
</p:tagLst>
</file>

<file path=ppt/tags/tag9.xml><?xml version="1.0" encoding="utf-8"?>
<p:tagLst xmlns:a="http://schemas.openxmlformats.org/drawingml/2006/main" xmlns:r="http://schemas.openxmlformats.org/officeDocument/2006/relationships" xmlns:p="http://schemas.openxmlformats.org/presentationml/2006/main">
  <p:tag name="E_AT_INFO" val=" "/>
</p:tagLst>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12618</TotalTime>
  <Words>3318</Words>
  <Application>Microsoft Office PowerPoint</Application>
  <PresentationFormat>On-screen Show (4:3)</PresentationFormat>
  <Paragraphs>2113</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March 2018 Update</vt:lpstr>
      <vt:lpstr>Long term trends: How to compare data collected from January 2016 onwards with data collected in December 2015 and before </vt:lpstr>
      <vt:lpstr>GB Domestic Tourism: Monthly Volume &amp; Value 2018 ALL TOURISM</vt:lpstr>
      <vt:lpstr>GB Domestic Tourism: Monthly Volume &amp; Value 2018 HOLIDAYS</vt:lpstr>
      <vt:lpstr>GB Domestic Tourism: Monthly Volume &amp; Value 2018 VISITING FRIENDS &amp; RELATIVES</vt:lpstr>
      <vt:lpstr>GB Domestic Tourism: Monthly Volume &amp; Value 2018 BUSINESS TOURISM</vt:lpstr>
      <vt:lpstr>GB Domestic Tourism: Year to Date – 2013-2018 Trips, Bednights &amp; Expenditure, Jan-Mar period*</vt:lpstr>
      <vt:lpstr>GB Domestic Tourism: Year to Date – 2013-2018 Trip Characteristics, Jan-Mar period*</vt:lpstr>
    </vt:vector>
  </TitlesOfParts>
  <Company>tns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February 2012 Update</dc:title>
  <dc:creator>katie.linshits</dc:creator>
  <cp:lastModifiedBy>John Duncan</cp:lastModifiedBy>
  <cp:revision>1743</cp:revision>
  <cp:lastPrinted>2018-06-21T15:42:33Z</cp:lastPrinted>
  <dcterms:created xsi:type="dcterms:W3CDTF">2012-05-21T18:01:37Z</dcterms:created>
  <dcterms:modified xsi:type="dcterms:W3CDTF">2018-06-28T08:04:47Z</dcterms:modified>
</cp:coreProperties>
</file>