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3" r:id="rId2"/>
    <p:sldMasterId id="2147483669" r:id="rId3"/>
    <p:sldMasterId id="2147483677" r:id="rId4"/>
    <p:sldMasterId id="2147483705" r:id="rId5"/>
  </p:sldMasterIdLst>
  <p:notesMasterIdLst>
    <p:notesMasterId r:id="rId13"/>
  </p:notesMasterIdLst>
  <p:handoutMasterIdLst>
    <p:handoutMasterId r:id="rId14"/>
  </p:handoutMasterIdLst>
  <p:sldIdLst>
    <p:sldId id="268" r:id="rId6"/>
    <p:sldId id="297" r:id="rId7"/>
    <p:sldId id="274" r:id="rId8"/>
    <p:sldId id="275" r:id="rId9"/>
    <p:sldId id="276" r:id="rId10"/>
    <p:sldId id="298" r:id="rId11"/>
    <p:sldId id="299" r:id="rId12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cleston, Jim (TSEDB)" initials="JE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EB1CC"/>
    <a:srgbClr val="FF1D38"/>
    <a:srgbClr val="FFFF00"/>
    <a:srgbClr val="56EA2E"/>
    <a:srgbClr val="66FF66"/>
    <a:srgbClr val="FFC0C8"/>
    <a:srgbClr val="FFFF66"/>
    <a:srgbClr val="D1D5F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9886" autoAdjust="0"/>
  </p:normalViewPr>
  <p:slideViewPr>
    <p:cSldViewPr snapToGrid="0" showGuides="1">
      <p:cViewPr varScale="1">
        <p:scale>
          <a:sx n="78" d="100"/>
          <a:sy n="78" d="100"/>
        </p:scale>
        <p:origin x="917" y="91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03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C312-B14F-42FE-BE7D-631394B3662E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53A9-5A18-46A8-9DBB-E8E6F9C1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r">
              <a:defRPr sz="1200"/>
            </a:lvl1pPr>
          </a:lstStyle>
          <a:p>
            <a:fld id="{3B6BD712-6567-450C-B3C6-BAF6878345EE}" type="datetimeFigureOut">
              <a:rPr lang="en-AU" smtClean="0"/>
              <a:pPr/>
              <a:t>23/03/2018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2" tIns="46208" rIns="92422" bIns="462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10"/>
            <a:ext cx="5438140" cy="4467701"/>
          </a:xfrm>
          <a:prstGeom prst="rect">
            <a:avLst/>
          </a:prstGeom>
        </p:spPr>
        <p:txBody>
          <a:bodyPr vert="horz" lIns="92422" tIns="46208" rIns="92422" bIns="462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r">
              <a:defRPr sz="12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7D93-240F-4041-8284-FC16D3A9610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77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0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37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006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70880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4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3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855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2193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5295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8533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514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9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111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3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2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3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50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10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04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464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755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398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79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4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473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3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39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67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87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201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615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229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042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1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15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1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318142" y="5849108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" y="6426200"/>
            <a:ext cx="4329415" cy="324431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9225" y="6114608"/>
            <a:ext cx="68879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24862" y="6466450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6" name="Picture 25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86" r:id="rId4"/>
    <p:sldLayoutId id="2147483668" r:id="rId5"/>
    <p:sldLayoutId id="2147483689" r:id="rId6"/>
    <p:sldLayoutId id="214748366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16473" y="6449672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4" name="Straight Connector 93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6" name="Straight Connector 95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5" name="Picture 24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71" r:id="rId3"/>
    <p:sldLayoutId id="2147483687" r:id="rId4"/>
    <p:sldLayoutId id="2147483672" r:id="rId5"/>
    <p:sldLayoutId id="2147483690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7" y="-3163"/>
            <a:ext cx="9151455" cy="6861163"/>
            <a:chOff x="-5837" y="-3163"/>
            <a:chExt cx="9151455" cy="686116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1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46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99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48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0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52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06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08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0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14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6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9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1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25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2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79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3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82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34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39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90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47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85507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651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0" y="52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18" y="277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18" y="1031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0" y="781012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8" y="1535799"/>
              <a:ext cx="913654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0" y="1284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0" y="203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0" y="1788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18" y="2543875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2293050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3047875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797050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8" y="3551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18" y="330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4055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18" y="3805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18" y="430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481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456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5315799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-5837" y="5064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618" y="581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5568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607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6323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-4219" y="6575837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15648" y="6458061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7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pic>
        <p:nvPicPr>
          <p:cNvPr id="91" name="Picture 90" descr="logo-03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285208" y="5884425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Verdana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X AXIS</a:t>
              </a: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LOWER LIMIT</a:t>
              </a: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UPPER LIMIT</a:t>
              </a: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CHART TOP</a:t>
              </a: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LIMIT</a:t>
                </a: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410328"/>
            <a:ext cx="4329415" cy="324431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1809" y="6149925"/>
            <a:ext cx="68879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8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13233"/>
            <a:ext cx="6838544" cy="1901757"/>
          </a:xfrm>
        </p:spPr>
        <p:txBody>
          <a:bodyPr/>
          <a:lstStyle/>
          <a:p>
            <a:r>
              <a:rPr lang="en-AU" sz="3600" b="1" dirty="0"/>
              <a:t>Great Britain </a:t>
            </a:r>
            <a:br>
              <a:rPr lang="en-AU" sz="3600" b="1" dirty="0"/>
            </a:br>
            <a:r>
              <a:rPr lang="en-AU" sz="3600" b="1" dirty="0"/>
              <a:t>Tourism Survey</a:t>
            </a:r>
            <a:r>
              <a:rPr lang="en-AU" b="1" dirty="0"/>
              <a:t/>
            </a:r>
            <a:br>
              <a:rPr lang="en-AU" b="1" dirty="0"/>
            </a:br>
            <a:r>
              <a:rPr lang="en-AU" sz="3200" dirty="0">
                <a:solidFill>
                  <a:srgbClr val="797979"/>
                </a:solidFill>
              </a:rPr>
              <a:t>May 2017 Update</a:t>
            </a:r>
            <a:endParaRPr lang="en-AU" dirty="0">
              <a:solidFill>
                <a:srgbClr val="79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3647"/>
            <a:ext cx="9143999" cy="777922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ALL TOURISM</a:t>
            </a:r>
            <a:endParaRPr lang="en-GB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1607"/>
              </p:ext>
            </p:extLst>
          </p:nvPr>
        </p:nvGraphicFramePr>
        <p:xfrm>
          <a:off x="67519" y="1150648"/>
          <a:ext cx="7817516" cy="112395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5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21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25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1297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49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-8.8%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+9.3%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-13.6%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9.037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+6.5%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20.368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-25.4%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+18.2%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30.733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-12.1%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16.709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-22.8%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+13.6%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+4.1%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18797"/>
              </p:ext>
            </p:extLst>
          </p:nvPr>
        </p:nvGraphicFramePr>
        <p:xfrm>
          <a:off x="67519" y="2975302"/>
          <a:ext cx="9008959" cy="1047064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7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14872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9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12.723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7.434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10.360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44.590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43.083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6.367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8.740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37.079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35.888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4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45.989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59.787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18.500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119.650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117.004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35.044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47.266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22.759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23.326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15.266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25.826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96.656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94.367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5584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HOLIDAYS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57576"/>
              </p:ext>
            </p:extLst>
          </p:nvPr>
        </p:nvGraphicFramePr>
        <p:xfrm>
          <a:off x="72778" y="1284971"/>
          <a:ext cx="7833790" cy="1019007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52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7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+9.9%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-10.6%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+20.3%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1.632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-7.4%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+13.3%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+14.0%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510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192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-9.9%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10.318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-19.2%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18.420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+31.9%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19.570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3.910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+4.3%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5.369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-11.0%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8.118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-14.7%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13.907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+24.6%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14.985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+17.9%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5614"/>
              </p:ext>
            </p:extLst>
          </p:nvPr>
        </p:nvGraphicFramePr>
        <p:xfrm>
          <a:off x="72778" y="3165128"/>
          <a:ext cx="8998441" cy="100090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4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8636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020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04895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020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17594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</a:tblGrid>
              <a:tr h="12286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30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18.946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20.187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+6.6%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2.093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15.275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15.972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+4.6%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843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  <a:r>
                        <a:rPr lang="en-GB" sz="6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29.805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6.516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55.807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60.007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+7.5%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22.315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32.559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43.180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46.289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+7.2%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81794"/>
              </p:ext>
            </p:extLst>
          </p:nvPr>
        </p:nvGraphicFramePr>
        <p:xfrm>
          <a:off x="107604" y="3288030"/>
          <a:ext cx="8971232" cy="979166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96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13812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16.135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15.349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14.114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13.337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-5.5%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317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b="0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849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7.499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40.912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39.443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-3.6%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35.010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33.327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VISITING FRIENDS &amp; RELATIVES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28231"/>
              </p:ext>
            </p:extLst>
          </p:nvPr>
        </p:nvGraphicFramePr>
        <p:xfrm>
          <a:off x="107604" y="1372742"/>
          <a:ext cx="7840355" cy="97157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3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0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30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82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51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27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136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5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8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3.770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+8.7%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-7.3%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-18.2%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+10.5%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-10.7%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-31.2%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+18.7%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4.828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-14.4%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6.270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5.890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-29.2%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+19.5%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6.434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BUSINESS TOURISM</a:t>
            </a:r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6362"/>
              </p:ext>
            </p:extLst>
          </p:nvPr>
        </p:nvGraphicFramePr>
        <p:xfrm>
          <a:off x="95244" y="3169984"/>
          <a:ext cx="8896337" cy="100800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82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7.398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-16.8%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1.339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0.909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6.075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5.438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-10.5%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3.889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17.181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-22.1%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13.865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-17.7%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79013"/>
              </p:ext>
            </p:extLst>
          </p:nvPr>
        </p:nvGraphicFramePr>
        <p:xfrm>
          <a:off x="95244" y="1284971"/>
          <a:ext cx="7709956" cy="103647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5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7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2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63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68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64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4815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385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0800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5884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R>
                      <a:noFill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>
                      <a:noFill/>
                    </a:lnL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-21.0%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-7.9%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-20.1%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+10.8%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-16.6%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460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endParaRPr lang="en-GB" sz="8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-37.6%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-0.8%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-26.6%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-15.1%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-31.7%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-35.3%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2.980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+17.2%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2.123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2.762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-17.9%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1.953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3123"/>
            <a:ext cx="9143999" cy="1284971"/>
          </a:xfrm>
        </p:spPr>
        <p:txBody>
          <a:bodyPr/>
          <a:lstStyle/>
          <a:p>
            <a:r>
              <a:rPr lang="en-US" dirty="0"/>
              <a:t>GB Domestic Tourism: Year to Date – 2012-2017</a:t>
            </a:r>
            <a:br>
              <a:rPr lang="en-US" dirty="0"/>
            </a:br>
            <a:r>
              <a:rPr lang="en-US" dirty="0"/>
              <a:t>Trips, Bednights &amp; Expenditure, Jan-May period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95509"/>
              </p:ext>
            </p:extLst>
          </p:nvPr>
        </p:nvGraphicFramePr>
        <p:xfrm>
          <a:off x="47625" y="1113019"/>
          <a:ext cx="9010661" cy="2002810"/>
        </p:xfrm>
        <a:graphic>
          <a:graphicData uri="http://schemas.openxmlformats.org/drawingml/2006/table">
            <a:tbl>
              <a:tblPr/>
              <a:tblGrid>
                <a:gridCol w="851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192885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TRIPS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43.178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42.063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40.861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46.539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44.590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43.083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18.567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17.914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18.372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18.971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18.946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20.187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15.165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15.190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15.483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17.642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16.135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15.349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7.699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7.236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5.987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7.217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7.398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6.158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35.872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34.975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33.376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38.591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37.079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35.888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14.689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14.206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14.181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14.740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15.275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15.972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13.042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13.271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15.463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14.114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13.337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6.459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6.216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5.055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6.106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6.075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5.438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8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– Jan -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BEDNIGHTS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115.517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113.365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110.433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128.148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119.650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117.004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54.660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53.664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53.987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60.011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55.807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60.007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39.671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38.746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39.421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45.816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40.912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39.443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17.205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16.714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13.471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15.757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17.181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13.377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93.369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90.618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86.808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101.797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96.656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94.367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42.176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40.853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40.501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43.898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43.180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46.289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33.441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32.621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32.347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39.459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35.010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33.327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14.450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13.434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10.862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12.945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13.865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11.414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409077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Year to Date – 2012-2017</a:t>
            </a:r>
            <a:br>
              <a:rPr lang="en-US" dirty="0"/>
            </a:br>
            <a:r>
              <a:rPr lang="en-US" dirty="0"/>
              <a:t>Trip Characteristics, Jan-May period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85409"/>
              </p:ext>
            </p:extLst>
          </p:nvPr>
        </p:nvGraphicFramePr>
        <p:xfrm>
          <a:off x="63500" y="1115274"/>
          <a:ext cx="8943987" cy="1025212"/>
        </p:xfrm>
        <a:graphic>
          <a:graphicData uri="http://schemas.openxmlformats.org/drawingml/2006/table">
            <a:tbl>
              <a:tblPr/>
              <a:tblGrid>
                <a:gridCol w="807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245574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ALL TOURISM, Jan – May</a:t>
                      </a:r>
                      <a:r>
                        <a:rPr lang="en-GB" sz="800" b="1" i="0" u="none" strike="noStrike" kern="1200" baseline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HOLIDAYS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VFR – Jan –</a:t>
                      </a:r>
                      <a:r>
                        <a:rPr lang="en-GB" sz="800" b="1" i="0" u="none" strike="noStrike" kern="1200" baseline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 May </a:t>
                      </a:r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BUSINESS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90">
                <a:tc>
                  <a:txBody>
                    <a:bodyPr/>
                    <a:lstStyle/>
                    <a:p>
                      <a:pPr marL="85725" indent="0" algn="l" rtl="0" fontAlgn="b"/>
                      <a:r>
                        <a:rPr lang="en-GB" sz="800" b="1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Trip</a:t>
                      </a:r>
                      <a:r>
                        <a:rPr lang="en-GB" sz="800" b="1" i="0" u="none" strike="noStrike" baseline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Length</a:t>
                      </a:r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rgbClr val="FF0000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2.72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2.95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2.97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2.31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2.83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2.90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2.28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2016 results are provisional and subject to minor changes in subsequent months due to the inclusion of trip-takers returning from late trips.  Pre-2016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23115826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 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t"/>
      <a:lstStyle>
        <a:defPPr algn="l">
          <a:defRPr sz="16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GRID LAYOUT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10015</TotalTime>
  <Words>1959</Words>
  <Application>Microsoft Office PowerPoint</Application>
  <PresentationFormat>On-screen Show (4:3)</PresentationFormat>
  <Paragraphs>1157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blank</vt:lpstr>
      <vt:lpstr>Grey Box Masters</vt:lpstr>
      <vt:lpstr>NO Grey Box Masters</vt:lpstr>
      <vt:lpstr>GRID LAYOUT</vt:lpstr>
      <vt:lpstr>1_blank</vt:lpstr>
      <vt:lpstr>Great Britain  Tourism Survey May 2017 Update</vt:lpstr>
      <vt:lpstr>GB Domestic Tourism: Monthly Volume &amp; Value 2017 ALL TOURISM</vt:lpstr>
      <vt:lpstr>GB Domestic Tourism: Monthly Volume &amp; Value 2017 HOLIDAYS</vt:lpstr>
      <vt:lpstr>GB Domestic Tourism: Monthly Volume &amp; Value 2017 VISITING FRIENDS &amp; RELATIVES</vt:lpstr>
      <vt:lpstr>GB Domestic Tourism: Monthly Volume &amp; Value 2017 BUSINESS TOURISM</vt:lpstr>
      <vt:lpstr>GB Domestic Tourism: Year to Date – 2012-2017 Trips, Bednights &amp; Expenditure, Jan-May period</vt:lpstr>
      <vt:lpstr>GB Domestic Tourism: Year to Date – 2012-2017 Trip Characteristics, Jan-May period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Britain Tourism Survey May 2017 Update</dc:title>
  <dc:creator>katie.linshits</dc:creator>
  <cp:lastModifiedBy>Bianca Healey</cp:lastModifiedBy>
  <cp:revision>1317</cp:revision>
  <cp:lastPrinted>2017-08-24T17:06:40Z</cp:lastPrinted>
  <dcterms:created xsi:type="dcterms:W3CDTF">2012-05-21T18:01:37Z</dcterms:created>
  <dcterms:modified xsi:type="dcterms:W3CDTF">2018-03-23T11:58:30Z</dcterms:modified>
</cp:coreProperties>
</file>