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63" r:id="rId2"/>
    <p:sldMasterId id="2147483669" r:id="rId3"/>
    <p:sldMasterId id="2147483677" r:id="rId4"/>
    <p:sldMasterId id="2147483705" r:id="rId5"/>
    <p:sldMasterId id="2147483724" r:id="rId6"/>
  </p:sldMasterIdLst>
  <p:notesMasterIdLst>
    <p:notesMasterId r:id="rId15"/>
  </p:notesMasterIdLst>
  <p:handoutMasterIdLst>
    <p:handoutMasterId r:id="rId16"/>
  </p:handoutMasterIdLst>
  <p:sldIdLst>
    <p:sldId id="268" r:id="rId7"/>
    <p:sldId id="300" r:id="rId8"/>
    <p:sldId id="297" r:id="rId9"/>
    <p:sldId id="274" r:id="rId10"/>
    <p:sldId id="275" r:id="rId11"/>
    <p:sldId id="276" r:id="rId12"/>
    <p:sldId id="298" r:id="rId13"/>
    <p:sldId id="299" r:id="rId14"/>
  </p:sldIdLst>
  <p:sldSz cx="9144000" cy="6858000" type="screen4x3"/>
  <p:notesSz cx="6797675" cy="9928225"/>
  <p:defaultTextStyle>
    <a:defPPr>
      <a:defRPr lang="en-AU"/>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4144">
          <p15:clr>
            <a:srgbClr val="A4A3A4"/>
          </p15:clr>
        </p15:guide>
        <p15:guide id="2" orient="horz" pos="174">
          <p15:clr>
            <a:srgbClr val="A4A3A4"/>
          </p15:clr>
        </p15:guide>
        <p15:guide id="3" orient="horz" pos="3192">
          <p15:clr>
            <a:srgbClr val="A4A3A4"/>
          </p15:clr>
        </p15:guide>
        <p15:guide id="4" orient="horz" pos="2873">
          <p15:clr>
            <a:srgbClr val="A4A3A4"/>
          </p15:clr>
        </p15:guide>
        <p15:guide id="5" orient="horz" pos="1128">
          <p15:clr>
            <a:srgbClr val="A4A3A4"/>
          </p15:clr>
        </p15:guide>
        <p15:guide id="6" orient="horz" pos="810">
          <p15:clr>
            <a:srgbClr val="A4A3A4"/>
          </p15:clr>
        </p15:guide>
        <p15:guide id="7" orient="horz" pos="3509">
          <p15:clr>
            <a:srgbClr val="A4A3A4"/>
          </p15:clr>
        </p15:guide>
        <p15:guide id="8" orient="horz" pos="3668">
          <p15:clr>
            <a:srgbClr val="A4A3A4"/>
          </p15:clr>
        </p15:guide>
        <p15:guide id="9" pos="180">
          <p15:clr>
            <a:srgbClr val="A4A3A4"/>
          </p15:clr>
        </p15:guide>
        <p15:guide id="10" pos="5578">
          <p15:clr>
            <a:srgbClr val="A4A3A4"/>
          </p15:clr>
        </p15:guide>
        <p15:guide id="11" pos="2880">
          <p15:clr>
            <a:srgbClr val="A4A3A4"/>
          </p15:clr>
        </p15:guide>
        <p15:guide id="12" pos="814">
          <p15:clr>
            <a:srgbClr val="A4A3A4"/>
          </p15:clr>
        </p15:guide>
        <p15:guide id="13" pos="5260">
          <p15:clr>
            <a:srgbClr val="A4A3A4"/>
          </p15:clr>
        </p15:guide>
        <p15:guide id="14" pos="3196">
          <p15:clr>
            <a:srgbClr val="A4A3A4"/>
          </p15:clr>
        </p15:guide>
        <p15:guide id="15" pos="495">
          <p15:clr>
            <a:srgbClr val="A4A3A4"/>
          </p15:clr>
        </p15:guide>
        <p15:guide id="16" pos="3830">
          <p15:clr>
            <a:srgbClr val="A4A3A4"/>
          </p15:clr>
        </p15:guide>
        <p15:guide id="17" pos="5730">
          <p15:clr>
            <a:srgbClr val="A4A3A4"/>
          </p15:clr>
        </p15:guide>
        <p15:guide id="18" pos="5702">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ccleston, Jim (TSEDB)" initials="JE" lastIdx="9" clrIdx="0"/>
  <p:cmAuthor id="1" name="Johnson, Nicole (TS)" initials="JN("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D38"/>
    <a:srgbClr val="EF5205"/>
    <a:srgbClr val="FFFF00"/>
    <a:srgbClr val="FF0000"/>
    <a:srgbClr val="3EB1CC"/>
    <a:srgbClr val="56EA2E"/>
    <a:srgbClr val="66FF66"/>
    <a:srgbClr val="FFC0C8"/>
    <a:srgbClr val="FFFF66"/>
    <a:srgbClr val="D1D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9886" autoAdjust="0"/>
  </p:normalViewPr>
  <p:slideViewPr>
    <p:cSldViewPr snapToGrid="0" showGuides="1">
      <p:cViewPr varScale="1">
        <p:scale>
          <a:sx n="72" d="100"/>
          <a:sy n="72" d="100"/>
        </p:scale>
        <p:origin x="787" y="77"/>
      </p:cViewPr>
      <p:guideLst>
        <p:guide orient="horz" pos="4144"/>
        <p:guide orient="horz" pos="174"/>
        <p:guide orient="horz" pos="3192"/>
        <p:guide orient="horz" pos="2873"/>
        <p:guide orient="horz" pos="1128"/>
        <p:guide orient="horz" pos="810"/>
        <p:guide orient="horz" pos="3509"/>
        <p:guide orient="horz" pos="3668"/>
        <p:guide pos="180"/>
        <p:guide pos="5578"/>
        <p:guide pos="2880"/>
        <p:guide pos="814"/>
        <p:guide pos="5260"/>
        <p:guide pos="3196"/>
        <p:guide pos="495"/>
        <p:guide pos="3830"/>
        <p:guide pos="5730"/>
        <p:guide pos="570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9" d="100"/>
          <a:sy n="79" d="100"/>
        </p:scale>
        <p:origin x="-303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D64C312-B14F-42FE-BE7D-631394B3662E}" type="datetimeFigureOut">
              <a:rPr lang="en-GB" smtClean="0"/>
              <a:pPr/>
              <a:t>23/03/2018</a:t>
            </a:fld>
            <a:endParaRPr lang="en-GB"/>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BB953A9-5A18-46A8-9DBB-E8E6F9C19369}" type="slidenum">
              <a:rPr lang="en-GB" smtClean="0"/>
              <a:pPr/>
              <a:t>‹#›</a:t>
            </a:fld>
            <a:endParaRPr lang="en-GB"/>
          </a:p>
        </p:txBody>
      </p:sp>
    </p:spTree>
    <p:extLst>
      <p:ext uri="{BB962C8B-B14F-4D97-AF65-F5344CB8AC3E}">
        <p14:creationId xmlns:p14="http://schemas.microsoft.com/office/powerpoint/2010/main" val="4159813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 y="8"/>
            <a:ext cx="2945659" cy="496411"/>
          </a:xfrm>
          <a:prstGeom prst="rect">
            <a:avLst/>
          </a:prstGeom>
        </p:spPr>
        <p:txBody>
          <a:bodyPr vert="horz" lIns="92422" tIns="46208" rIns="92422" bIns="46208" rtlCol="0"/>
          <a:lstStyle>
            <a:lvl1pPr algn="l">
              <a:defRPr sz="1200"/>
            </a:lvl1pPr>
          </a:lstStyle>
          <a:p>
            <a:endParaRPr lang="en-AU"/>
          </a:p>
        </p:txBody>
      </p:sp>
      <p:sp>
        <p:nvSpPr>
          <p:cNvPr id="3" name="Date Placeholder 2"/>
          <p:cNvSpPr>
            <a:spLocks noGrp="1"/>
          </p:cNvSpPr>
          <p:nvPr>
            <p:ph type="dt" idx="1"/>
          </p:nvPr>
        </p:nvSpPr>
        <p:spPr>
          <a:xfrm>
            <a:off x="3850449" y="8"/>
            <a:ext cx="2945659" cy="496411"/>
          </a:xfrm>
          <a:prstGeom prst="rect">
            <a:avLst/>
          </a:prstGeom>
        </p:spPr>
        <p:txBody>
          <a:bodyPr vert="horz" lIns="92422" tIns="46208" rIns="92422" bIns="46208" rtlCol="0"/>
          <a:lstStyle>
            <a:lvl1pPr algn="r">
              <a:defRPr sz="1200"/>
            </a:lvl1pPr>
          </a:lstStyle>
          <a:p>
            <a:fld id="{3B6BD712-6567-450C-B3C6-BAF6878345EE}" type="datetimeFigureOut">
              <a:rPr lang="en-AU" smtClean="0"/>
              <a:pPr/>
              <a:t>23/03/2018</a:t>
            </a:fld>
            <a:endParaRPr lang="en-AU"/>
          </a:p>
        </p:txBody>
      </p:sp>
      <p:sp>
        <p:nvSpPr>
          <p:cNvPr id="4" name="Slide Image Placeholder 3"/>
          <p:cNvSpPr>
            <a:spLocks noGrp="1" noRot="1" noChangeAspect="1"/>
          </p:cNvSpPr>
          <p:nvPr>
            <p:ph type="sldImg" idx="2"/>
          </p:nvPr>
        </p:nvSpPr>
        <p:spPr>
          <a:xfrm>
            <a:off x="915988" y="742950"/>
            <a:ext cx="4965700" cy="3725863"/>
          </a:xfrm>
          <a:prstGeom prst="rect">
            <a:avLst/>
          </a:prstGeom>
          <a:noFill/>
          <a:ln w="12700">
            <a:solidFill>
              <a:prstClr val="black"/>
            </a:solidFill>
          </a:ln>
        </p:spPr>
        <p:txBody>
          <a:bodyPr vert="horz" lIns="92422" tIns="46208" rIns="92422" bIns="46208" rtlCol="0" anchor="ctr"/>
          <a:lstStyle/>
          <a:p>
            <a:endParaRPr lang="en-AU"/>
          </a:p>
        </p:txBody>
      </p:sp>
      <p:sp>
        <p:nvSpPr>
          <p:cNvPr id="5" name="Notes Placeholder 4"/>
          <p:cNvSpPr>
            <a:spLocks noGrp="1"/>
          </p:cNvSpPr>
          <p:nvPr>
            <p:ph type="body" sz="quarter" idx="3"/>
          </p:nvPr>
        </p:nvSpPr>
        <p:spPr>
          <a:xfrm>
            <a:off x="679769" y="4715910"/>
            <a:ext cx="5438140" cy="4467701"/>
          </a:xfrm>
          <a:prstGeom prst="rect">
            <a:avLst/>
          </a:prstGeom>
        </p:spPr>
        <p:txBody>
          <a:bodyPr vert="horz" lIns="92422" tIns="46208" rIns="92422" bIns="462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7" y="9430095"/>
            <a:ext cx="2945659" cy="496411"/>
          </a:xfrm>
          <a:prstGeom prst="rect">
            <a:avLst/>
          </a:prstGeom>
        </p:spPr>
        <p:txBody>
          <a:bodyPr vert="horz" lIns="92422" tIns="46208" rIns="92422" bIns="46208" rtlCol="0" anchor="b"/>
          <a:lstStyle>
            <a:lvl1pPr algn="l">
              <a:defRPr sz="1200"/>
            </a:lvl1pPr>
          </a:lstStyle>
          <a:p>
            <a:endParaRPr lang="en-AU"/>
          </a:p>
        </p:txBody>
      </p:sp>
      <p:sp>
        <p:nvSpPr>
          <p:cNvPr id="7" name="Slide Number Placeholder 6"/>
          <p:cNvSpPr>
            <a:spLocks noGrp="1"/>
          </p:cNvSpPr>
          <p:nvPr>
            <p:ph type="sldNum" sz="quarter" idx="5"/>
          </p:nvPr>
        </p:nvSpPr>
        <p:spPr>
          <a:xfrm>
            <a:off x="3850449" y="9430095"/>
            <a:ext cx="2945659" cy="496411"/>
          </a:xfrm>
          <a:prstGeom prst="rect">
            <a:avLst/>
          </a:prstGeom>
        </p:spPr>
        <p:txBody>
          <a:bodyPr vert="horz" lIns="92422" tIns="46208" rIns="92422" bIns="46208" rtlCol="0" anchor="b"/>
          <a:lstStyle>
            <a:lvl1pPr algn="r">
              <a:defRPr sz="1200"/>
            </a:lvl1pPr>
          </a:lstStyle>
          <a:p>
            <a:fld id="{B9487D93-240F-4041-8284-FC16D3A96101}" type="slidenum">
              <a:rPr lang="en-AU" smtClean="0"/>
              <a:pPr/>
              <a:t>‹#›</a:t>
            </a:fld>
            <a:endParaRPr lang="en-AU"/>
          </a:p>
        </p:txBody>
      </p:sp>
    </p:spTree>
    <p:extLst>
      <p:ext uri="{BB962C8B-B14F-4D97-AF65-F5344CB8AC3E}">
        <p14:creationId xmlns:p14="http://schemas.microsoft.com/office/powerpoint/2010/main" val="25153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9487D93-240F-4041-8284-FC16D3A96101}" type="slidenum">
              <a:rPr lang="en-AU" smtClean="0"/>
              <a:pPr/>
              <a:t>3</a:t>
            </a:fld>
            <a:endParaRPr lang="en-AU"/>
          </a:p>
        </p:txBody>
      </p:sp>
    </p:spTree>
    <p:extLst>
      <p:ext uri="{BB962C8B-B14F-4D97-AF65-F5344CB8AC3E}">
        <p14:creationId xmlns:p14="http://schemas.microsoft.com/office/powerpoint/2010/main" val="4135068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88178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4954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279504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90889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30989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627325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642650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799465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2877725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a:t>TNS Presentation Title</a:t>
            </a:r>
            <a:endParaRPr lang="en-AU"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301039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14500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4028573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ngle Object +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585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oub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solidFill>
                  <a:srgbClr val="333333"/>
                </a:solidFill>
              </a:defRPr>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217375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Object+ title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18006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riple Object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2570880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iple Object + Title - Grey Box">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4"/>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3"/>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3994855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6219360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Objec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965295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ng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700"/>
            <a:ext cx="9144000" cy="4148138"/>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Text Placeholder 9"/>
          <p:cNvSpPr>
            <a:spLocks noGrp="1"/>
          </p:cNvSpPr>
          <p:nvPr>
            <p:ph type="body" sz="quarter" idx="15"/>
          </p:nvPr>
        </p:nvSpPr>
        <p:spPr>
          <a:xfrm>
            <a:off x="0" y="1031839"/>
            <a:ext cx="8855074" cy="758861"/>
          </a:xfrm>
        </p:spPr>
        <p:txBody>
          <a:bodyPr/>
          <a:lstStyle/>
          <a:p>
            <a:pPr lvl="0"/>
            <a:r>
              <a:rPr lang="en-US" dirty="0"/>
              <a:t>Click to edit Master text styles</a:t>
            </a:r>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38533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ouble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457200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031839"/>
            <a:ext cx="4572000" cy="4916524"/>
          </a:xfrm>
        </p:spPr>
        <p:txBody>
          <a:bodyPr lIns="2376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545143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ouble Object +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90699"/>
            <a:ext cx="4572000" cy="4157663"/>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5" name="Content Placeholder 6"/>
          <p:cNvSpPr>
            <a:spLocks noGrp="1"/>
          </p:cNvSpPr>
          <p:nvPr>
            <p:ph sz="quarter" idx="12"/>
          </p:nvPr>
        </p:nvSpPr>
        <p:spPr>
          <a:xfrm>
            <a:off x="4573617" y="1790699"/>
            <a:ext cx="4572000" cy="4157663"/>
          </a:xfrm>
        </p:spPr>
        <p:txBody>
          <a:bodyPr lIns="2376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4572000" cy="758861"/>
          </a:xfrm>
        </p:spPr>
        <p:txBody>
          <a:bodyPr/>
          <a:lstStyle>
            <a:lvl1pPr>
              <a:defRPr sz="1200"/>
            </a:lvl1pPr>
          </a:lstStyle>
          <a:p>
            <a:pPr lvl="0"/>
            <a:r>
              <a:rPr lang="en-US" dirty="0"/>
              <a:t>Click to edit Master text styles</a:t>
            </a:r>
          </a:p>
        </p:txBody>
      </p:sp>
      <p:sp>
        <p:nvSpPr>
          <p:cNvPr id="11" name="Text Placeholder 9"/>
          <p:cNvSpPr>
            <a:spLocks noGrp="1"/>
          </p:cNvSpPr>
          <p:nvPr>
            <p:ph type="body" sz="quarter" idx="16"/>
          </p:nvPr>
        </p:nvSpPr>
        <p:spPr>
          <a:xfrm>
            <a:off x="4573616" y="1031839"/>
            <a:ext cx="4570383" cy="758861"/>
          </a:xfrm>
        </p:spPr>
        <p:txBody>
          <a:bodyPr lIns="237600"/>
          <a:lstStyle>
            <a:lvl1pPr>
              <a:defRPr sz="1200"/>
            </a:lvl1pPr>
          </a:lstStyle>
          <a:p>
            <a:pPr lvl="0"/>
            <a:r>
              <a:rPr lang="en-US" dirty="0"/>
              <a:t>Click to edit Master text styles</a:t>
            </a:r>
          </a:p>
        </p:txBody>
      </p:sp>
      <p:sp>
        <p:nvSpPr>
          <p:cNvPr id="12" name="Text Placeholder 9"/>
          <p:cNvSpPr>
            <a:spLocks noGrp="1"/>
          </p:cNvSpPr>
          <p:nvPr>
            <p:ph type="body" sz="quarter" idx="17"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8"/>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12895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082339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riple Object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033230"/>
            <a:ext cx="3028950" cy="4916524"/>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036005"/>
            <a:ext cx="3020015" cy="4912358"/>
          </a:xfrm>
        </p:spPr>
        <p:txBody>
          <a:bodyPr lIns="24840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3055620" cy="4916524"/>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21111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riple Object + Title ">
    <p:spTree>
      <p:nvGrpSpPr>
        <p:cNvPr id="1" name=""/>
        <p:cNvGrpSpPr/>
        <p:nvPr/>
      </p:nvGrpSpPr>
      <p:grpSpPr>
        <a:xfrm>
          <a:off x="0" y="0"/>
          <a:ext cx="0" cy="0"/>
          <a:chOff x="0" y="0"/>
          <a:chExt cx="0" cy="0"/>
        </a:xfrm>
      </p:grpSpPr>
      <p:sp>
        <p:nvSpPr>
          <p:cNvPr id="8" name="Content Placeholder 6"/>
          <p:cNvSpPr>
            <a:spLocks noGrp="1"/>
          </p:cNvSpPr>
          <p:nvPr>
            <p:ph sz="quarter" idx="16"/>
          </p:nvPr>
        </p:nvSpPr>
        <p:spPr>
          <a:xfrm>
            <a:off x="2800351" y="1788563"/>
            <a:ext cx="3028950" cy="4161189"/>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Content Placeholder 6"/>
          <p:cNvSpPr>
            <a:spLocks noGrp="1"/>
          </p:cNvSpPr>
          <p:nvPr>
            <p:ph sz="quarter" idx="17"/>
          </p:nvPr>
        </p:nvSpPr>
        <p:spPr>
          <a:xfrm>
            <a:off x="5578679" y="1790699"/>
            <a:ext cx="3020015" cy="4157663"/>
          </a:xfrm>
        </p:spPr>
        <p:txBody>
          <a:bodyPr lIns="248400"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787172"/>
            <a:ext cx="3055620" cy="4161189"/>
          </a:xfrm>
        </p:spPr>
        <p:txBody>
          <a:bodyPr tIns="0">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5"/>
          </p:nvPr>
        </p:nvSpPr>
        <p:spPr>
          <a:xfrm>
            <a:off x="0" y="1031839"/>
            <a:ext cx="2800350" cy="758861"/>
          </a:xfrm>
        </p:spPr>
        <p:txBody>
          <a:bodyPr/>
          <a:lstStyle>
            <a:lvl1pPr>
              <a:defRPr sz="1200"/>
            </a:lvl1pPr>
          </a:lstStyle>
          <a:p>
            <a:pPr lvl="0"/>
            <a:r>
              <a:rPr lang="en-US" dirty="0"/>
              <a:t>Click to edit Master text styles</a:t>
            </a:r>
          </a:p>
        </p:txBody>
      </p:sp>
      <p:sp>
        <p:nvSpPr>
          <p:cNvPr id="12" name="Text Placeholder 9"/>
          <p:cNvSpPr>
            <a:spLocks noGrp="1"/>
          </p:cNvSpPr>
          <p:nvPr>
            <p:ph type="body" sz="quarter" idx="18"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9"/>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
        <p:nvSpPr>
          <p:cNvPr id="11" name="Text Placeholder 9"/>
          <p:cNvSpPr>
            <a:spLocks noGrp="1"/>
          </p:cNvSpPr>
          <p:nvPr>
            <p:ph type="body" sz="quarter" idx="20"/>
          </p:nvPr>
        </p:nvSpPr>
        <p:spPr>
          <a:xfrm>
            <a:off x="2797065" y="1031839"/>
            <a:ext cx="2788395" cy="758861"/>
          </a:xfrm>
        </p:spPr>
        <p:txBody>
          <a:bodyPr lIns="252000"/>
          <a:lstStyle>
            <a:lvl1pPr>
              <a:defRPr sz="1200"/>
            </a:lvl1pPr>
          </a:lstStyle>
          <a:p>
            <a:pPr lvl="0"/>
            <a:r>
              <a:rPr lang="en-US" dirty="0"/>
              <a:t>Click to edit Master text styles</a:t>
            </a:r>
          </a:p>
        </p:txBody>
      </p:sp>
      <p:sp>
        <p:nvSpPr>
          <p:cNvPr id="13" name="Text Placeholder 9"/>
          <p:cNvSpPr>
            <a:spLocks noGrp="1"/>
          </p:cNvSpPr>
          <p:nvPr>
            <p:ph type="body" sz="quarter" idx="21"/>
          </p:nvPr>
        </p:nvSpPr>
        <p:spPr>
          <a:xfrm>
            <a:off x="5578365" y="1039459"/>
            <a:ext cx="2788395" cy="758861"/>
          </a:xfrm>
        </p:spPr>
        <p:txBody>
          <a:bodyPr lIns="252000"/>
          <a:lstStyle>
            <a:lvl1pPr>
              <a:defRPr sz="1200"/>
            </a:lvl1pPr>
          </a:lstStyle>
          <a:p>
            <a:pPr lvl="0"/>
            <a:r>
              <a:rPr lang="en-US" dirty="0"/>
              <a:t>Click to edit Master text styles</a:t>
            </a:r>
          </a:p>
        </p:txBody>
      </p:sp>
    </p:spTree>
    <p:extLst>
      <p:ext uri="{BB962C8B-B14F-4D97-AF65-F5344CB8AC3E}">
        <p14:creationId xmlns:p14="http://schemas.microsoft.com/office/powerpoint/2010/main" val="145273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6"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a:xfrm>
            <a:off x="785814" y="5946775"/>
            <a:ext cx="7555320" cy="377062"/>
          </a:xfrm>
          <a:prstGeom prst="rect">
            <a:avLst/>
          </a:prstGeom>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188250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ingle Object - Grey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Slide Number Placeholder 2"/>
          <p:cNvSpPr>
            <a:spLocks noGrp="1"/>
          </p:cNvSpPr>
          <p:nvPr>
            <p:ph type="sldNum" sz="quarter" idx="10"/>
          </p:nvPr>
        </p:nvSpPr>
        <p:spPr/>
        <p:txBody>
          <a:bodyPr/>
          <a:lstStyle/>
          <a:p>
            <a:fld id="{9784CBA3-D598-4B1F-BAA3-EE14B5154290}" type="slidenum">
              <a:rPr lang="en-AU" smtClean="0"/>
              <a:pPr/>
              <a:t>‹#›</a:t>
            </a:fld>
            <a:endParaRPr lang="en-AU" dirty="0"/>
          </a:p>
        </p:txBody>
      </p:sp>
      <p:sp>
        <p:nvSpPr>
          <p:cNvPr id="7" name="Content Placeholder 6"/>
          <p:cNvSpPr>
            <a:spLocks noGrp="1"/>
          </p:cNvSpPr>
          <p:nvPr>
            <p:ph sz="quarter" idx="11"/>
          </p:nvPr>
        </p:nvSpPr>
        <p:spPr>
          <a:xfrm>
            <a:off x="0" y="1031839"/>
            <a:ext cx="9144000" cy="4906999"/>
          </a:xfrm>
        </p:spPr>
        <p:txBody>
          <a:bodyPr>
            <a:noAutofit/>
          </a:bodyPr>
          <a:lstStyle>
            <a:lvl1pPr>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0" name="Text Placeholder 9"/>
          <p:cNvSpPr>
            <a:spLocks noGrp="1"/>
          </p:cNvSpPr>
          <p:nvPr>
            <p:ph type="body" sz="quarter" idx="16" hasCustomPrompt="1"/>
          </p:nvPr>
        </p:nvSpPr>
        <p:spPr>
          <a:xfrm>
            <a:off x="1292225" y="5570538"/>
            <a:ext cx="7562850" cy="368300"/>
          </a:xfrm>
        </p:spPr>
        <p:txBody>
          <a:bodyPr lIns="0" tIns="0" rIns="0" bIns="108000" anchor="b">
            <a:noAutofit/>
          </a:bodyPr>
          <a:lstStyle>
            <a:lvl1pPr>
              <a:defRPr sz="600" b="0"/>
            </a:lvl1pPr>
            <a:lvl2pPr>
              <a:defRPr sz="600"/>
            </a:lvl2pPr>
            <a:lvl3pPr>
              <a:defRPr sz="600"/>
            </a:lvl3pPr>
            <a:lvl4pPr>
              <a:defRPr sz="600"/>
            </a:lvl4pPr>
            <a:lvl5pPr>
              <a:defRPr sz="600"/>
            </a:lvl5pPr>
          </a:lstStyle>
          <a:p>
            <a:pPr lvl="0"/>
            <a:r>
              <a:rPr lang="en-US" dirty="0"/>
              <a:t>SOURCE:</a:t>
            </a:r>
          </a:p>
        </p:txBody>
      </p:sp>
      <p:sp>
        <p:nvSpPr>
          <p:cNvPr id="4" name="Footer Placeholder 3"/>
          <p:cNvSpPr>
            <a:spLocks noGrp="1"/>
          </p:cNvSpPr>
          <p:nvPr>
            <p:ph type="ftr" sz="quarter" idx="17"/>
          </p:nvPr>
        </p:nvSpPr>
        <p:spPr/>
        <p:txBody>
          <a:bodyPr/>
          <a:lstStyle/>
          <a:p>
            <a:pPr>
              <a:spcBef>
                <a:spcPct val="20000"/>
              </a:spcBef>
              <a:buFont typeface="Arial" pitchFamily="34" charset="0"/>
              <a:buNone/>
            </a:pPr>
            <a:r>
              <a:rPr lang="en-AU" dirty="0"/>
              <a:t>TNS Presentation Title</a:t>
            </a:r>
          </a:p>
        </p:txBody>
      </p:sp>
    </p:spTree>
    <p:extLst>
      <p:ext uri="{BB962C8B-B14F-4D97-AF65-F5344CB8AC3E}">
        <p14:creationId xmlns:p14="http://schemas.microsoft.com/office/powerpoint/2010/main" val="32911074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pic>
        <p:nvPicPr>
          <p:cNvPr id="47110" name="Picture 6" descr="http://www.bagable.co.uk/img/uploads/huge_20120711162850_0a32362746f1e7588a83abc5da2164ef.jpg"/>
          <p:cNvPicPr>
            <a:picLocks noChangeAspect="1" noChangeArrowheads="1"/>
          </p:cNvPicPr>
          <p:nvPr userDrawn="1"/>
        </p:nvPicPr>
        <p:blipFill>
          <a:blip r:embed="rId2" cstate="print"/>
          <a:srcRect l="15983" t="4796" r="15760" b="10003"/>
          <a:stretch>
            <a:fillRect/>
          </a:stretch>
        </p:blipFill>
        <p:spPr bwMode="auto">
          <a:xfrm>
            <a:off x="4683428" y="307818"/>
            <a:ext cx="4460572" cy="5567881"/>
          </a:xfrm>
          <a:prstGeom prst="rect">
            <a:avLst/>
          </a:prstGeom>
          <a:noFill/>
        </p:spPr>
      </p:pic>
    </p:spTree>
    <p:extLst>
      <p:ext uri="{BB962C8B-B14F-4D97-AF65-F5344CB8AC3E}">
        <p14:creationId xmlns:p14="http://schemas.microsoft.com/office/powerpoint/2010/main" val="1661044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roperty Chapter Layout">
    <p:spTree>
      <p:nvGrpSpPr>
        <p:cNvPr id="1" name=""/>
        <p:cNvGrpSpPr/>
        <p:nvPr/>
      </p:nvGrpSpPr>
      <p:grpSpPr>
        <a:xfrm>
          <a:off x="0" y="0"/>
          <a:ext cx="0" cy="0"/>
          <a:chOff x="0" y="0"/>
          <a:chExt cx="0" cy="0"/>
        </a:xfrm>
      </p:grpSpPr>
      <p:pic>
        <p:nvPicPr>
          <p:cNvPr id="8" name="Picture 7" descr="\\PSTUDIOTERM\Clients\TNS Global\TNS_002 Templates\4. Design\4. Active\PPT Files\19 Jan Redesign\Reference\Property Images\RGB_MASTER_A0_landscape_01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 t="28748" r="43660" b="2571"/>
          <a:stretch/>
        </p:blipFill>
        <p:spPr bwMode="auto">
          <a:xfrm>
            <a:off x="2390643" y="0"/>
            <a:ext cx="6753357"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824464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with Property Layout">
    <p:spTree>
      <p:nvGrpSpPr>
        <p:cNvPr id="1" name=""/>
        <p:cNvGrpSpPr/>
        <p:nvPr/>
      </p:nvGrpSpPr>
      <p:grpSpPr>
        <a:xfrm>
          <a:off x="0" y="0"/>
          <a:ext cx="0" cy="0"/>
          <a:chOff x="0" y="0"/>
          <a:chExt cx="0" cy="0"/>
        </a:xfrm>
      </p:grpSpPr>
      <p:pic>
        <p:nvPicPr>
          <p:cNvPr id="5"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9327550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8443980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260792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33147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roperty Chapter Layout">
    <p:spTree>
      <p:nvGrpSpPr>
        <p:cNvPr id="1" name=""/>
        <p:cNvGrpSpPr/>
        <p:nvPr/>
      </p:nvGrpSpPr>
      <p:grpSpPr>
        <a:xfrm>
          <a:off x="0" y="0"/>
          <a:ext cx="0" cy="0"/>
          <a:chOff x="0" y="0"/>
          <a:chExt cx="0" cy="0"/>
        </a:xfrm>
      </p:grpSpPr>
      <p:pic>
        <p:nvPicPr>
          <p:cNvPr id="7" name="Picture 2" descr="C:\Users\AndrewA\Desktop\Email ATT\RGB_MASTER_A0_landscape_02_lefttor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8675" r="37677" b="-1"/>
          <a:stretch/>
        </p:blipFill>
        <p:spPr bwMode="auto">
          <a:xfrm>
            <a:off x="2834957" y="0"/>
            <a:ext cx="6309043" cy="58229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485562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5304739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284333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153939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Property Chapter Layout">
    <p:spTree>
      <p:nvGrpSpPr>
        <p:cNvPr id="1" name=""/>
        <p:cNvGrpSpPr/>
        <p:nvPr/>
      </p:nvGrpSpPr>
      <p:grpSpPr>
        <a:xfrm>
          <a:off x="0" y="0"/>
          <a:ext cx="0" cy="0"/>
          <a:chOff x="0" y="0"/>
          <a:chExt cx="0" cy="0"/>
        </a:xfrm>
      </p:grpSpPr>
      <p:pic>
        <p:nvPicPr>
          <p:cNvPr id="7"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142967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Title with Property Layout">
    <p:spTree>
      <p:nvGrpSpPr>
        <p:cNvPr id="1" name=""/>
        <p:cNvGrpSpPr/>
        <p:nvPr/>
      </p:nvGrpSpPr>
      <p:grpSpPr>
        <a:xfrm>
          <a:off x="0" y="0"/>
          <a:ext cx="0" cy="0"/>
          <a:chOff x="0" y="0"/>
          <a:chExt cx="0" cy="0"/>
        </a:xfrm>
      </p:grpSpPr>
      <p:pic>
        <p:nvPicPr>
          <p:cNvPr id="5"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3831877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Property Chapter Layout">
    <p:spTree>
      <p:nvGrpSpPr>
        <p:cNvPr id="1" name=""/>
        <p:cNvGrpSpPr/>
        <p:nvPr/>
      </p:nvGrpSpPr>
      <p:grpSpPr>
        <a:xfrm>
          <a:off x="0" y="0"/>
          <a:ext cx="0" cy="0"/>
          <a:chOff x="0" y="0"/>
          <a:chExt cx="0" cy="0"/>
        </a:xfrm>
      </p:grpSpPr>
      <p:pic>
        <p:nvPicPr>
          <p:cNvPr id="7" name="Picture 2" descr="C:\Users\AndrewA\Desktop\Email ATT\RGB_MASTER_A0_portrait_02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0051" r="19759" b="3525"/>
          <a:stretch/>
        </p:blipFill>
        <p:spPr bwMode="auto">
          <a:xfrm>
            <a:off x="4633975" y="-1"/>
            <a:ext cx="4221099" cy="5686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42782013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7_Title with Property Layout">
    <p:spTree>
      <p:nvGrpSpPr>
        <p:cNvPr id="1" name=""/>
        <p:cNvGrpSpPr/>
        <p:nvPr/>
      </p:nvGrpSpPr>
      <p:grpSpPr>
        <a:xfrm>
          <a:off x="0" y="0"/>
          <a:ext cx="0" cy="0"/>
          <a:chOff x="0" y="0"/>
          <a:chExt cx="0" cy="0"/>
        </a:xfrm>
      </p:grpSpPr>
      <p:pic>
        <p:nvPicPr>
          <p:cNvPr id="5"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0376150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7_Property Chapter Layout">
    <p:spTree>
      <p:nvGrpSpPr>
        <p:cNvPr id="1" name=""/>
        <p:cNvGrpSpPr/>
        <p:nvPr/>
      </p:nvGrpSpPr>
      <p:grpSpPr>
        <a:xfrm>
          <a:off x="0" y="0"/>
          <a:ext cx="0" cy="0"/>
          <a:chOff x="0" y="0"/>
          <a:chExt cx="0" cy="0"/>
        </a:xfrm>
      </p:grpSpPr>
      <p:pic>
        <p:nvPicPr>
          <p:cNvPr id="7" name="Picture 2" descr="C:\Users\AndrewA\Desktop\Email ATT\RGB_MASTER_A0_portrait_03_straigh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2479" r="7985" b="3545"/>
          <a:stretch/>
        </p:blipFill>
        <p:spPr bwMode="auto">
          <a:xfrm>
            <a:off x="4056113" y="0"/>
            <a:ext cx="5087887" cy="57855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28992293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8_Title with Property Layout">
    <p:spTree>
      <p:nvGrpSpPr>
        <p:cNvPr id="1" name=""/>
        <p:cNvGrpSpPr/>
        <p:nvPr/>
      </p:nvGrpSpPr>
      <p:grpSpPr>
        <a:xfrm>
          <a:off x="0" y="0"/>
          <a:ext cx="0" cy="0"/>
          <a:chOff x="0" y="0"/>
          <a:chExt cx="0" cy="0"/>
        </a:xfrm>
      </p:grpSpPr>
      <p:pic>
        <p:nvPicPr>
          <p:cNvPr id="5"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679042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8_Property Chapter Layout">
    <p:spTree>
      <p:nvGrpSpPr>
        <p:cNvPr id="1" name=""/>
        <p:cNvGrpSpPr/>
        <p:nvPr/>
      </p:nvGrpSpPr>
      <p:grpSpPr>
        <a:xfrm>
          <a:off x="0" y="0"/>
          <a:ext cx="0" cy="0"/>
          <a:chOff x="0" y="0"/>
          <a:chExt cx="0" cy="0"/>
        </a:xfrm>
      </p:grpSpPr>
      <p:pic>
        <p:nvPicPr>
          <p:cNvPr id="7" name="Picture 2" descr="C:\Users\AndrewA\Desktop\Email ATT\RGB_MASTER_A0_squar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485" t="24746" r="23617" b="898"/>
          <a:stretch/>
        </p:blipFill>
        <p:spPr bwMode="auto">
          <a:xfrm>
            <a:off x="2105479" y="-1"/>
            <a:ext cx="7038521" cy="5680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t>TNS Presentation Title</a:t>
            </a:r>
            <a:endParaRPr dirty="0"/>
          </a:p>
        </p:txBody>
      </p:sp>
    </p:spTree>
    <p:extLst>
      <p:ext uri="{BB962C8B-B14F-4D97-AF65-F5344CB8AC3E}">
        <p14:creationId xmlns:p14="http://schemas.microsoft.com/office/powerpoint/2010/main" val="86312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with Property Layout">
    <p:spTree>
      <p:nvGrpSpPr>
        <p:cNvPr id="1" name=""/>
        <p:cNvGrpSpPr/>
        <p:nvPr/>
      </p:nvGrpSpPr>
      <p:grpSpPr>
        <a:xfrm>
          <a:off x="0" y="0"/>
          <a:ext cx="0" cy="0"/>
          <a:chOff x="0" y="0"/>
          <a:chExt cx="0" cy="0"/>
        </a:xfrm>
      </p:grpSpPr>
      <p:pic>
        <p:nvPicPr>
          <p:cNvPr id="5"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37530052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2" name="Title 1"/>
          <p:cNvSpPr>
            <a:spLocks noGrp="1"/>
          </p:cNvSpPr>
          <p:nvPr>
            <p:ph type="title"/>
          </p:nvPr>
        </p:nvSpPr>
        <p:spPr/>
        <p:txBody>
          <a:bodyPr>
            <a:noAutofit/>
          </a:bodyPr>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t>TNS Presentation Title</a:t>
            </a:r>
            <a:endParaRPr dirty="0"/>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a:t>Click icon to add picture</a:t>
            </a:r>
            <a:endParaRPr lang="en-AU" dirty="0"/>
          </a:p>
        </p:txBody>
      </p:sp>
    </p:spTree>
    <p:extLst>
      <p:ext uri="{BB962C8B-B14F-4D97-AF65-F5344CB8AC3E}">
        <p14:creationId xmlns:p14="http://schemas.microsoft.com/office/powerpoint/2010/main" val="36021572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noAutofit/>
          </a:bodyPr>
          <a:lstStyle/>
          <a:p>
            <a:fld id="{9784CBA3-D598-4B1F-BAA3-EE14B5154290}" type="slidenum">
              <a:rPr lang="en-AU" smtClean="0"/>
              <a:pPr/>
              <a:t>‹#›</a:t>
            </a:fld>
            <a:endParaRPr lang="en-AU" dirty="0"/>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t>TNS Presentation Title</a:t>
            </a:r>
            <a:endParaRPr dirty="0"/>
          </a:p>
        </p:txBody>
      </p:sp>
      <p:sp>
        <p:nvSpPr>
          <p:cNvPr id="8" name="Title 1"/>
          <p:cNvSpPr>
            <a:spLocks noGrp="1"/>
          </p:cNvSpPr>
          <p:nvPr>
            <p:ph type="title"/>
          </p:nvPr>
        </p:nvSpPr>
        <p:spPr>
          <a:xfrm>
            <a:off x="-1" y="2301945"/>
            <a:ext cx="5073651" cy="1638299"/>
          </a:xfrm>
        </p:spPr>
        <p:txBody>
          <a:bodyPr tIns="180000"/>
          <a:lstStyle/>
          <a:p>
            <a:r>
              <a:rPr lang="en-US"/>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Tree>
    <p:extLst>
      <p:ext uri="{BB962C8B-B14F-4D97-AF65-F5344CB8AC3E}">
        <p14:creationId xmlns:p14="http://schemas.microsoft.com/office/powerpoint/2010/main" val="42121968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8153096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with Property Layout">
    <p:spTree>
      <p:nvGrpSpPr>
        <p:cNvPr id="1" name=""/>
        <p:cNvGrpSpPr/>
        <p:nvPr/>
      </p:nvGrpSpPr>
      <p:grpSpPr>
        <a:xfrm>
          <a:off x="0" y="0"/>
          <a:ext cx="0" cy="0"/>
          <a:chOff x="0" y="0"/>
          <a:chExt cx="0" cy="0"/>
        </a:xfrm>
      </p:grpSpPr>
      <p:sp>
        <p:nvSpPr>
          <p:cNvPr id="8" name="Title Placeholder 1"/>
          <p:cNvSpPr txBox="1">
            <a:spLocks/>
          </p:cNvSpPr>
          <p:nvPr userDrawn="1"/>
        </p:nvSpPr>
        <p:spPr>
          <a:xfrm>
            <a:off x="0" y="0"/>
            <a:ext cx="9143999" cy="1284971"/>
          </a:xfrm>
          <a:prstGeom prst="rect">
            <a:avLst/>
          </a:prstGeom>
          <a:noFill/>
        </p:spPr>
        <p:txBody>
          <a:bodyPr vert="horz" lIns="277200" tIns="208800" rIns="277200" bIns="0" rtlCol="0" anchor="t">
            <a:noAutofit/>
          </a:bodyPr>
          <a:lstStyle>
            <a:lvl1pPr algn="l" defTabSz="914400" rtl="0" eaLnBrk="1" latinLnBrk="0" hangingPunct="1">
              <a:spcBef>
                <a:spcPct val="0"/>
              </a:spcBef>
              <a:buNone/>
              <a:defRPr sz="2400" kern="1200">
                <a:solidFill>
                  <a:schemeClr val="bg1"/>
                </a:solidFill>
                <a:latin typeface="+mj-lt"/>
                <a:ea typeface="+mj-ea"/>
                <a:cs typeface="+mj-cs"/>
              </a:defRPr>
            </a:lvl1pPr>
          </a:lstStyle>
          <a:p>
            <a:endParaRPr lang="en-AU" dirty="0">
              <a:solidFill>
                <a:prstClr val="white"/>
              </a:solidFill>
            </a:endParaRPr>
          </a:p>
        </p:txBody>
      </p:sp>
      <p:sp>
        <p:nvSpPr>
          <p:cNvPr id="19" name="Title 18"/>
          <p:cNvSpPr>
            <a:spLocks noGrp="1"/>
          </p:cNvSpPr>
          <p:nvPr>
            <p:ph type="title"/>
          </p:nvPr>
        </p:nvSpPr>
        <p:spPr>
          <a:noFill/>
        </p:spPr>
        <p:txBody>
          <a:body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tx1">
                    <a:lumMod val="50000"/>
                    <a:lumOff val="50000"/>
                  </a:schemeClr>
                </a:solidFill>
              </a:defRPr>
            </a:lvl1pPr>
          </a:lstStyle>
          <a:p>
            <a:pPr lvl="0"/>
            <a:r>
              <a:rPr lang="en-GB"/>
              <a:t>Click to edit Master subtitle styles</a:t>
            </a:r>
          </a:p>
        </p:txBody>
      </p:sp>
    </p:spTree>
    <p:extLst>
      <p:ext uri="{BB962C8B-B14F-4D97-AF65-F5344CB8AC3E}">
        <p14:creationId xmlns:p14="http://schemas.microsoft.com/office/powerpoint/2010/main" val="8126453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rgbClr val="7F7F7F"/>
                </a:solidFill>
              </a:defRPr>
            </a:lvl1pPr>
          </a:lstStyle>
          <a:p>
            <a:r>
              <a:rPr lang="en-GB"/>
              <a:t>Click to edit Master title style</a:t>
            </a:r>
            <a:endParaRPr lang="en-US"/>
          </a:p>
        </p:txBody>
      </p:sp>
      <p:sp>
        <p:nvSpPr>
          <p:cNvPr id="3" name="Text Placeholder 2"/>
          <p:cNvSpPr>
            <a:spLocks noGrp="1"/>
          </p:cNvSpPr>
          <p:nvPr>
            <p:ph type="body" sz="quarter" idx="10" hasCustomPrompt="1"/>
          </p:nvPr>
        </p:nvSpPr>
        <p:spPr>
          <a:xfrm>
            <a:off x="290513" y="629709"/>
            <a:ext cx="4384675" cy="392113"/>
          </a:xfrm>
          <a:prstGeom prst="rect">
            <a:avLst/>
          </a:prstGeom>
        </p:spPr>
        <p:txBody>
          <a:bodyPr vert="horz" lIns="0" tIns="0" rIns="0" bIns="0"/>
          <a:lstStyle>
            <a:lvl1pPr>
              <a:defRPr sz="1400" b="0">
                <a:solidFill>
                  <a:schemeClr val="bg1">
                    <a:lumMod val="75000"/>
                  </a:schemeClr>
                </a:solidFill>
              </a:defRPr>
            </a:lvl1pPr>
          </a:lstStyle>
          <a:p>
            <a:pPr lvl="0"/>
            <a:r>
              <a:rPr lang="en-GB"/>
              <a:t>Click to edit Master subtitle styles</a:t>
            </a:r>
          </a:p>
        </p:txBody>
      </p:sp>
    </p:spTree>
    <p:extLst>
      <p:ext uri="{BB962C8B-B14F-4D97-AF65-F5344CB8AC3E}">
        <p14:creationId xmlns:p14="http://schemas.microsoft.com/office/powerpoint/2010/main" val="2853607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2" name="Title 1"/>
          <p:cNvSpPr>
            <a:spLocks noGrp="1"/>
          </p:cNvSpPr>
          <p:nvPr>
            <p:ph type="title"/>
          </p:nvPr>
        </p:nvSpPr>
        <p:spPr/>
        <p:txBody>
          <a:bodyPr>
            <a:noAutofit/>
          </a:bodyPr>
          <a:lstStyle/>
          <a:p>
            <a:r>
              <a:rPr lang="en-US" smtClean="0"/>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6" name="Picture Placeholder 6"/>
          <p:cNvSpPr>
            <a:spLocks noGrp="1"/>
          </p:cNvSpPr>
          <p:nvPr>
            <p:ph type="pic" sz="quarter" idx="19"/>
          </p:nvPr>
        </p:nvSpPr>
        <p:spPr>
          <a:xfrm>
            <a:off x="285750" y="1285875"/>
            <a:ext cx="8569325" cy="4537075"/>
          </a:xfrm>
          <a:prstGeom prst="rect">
            <a:avLst/>
          </a:prstGeom>
        </p:spPr>
        <p:txBody>
          <a:bodyPr>
            <a:noAutofit/>
          </a:bodyPr>
          <a:lstStyle/>
          <a:p>
            <a:r>
              <a:rPr lang="en-US" smtClean="0"/>
              <a:t>Click icon to add picture</a:t>
            </a:r>
            <a:endParaRPr lang="en-AU" dirty="0"/>
          </a:p>
        </p:txBody>
      </p:sp>
    </p:spTree>
    <p:extLst>
      <p:ext uri="{BB962C8B-B14F-4D97-AF65-F5344CB8AC3E}">
        <p14:creationId xmlns:p14="http://schemas.microsoft.com/office/powerpoint/2010/main" val="26571350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hapter Title with Im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7514422" y="135840"/>
            <a:ext cx="1490069" cy="1258637"/>
          </a:xfrm>
          <a:prstGeom prst="rect">
            <a:avLst/>
          </a:prstGeom>
        </p:spPr>
        <p:txBody>
          <a:bodyPr>
            <a:noAutofit/>
          </a:bodyPr>
          <a:lstStyle/>
          <a:p>
            <a:fld id="{9784CBA3-D598-4B1F-BAA3-EE14B5154290}" type="slidenum">
              <a:rPr lang="en-AU" smtClean="0">
                <a:solidFill>
                  <a:prstClr val="black"/>
                </a:solidFill>
              </a:rPr>
              <a:pPr/>
              <a:t>‹#›</a:t>
            </a:fld>
            <a:endParaRPr lang="en-AU" dirty="0">
              <a:solidFill>
                <a:prstClr val="black"/>
              </a:solidFill>
            </a:endParaRPr>
          </a:p>
        </p:txBody>
      </p:sp>
      <p:sp>
        <p:nvSpPr>
          <p:cNvPr id="7" name="Picture Placeholder 6"/>
          <p:cNvSpPr>
            <a:spLocks noGrp="1"/>
          </p:cNvSpPr>
          <p:nvPr>
            <p:ph type="pic" sz="quarter" idx="19"/>
          </p:nvPr>
        </p:nvSpPr>
        <p:spPr>
          <a:xfrm>
            <a:off x="2826327" y="2974846"/>
            <a:ext cx="6028747" cy="2595692"/>
          </a:xfrm>
          <a:prstGeom prst="rect">
            <a:avLst/>
          </a:prstGeom>
        </p:spPr>
        <p:txBody>
          <a:bodyPr>
            <a:noAutofit/>
          </a:bodyPr>
          <a:lstStyle/>
          <a:p>
            <a:r>
              <a:rPr lang="en-US" smtClean="0"/>
              <a:t>Click icon to add picture</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noAutofit/>
          </a:bodyPr>
          <a:lstStyle/>
          <a:p>
            <a:pPr>
              <a:spcBef>
                <a:spcPct val="20000"/>
              </a:spcBef>
              <a:buFont typeface="Arial" pitchFamily="34" charset="0"/>
              <a:buNone/>
            </a:pPr>
            <a:r>
              <a:rPr lang="en-AU" smtClean="0">
                <a:solidFill>
                  <a:prstClr val="black"/>
                </a:solidFill>
              </a:rPr>
              <a:t>TNS Presentation Title</a:t>
            </a:r>
            <a:endParaRPr lang="en-AU" dirty="0" smtClean="0">
              <a:solidFill>
                <a:prstClr val="black"/>
              </a:solidFill>
            </a:endParaRPr>
          </a:p>
        </p:txBody>
      </p:sp>
      <p:sp>
        <p:nvSpPr>
          <p:cNvPr id="8" name="Title 1"/>
          <p:cNvSpPr>
            <a:spLocks noGrp="1"/>
          </p:cNvSpPr>
          <p:nvPr>
            <p:ph type="title"/>
          </p:nvPr>
        </p:nvSpPr>
        <p:spPr>
          <a:xfrm>
            <a:off x="-1" y="2301945"/>
            <a:ext cx="5073651" cy="1638299"/>
          </a:xfrm>
        </p:spPr>
        <p:txBody>
          <a:bodyPr tIns="180000"/>
          <a:lstStyle/>
          <a:p>
            <a:r>
              <a:rPr lang="en-US" smtClean="0"/>
              <a:t>Click to edit Master title style</a:t>
            </a:r>
            <a:endParaRPr lang="en-AU" dirty="0"/>
          </a:p>
        </p:txBody>
      </p:sp>
      <p:sp>
        <p:nvSpPr>
          <p:cNvPr id="9" name="Text Placeholder 4"/>
          <p:cNvSpPr>
            <a:spLocks noGrp="1"/>
          </p:cNvSpPr>
          <p:nvPr>
            <p:ph type="body" sz="quarter" idx="18" hasCustomPrompt="1"/>
          </p:nvPr>
        </p:nvSpPr>
        <p:spPr>
          <a:xfrm>
            <a:off x="0" y="52077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smtClean="0"/>
              <a:t>2</a:t>
            </a:r>
            <a:endParaRPr lang="en-AU" dirty="0"/>
          </a:p>
        </p:txBody>
      </p:sp>
    </p:spTree>
    <p:extLst>
      <p:ext uri="{BB962C8B-B14F-4D97-AF65-F5344CB8AC3E}">
        <p14:creationId xmlns:p14="http://schemas.microsoft.com/office/powerpoint/2010/main" val="419653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Property Chapter Layout">
    <p:spTree>
      <p:nvGrpSpPr>
        <p:cNvPr id="1" name=""/>
        <p:cNvGrpSpPr/>
        <p:nvPr/>
      </p:nvGrpSpPr>
      <p:grpSpPr>
        <a:xfrm>
          <a:off x="0" y="0"/>
          <a:ext cx="0" cy="0"/>
          <a:chOff x="0" y="0"/>
          <a:chExt cx="0" cy="0"/>
        </a:xfrm>
      </p:grpSpPr>
      <p:pic>
        <p:nvPicPr>
          <p:cNvPr id="7" name="Picture 2" descr="C:\Users\AndrewA\Desktop\Email ATT\RGB_MASTER_A0_landscape_03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49488" t="29859" r="-1" b="3435"/>
          <a:stretch/>
        </p:blipFill>
        <p:spPr bwMode="auto">
          <a:xfrm>
            <a:off x="3180018" y="0"/>
            <a:ext cx="5963981" cy="55705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79186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with Property Layout">
    <p:spTree>
      <p:nvGrpSpPr>
        <p:cNvPr id="1" name=""/>
        <p:cNvGrpSpPr/>
        <p:nvPr/>
      </p:nvGrpSpPr>
      <p:grpSpPr>
        <a:xfrm>
          <a:off x="0" y="0"/>
          <a:ext cx="0" cy="0"/>
          <a:chOff x="0" y="0"/>
          <a:chExt cx="0" cy="0"/>
        </a:xfrm>
      </p:grpSpPr>
      <p:pic>
        <p:nvPicPr>
          <p:cNvPr id="5"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41298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roperty Chapter Layout">
    <p:spTree>
      <p:nvGrpSpPr>
        <p:cNvPr id="1" name=""/>
        <p:cNvGrpSpPr/>
        <p:nvPr/>
      </p:nvGrpSpPr>
      <p:grpSpPr>
        <a:xfrm>
          <a:off x="0" y="0"/>
          <a:ext cx="0" cy="0"/>
          <a:chOff x="0" y="0"/>
          <a:chExt cx="0" cy="0"/>
        </a:xfrm>
      </p:grpSpPr>
      <p:pic>
        <p:nvPicPr>
          <p:cNvPr id="7" name="Picture 2" descr="C:\Users\AndrewA\Desktop\Email ATT\RGB_MASTER_A0_longlandscape.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14347" r="16787" b="9440"/>
          <a:stretch/>
        </p:blipFill>
        <p:spPr bwMode="auto">
          <a:xfrm>
            <a:off x="611188" y="0"/>
            <a:ext cx="8532811" cy="55275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790700"/>
            <a:ext cx="5073651" cy="1638299"/>
          </a:xfrm>
        </p:spPr>
        <p:txBody>
          <a:bodyPr tIns="180000"/>
          <a:lstStyle/>
          <a:p>
            <a:r>
              <a:rPr lang="en-US"/>
              <a:t>Click to edit Master title style</a:t>
            </a:r>
            <a:endParaRPr lang="en-AU" dirty="0"/>
          </a:p>
        </p:txBody>
      </p:sp>
      <p:sp>
        <p:nvSpPr>
          <p:cNvPr id="6" name="Text Placeholder 4"/>
          <p:cNvSpPr>
            <a:spLocks noGrp="1"/>
          </p:cNvSpPr>
          <p:nvPr>
            <p:ph type="body" sz="quarter" idx="18" hasCustomPrompt="1"/>
          </p:nvPr>
        </p:nvSpPr>
        <p:spPr>
          <a:xfrm>
            <a:off x="0" y="0"/>
            <a:ext cx="1292224" cy="1813560"/>
          </a:xfrm>
          <a:prstGeom prst="rect">
            <a:avLst/>
          </a:prstGeom>
        </p:spPr>
        <p:txBody>
          <a:bodyPr lIns="252000" tIns="0" rIns="0" bIns="0" anchor="b">
            <a:noAutofit/>
          </a:bodyPr>
          <a:lstStyle>
            <a:lvl1pPr>
              <a:defRPr lang="en-AU" sz="4400" b="0" kern="1200" dirty="0">
                <a:solidFill>
                  <a:srgbClr val="333333"/>
                </a:solidFill>
                <a:latin typeface="Verdana" pitchFamily="34" charset="0"/>
                <a:ea typeface="Verdana" pitchFamily="34" charset="0"/>
                <a:cs typeface="Verdana" pitchFamily="34" charset="0"/>
              </a:defRPr>
            </a:lvl1pPr>
          </a:lstStyle>
          <a:p>
            <a:pPr marL="0" lvl="0" indent="0" algn="l" defTabSz="914218" rtl="0" eaLnBrk="1" latinLnBrk="0" hangingPunct="1">
              <a:spcBef>
                <a:spcPct val="20000"/>
              </a:spcBef>
              <a:buFont typeface="Arial" pitchFamily="34" charset="0"/>
              <a:buNone/>
            </a:pPr>
            <a:r>
              <a:rPr lang="en-US" dirty="0"/>
              <a:t>2</a:t>
            </a:r>
            <a:endParaRPr lang="en-AU" dirty="0"/>
          </a:p>
        </p:txBody>
      </p:sp>
      <p:sp>
        <p:nvSpPr>
          <p:cNvPr id="4" name="Footer Placeholder 3"/>
          <p:cNvSpPr>
            <a:spLocks noGrp="1"/>
          </p:cNvSpPr>
          <p:nvPr>
            <p:ph type="ftr" sz="quarter" idx="20"/>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256768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with Property Layout">
    <p:spTree>
      <p:nvGrpSpPr>
        <p:cNvPr id="1" name=""/>
        <p:cNvGrpSpPr/>
        <p:nvPr/>
      </p:nvGrpSpPr>
      <p:grpSpPr>
        <a:xfrm>
          <a:off x="0" y="0"/>
          <a:ext cx="0" cy="0"/>
          <a:chOff x="0" y="0"/>
          <a:chExt cx="0" cy="0"/>
        </a:xfrm>
      </p:grpSpPr>
      <p:pic>
        <p:nvPicPr>
          <p:cNvPr id="5" name="Picture 2" descr="C:\Users\AndrewA\Desktop\Email ATT\RGB_MASTER_A0_portrait_01_righttoleft.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3638" r="10527" b="3640"/>
          <a:stretch/>
        </p:blipFill>
        <p:spPr bwMode="auto">
          <a:xfrm>
            <a:off x="3990416" y="0"/>
            <a:ext cx="4971236"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 y="1028700"/>
            <a:ext cx="5073650" cy="2400300"/>
          </a:xfrm>
        </p:spPr>
        <p:txBody>
          <a:bodyPr lIns="252000" tIns="180000"/>
          <a:lstStyle/>
          <a:p>
            <a:r>
              <a:rPr lang="en-US"/>
              <a:t>Click to edit Master title style</a:t>
            </a:r>
            <a:endParaRPr lang="en-AU" dirty="0"/>
          </a:p>
        </p:txBody>
      </p:sp>
      <p:sp>
        <p:nvSpPr>
          <p:cNvPr id="4" name="Footer Placeholder 3"/>
          <p:cNvSpPr>
            <a:spLocks noGrp="1"/>
          </p:cNvSpPr>
          <p:nvPr>
            <p:ph type="ftr" sz="quarter" idx="11"/>
          </p:nvPr>
        </p:nvSpPr>
        <p:spPr>
          <a:xfrm>
            <a:off x="785814" y="5946775"/>
            <a:ext cx="7555320" cy="377062"/>
          </a:xfrm>
          <a:prstGeom prst="rect">
            <a:avLst/>
          </a:prstGeom>
        </p:spPr>
        <p:txBody>
          <a:bodyPr/>
          <a:lstStyle/>
          <a:p>
            <a:pPr>
              <a:spcBef>
                <a:spcPct val="20000"/>
              </a:spcBef>
              <a:buFont typeface="Arial" pitchFamily="34" charset="0"/>
              <a:buNone/>
            </a:pPr>
            <a:r>
              <a:rPr lang="en-AU"/>
              <a:t>TNS Presentation Title</a:t>
            </a:r>
            <a:endParaRPr lang="en-AU" dirty="0"/>
          </a:p>
        </p:txBody>
      </p:sp>
    </p:spTree>
    <p:extLst>
      <p:ext uri="{BB962C8B-B14F-4D97-AF65-F5344CB8AC3E}">
        <p14:creationId xmlns:p14="http://schemas.microsoft.com/office/powerpoint/2010/main" val="1909223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image" Target="../media/image2.jpe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1.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theme" Target="../theme/theme5.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4.xml"/><Relationship Id="rId7" Type="http://schemas.openxmlformats.org/officeDocument/2006/relationships/image" Target="../media/image12.jpe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6.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318142" y="5849108"/>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b="1" dirty="0">
                  <a:solidFill>
                    <a:schemeClr val="tx1">
                      <a:lumMod val="85000"/>
                      <a:lumOff val="15000"/>
                    </a:schemeClr>
                  </a:solidFill>
                  <a:latin typeface="+mn-lt"/>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16473" y="6426200"/>
            <a:ext cx="4329415" cy="324431"/>
          </a:xfrm>
          <a:prstGeom prst="rect">
            <a:avLst/>
          </a:prstGeom>
        </p:spPr>
      </p:pic>
      <p:pic>
        <p:nvPicPr>
          <p:cNvPr id="27" name="Picture 2">
            <a:extLst>
              <a:ext uri="{FF2B5EF4-FFF2-40B4-BE49-F238E27FC236}">
                <a16:creationId xmlns="" xmlns:a16="http://schemas.microsoft.com/office/drawing/2014/main" id="{E5A6CA77-7840-4227-9DEF-E2D1490098A9}"/>
              </a:ext>
            </a:extLst>
          </p:cNvPr>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7284223" y="6124578"/>
            <a:ext cx="688790" cy="571500"/>
          </a:xfrm>
          <a:prstGeom prst="rect">
            <a:avLst/>
          </a:prstGeom>
          <a:noFill/>
          <a:ln w="9525">
            <a:noFill/>
            <a:miter lim="800000"/>
            <a:headEnd/>
            <a:tailEnd/>
          </a:ln>
        </p:spPr>
      </p:pic>
    </p:spTree>
    <p:extLst>
      <p:ext uri="{BB962C8B-B14F-4D97-AF65-F5344CB8AC3E}">
        <p14:creationId xmlns:p14="http://schemas.microsoft.com/office/powerpoint/2010/main" val="33933650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683" r:id="rId17"/>
    <p:sldLayoutId id="2147483682"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24862" y="6466450"/>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8" name="Rectangle 87"/>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6" name="Picture 25"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301697170"/>
      </p:ext>
    </p:extLst>
  </p:cSld>
  <p:clrMap bg1="lt1" tx1="dk1" bg2="lt2" tx2="dk2" accent1="accent1" accent2="accent2" accent3="accent3" accent4="accent4" accent5="accent5" accent6="accent6" hlink="hlink" folHlink="folHlink"/>
  <p:sldLayoutIdLst>
    <p:sldLayoutId id="2147483665" r:id="rId1"/>
    <p:sldLayoutId id="2147483685" r:id="rId2"/>
    <p:sldLayoutId id="2147483666" r:id="rId3"/>
    <p:sldLayoutId id="2147483686" r:id="rId4"/>
    <p:sldLayoutId id="2147483668" r:id="rId5"/>
    <p:sldLayoutId id="2147483689" r:id="rId6"/>
    <p:sldLayoutId id="2147483667"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216473" y="6449672"/>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1630680" y="-501206"/>
            <a:ext cx="10507979" cy="5637807"/>
            <a:chOff x="-1630680" y="-501206"/>
            <a:chExt cx="10507979" cy="5637807"/>
          </a:xfrm>
        </p:grpSpPr>
        <p:cxnSp>
          <p:nvCxnSpPr>
            <p:cNvPr id="90" name="Straight Connector 89"/>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4" name="Straight Connector 93"/>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6" name="Straight Connector 95"/>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8" name="Straight Connector 97"/>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5" name="Group 104"/>
            <p:cNvGrpSpPr/>
            <p:nvPr userDrawn="1"/>
          </p:nvGrpSpPr>
          <p:grpSpPr>
            <a:xfrm>
              <a:off x="755523" y="-501206"/>
              <a:ext cx="8121776" cy="424749"/>
              <a:chOff x="755523" y="-501206"/>
              <a:chExt cx="8121776" cy="424749"/>
            </a:xfrm>
          </p:grpSpPr>
          <p:cxnSp>
            <p:nvCxnSpPr>
              <p:cNvPr id="106" name="Straight Connector 105"/>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8" name="Straight Connector 107"/>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3" name="Straight Connector 112"/>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Rectangle 86"/>
          <p:cNvSpPr/>
          <p:nvPr/>
        </p:nvSpPr>
        <p:spPr>
          <a:xfrm>
            <a:off x="7545540" y="6079288"/>
            <a:ext cx="1052623" cy="489097"/>
          </a:xfrm>
          <a:prstGeom prst="rect">
            <a:avLst/>
          </a:prstGeom>
          <a:solidFill>
            <a:schemeClr val="bg1"/>
          </a:solidFill>
          <a:ln w="127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AU"/>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r>
              <a:rPr lang="en-GB" sz="900" b="0" dirty="0">
                <a:solidFill>
                  <a:schemeClr val="accent3"/>
                </a:solidFill>
              </a:rPr>
              <a:t>Replace with Client logo </a:t>
            </a:r>
          </a:p>
          <a:p>
            <a:pPr algn="ctr"/>
            <a:r>
              <a:rPr lang="en-GB" sz="600" b="0" dirty="0">
                <a:solidFill>
                  <a:schemeClr val="accent3"/>
                </a:solidFill>
              </a:rPr>
              <a:t>[in slide master]</a:t>
            </a:r>
          </a:p>
        </p:txBody>
      </p:sp>
      <p:pic>
        <p:nvPicPr>
          <p:cNvPr id="25" name="Picture 24" descr="logo-03.png"/>
          <p:cNvPicPr>
            <a:picLocks noChangeAspect="1"/>
          </p:cNvPicPr>
          <p:nvPr userDrawn="1"/>
        </p:nvPicPr>
        <p:blipFill>
          <a:blip r:embed="rId9"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725414981"/>
      </p:ext>
    </p:extLst>
  </p:cSld>
  <p:clrMap bg1="lt1" tx1="dk1" bg2="lt2" tx2="dk2" accent1="accent1" accent2="accent2" accent3="accent3" accent4="accent4" accent5="accent5" accent6="accent6" hlink="hlink" folHlink="folHlink"/>
  <p:sldLayoutIdLst>
    <p:sldLayoutId id="2147483670" r:id="rId1"/>
    <p:sldLayoutId id="2147483684" r:id="rId2"/>
    <p:sldLayoutId id="2147483671" r:id="rId3"/>
    <p:sldLayoutId id="2147483687" r:id="rId4"/>
    <p:sldLayoutId id="2147483672" r:id="rId5"/>
    <p:sldLayoutId id="2147483690" r:id="rId6"/>
    <p:sldLayoutId id="2147483673" r:id="rId7"/>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5837" y="-3163"/>
            <a:ext cx="9151455" cy="6861163"/>
            <a:chOff x="-5837" y="-3163"/>
            <a:chExt cx="9151455" cy="6861163"/>
          </a:xfrm>
        </p:grpSpPr>
        <p:cxnSp>
          <p:nvCxnSpPr>
            <p:cNvPr id="8" name="Straight Connector 7"/>
            <p:cNvCxnSpPr/>
            <p:nvPr/>
          </p:nvCxnSpPr>
          <p:spPr>
            <a:xfrm>
              <a:off x="53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3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91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5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46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99688"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548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0054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52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306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56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808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60545"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314070"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6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819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071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25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75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27781"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079781"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333306"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82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34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86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339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590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842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094163"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347688" y="-3163"/>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59816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855075"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86513"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52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618" y="277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18" y="1031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0" y="781012"/>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18" y="1535799"/>
              <a:ext cx="913654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0" y="1284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0" y="203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0" y="1788974"/>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618" y="2543875"/>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0" y="2293050"/>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0" y="3047875"/>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0" y="2797050"/>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618" y="3551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618" y="330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0" y="4055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18" y="3805012"/>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618" y="4307837"/>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81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0" y="4561012"/>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0" y="5315799"/>
              <a:ext cx="914561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5837" y="5064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618" y="5819799"/>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0" y="5568974"/>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0" y="6071837"/>
              <a:ext cx="913978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0" y="6323837"/>
              <a:ext cx="913816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219" y="6575837"/>
              <a:ext cx="914238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215648" y="6458061"/>
            <a:ext cx="754475" cy="531000"/>
          </a:xfrm>
          <a:prstGeom prst="rect">
            <a:avLst/>
          </a:prstGeom>
          <a:noFill/>
        </p:spPr>
        <p:txBody>
          <a:bodyPr wrap="square" lIns="0" tIns="0" rIns="0" bIns="266400" rtlCol="0" anchor="b">
            <a:noAutofit/>
          </a:bodyPr>
          <a:lstStyle/>
          <a:p>
            <a:r>
              <a:rPr lang="en-AU" sz="750" b="0" dirty="0">
                <a:solidFill>
                  <a:srgbClr val="333333"/>
                </a:solidFill>
                <a:latin typeface="+mn-lt"/>
              </a:rPr>
              <a:t>©TNS 2017</a:t>
            </a:r>
          </a:p>
        </p:txBody>
      </p:sp>
      <p:sp>
        <p:nvSpPr>
          <p:cNvPr id="2" name="Title Placeholder 1"/>
          <p:cNvSpPr>
            <a:spLocks noGrp="1"/>
          </p:cNvSpPr>
          <p:nvPr>
            <p:ph type="title"/>
          </p:nvPr>
        </p:nvSpPr>
        <p:spPr>
          <a:xfrm>
            <a:off x="0" y="1"/>
            <a:ext cx="9145617" cy="1031838"/>
          </a:xfrm>
          <a:prstGeom prst="rect">
            <a:avLst/>
          </a:prstGeom>
        </p:spPr>
        <p:txBody>
          <a:bodyPr vert="horz" lIns="277200" tIns="208800" rIns="277200" bIns="0" rtlCol="0" anchor="t">
            <a:noAutofit/>
          </a:bodyPr>
          <a:lstStyle/>
          <a:p>
            <a:r>
              <a:rPr lang="en-US" dirty="0"/>
              <a:t>Click to edit Master title style</a:t>
            </a:r>
            <a:endParaRPr lang="en-AU" dirty="0"/>
          </a:p>
        </p:txBody>
      </p:sp>
      <p:sp>
        <p:nvSpPr>
          <p:cNvPr id="3" name="Text Placeholder 2"/>
          <p:cNvSpPr>
            <a:spLocks noGrp="1"/>
          </p:cNvSpPr>
          <p:nvPr>
            <p:ph type="body" idx="1"/>
          </p:nvPr>
        </p:nvSpPr>
        <p:spPr>
          <a:xfrm>
            <a:off x="0" y="1031837"/>
            <a:ext cx="9145617" cy="4035515"/>
          </a:xfrm>
          <a:prstGeom prst="rect">
            <a:avLst/>
          </a:prstGeom>
        </p:spPr>
        <p:txBody>
          <a:bodyPr vert="horz" lIns="277200" tIns="212400" rIns="27720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sp>
        <p:nvSpPr>
          <p:cNvPr id="89" name="Rectangle 88"/>
          <p:cNvSpPr/>
          <p:nvPr/>
        </p:nvSpPr>
        <p:spPr>
          <a:xfrm>
            <a:off x="285750" y="5064973"/>
            <a:ext cx="8569324" cy="881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0" rIns="91422" bIns="45710" rtlCol="0" anchor="ctr">
            <a:noAutofit/>
          </a:bodyPr>
          <a:lstStyle/>
          <a:p>
            <a:pPr lvl="0" algn="ctr"/>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1630680" y="-501206"/>
            <a:ext cx="10507979" cy="5637807"/>
            <a:chOff x="-1630680" y="-501206"/>
            <a:chExt cx="10507979" cy="5637807"/>
          </a:xfrm>
        </p:grpSpPr>
        <p:cxnSp>
          <p:nvCxnSpPr>
            <p:cNvPr id="93" name="Straight Connector 92"/>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userDrawn="1"/>
          </p:nvSpPr>
          <p:spPr>
            <a:xfrm>
              <a:off x="-1630680" y="4491328"/>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X</a:t>
              </a:r>
              <a:r>
                <a:rPr lang="en-AU" sz="900" b="1" baseline="0" dirty="0">
                  <a:solidFill>
                    <a:schemeClr val="tx1">
                      <a:lumMod val="85000"/>
                      <a:lumOff val="15000"/>
                    </a:schemeClr>
                  </a:solidFill>
                  <a:latin typeface="+mn-lt"/>
                </a:rPr>
                <a:t> AXIS</a:t>
              </a:r>
              <a:endParaRPr lang="en-AU" sz="900" b="1" dirty="0">
                <a:solidFill>
                  <a:schemeClr val="tx1">
                    <a:lumMod val="85000"/>
                    <a:lumOff val="15000"/>
                  </a:schemeClr>
                </a:solidFill>
                <a:latin typeface="+mn-lt"/>
              </a:endParaRPr>
            </a:p>
          </p:txBody>
        </p:sp>
        <p:cxnSp>
          <p:nvCxnSpPr>
            <p:cNvPr id="95" name="Straight Connector 94"/>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userDrawn="1"/>
          </p:nvSpPr>
          <p:spPr>
            <a:xfrm>
              <a:off x="-1630680" y="4998102"/>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LOWER LIMIT</a:t>
              </a:r>
            </a:p>
          </p:txBody>
        </p:sp>
        <p:cxnSp>
          <p:nvCxnSpPr>
            <p:cNvPr id="97" name="Straight Connector 96"/>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userDrawn="1"/>
          </p:nvSpPr>
          <p:spPr>
            <a:xfrm>
              <a:off x="-1630680" y="1215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UPPER LIMIT</a:t>
              </a:r>
            </a:p>
          </p:txBody>
        </p:sp>
        <p:cxnSp>
          <p:nvCxnSpPr>
            <p:cNvPr id="99" name="Straight Connector 98"/>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userDrawn="1"/>
          </p:nvSpPr>
          <p:spPr>
            <a:xfrm>
              <a:off x="-1630680" y="1719723"/>
              <a:ext cx="1072330" cy="138499"/>
            </a:xfrm>
            <a:prstGeom prst="rect">
              <a:avLst/>
            </a:prstGeom>
            <a:solidFill>
              <a:schemeClr val="bg1"/>
            </a:solidFill>
          </p:spPr>
          <p:txBody>
            <a:bodyPr wrap="square" lIns="0" tIns="0" rIns="0" bIns="0" rtlCol="0" anchor="ctr">
              <a:noAutofit/>
            </a:bodyPr>
            <a:lstStyle/>
            <a:p>
              <a:pPr algn="ctr"/>
              <a:r>
                <a:rPr lang="en-AU" sz="900" b="1" dirty="0">
                  <a:solidFill>
                    <a:schemeClr val="tx1">
                      <a:lumMod val="85000"/>
                      <a:lumOff val="15000"/>
                    </a:schemeClr>
                  </a:solidFill>
                  <a:latin typeface="+mn-lt"/>
                </a:rPr>
                <a:t>CHART TOP</a:t>
              </a:r>
            </a:p>
          </p:txBody>
        </p:sp>
        <p:grpSp>
          <p:nvGrpSpPr>
            <p:cNvPr id="106" name="Group 105"/>
            <p:cNvGrpSpPr/>
            <p:nvPr userDrawn="1"/>
          </p:nvGrpSpPr>
          <p:grpSpPr>
            <a:xfrm>
              <a:off x="755523" y="-501206"/>
              <a:ext cx="8121776" cy="424749"/>
              <a:chOff x="755523" y="-501206"/>
              <a:chExt cx="8121776" cy="424749"/>
            </a:xfrm>
          </p:grpSpPr>
          <p:cxnSp>
            <p:nvCxnSpPr>
              <p:cNvPr id="107" name="Straight Connector 106"/>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8" name="TextBox 107"/>
              <p:cNvSpPr txBox="1"/>
              <p:nvPr userDrawn="1"/>
            </p:nvSpPr>
            <p:spPr>
              <a:xfrm>
                <a:off x="755523"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09" name="Straight Connector 108"/>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userDrawn="1"/>
            </p:nvSpPr>
            <p:spPr>
              <a:xfrm>
                <a:off x="5036026"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Y AXIS</a:t>
                </a:r>
              </a:p>
            </p:txBody>
          </p:sp>
          <p:cxnSp>
            <p:nvCxnSpPr>
              <p:cNvPr id="114" name="Straight Connector 113"/>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userDrawn="1"/>
            </p:nvSpPr>
            <p:spPr>
              <a:xfrm>
                <a:off x="7804969" y="-501206"/>
                <a:ext cx="1072330" cy="138499"/>
              </a:xfrm>
              <a:prstGeom prst="rect">
                <a:avLst/>
              </a:prstGeom>
              <a:solidFill>
                <a:schemeClr val="bg1"/>
              </a:solidFill>
            </p:spPr>
            <p:txBody>
              <a:bodyPr wrap="square" lIns="0" tIns="0" rIns="0" bIns="0" rtlCol="0" anchor="ctr">
                <a:noAutofit/>
              </a:bodyPr>
              <a:lstStyle>
                <a:defPPr>
                  <a:defRPr lang="en-AU"/>
                </a:defPPr>
                <a:lvl1pPr algn="ctr">
                  <a:defRPr sz="900">
                    <a:solidFill>
                      <a:schemeClr val="tx1">
                        <a:lumMod val="85000"/>
                        <a:lumOff val="15000"/>
                      </a:schemeClr>
                    </a:solidFill>
                    <a:latin typeface="+mn-lt"/>
                  </a:defRPr>
                </a:lvl1pPr>
              </a:lstStyle>
              <a:p>
                <a:pPr lvl="0"/>
                <a:r>
                  <a:rPr lang="en-AU" dirty="0"/>
                  <a:t>LIMIT</a:t>
                </a:r>
              </a:p>
            </p:txBody>
          </p:sp>
        </p:grpSp>
      </p:grpSp>
      <p:sp>
        <p:nvSpPr>
          <p:cNvPr id="87" name="Footer Placeholder 70"/>
          <p:cNvSpPr>
            <a:spLocks noGrp="1"/>
          </p:cNvSpPr>
          <p:nvPr>
            <p:ph type="ftr" sz="quarter" idx="3"/>
          </p:nvPr>
        </p:nvSpPr>
        <p:spPr>
          <a:xfrm>
            <a:off x="785814" y="5946775"/>
            <a:ext cx="7555320" cy="377062"/>
          </a:xfrm>
          <a:prstGeom prst="rect">
            <a:avLst/>
          </a:prstGeom>
        </p:spPr>
        <p:txBody>
          <a:bodyPr lIns="496800" tIns="90000">
            <a:noAutofit/>
          </a:bodyPr>
          <a:lstStyle>
            <a:lvl1pPr>
              <a:defRPr lang="en-AU" sz="1250" b="0">
                <a:solidFill>
                  <a:srgbClr val="333333"/>
                </a:solidFill>
                <a:latin typeface="+mn-lt"/>
                <a:cs typeface="+mn-cs"/>
              </a:defRPr>
            </a:lvl1pPr>
          </a:lstStyle>
          <a:p>
            <a:pPr>
              <a:spcBef>
                <a:spcPct val="20000"/>
              </a:spcBef>
              <a:buFont typeface="Arial" pitchFamily="34" charset="0"/>
              <a:buNone/>
            </a:pPr>
            <a:r>
              <a:rPr lang="en-AU" dirty="0"/>
              <a:t>TNS Presentation Title</a:t>
            </a:r>
          </a:p>
        </p:txBody>
      </p:sp>
      <p:pic>
        <p:nvPicPr>
          <p:cNvPr id="91" name="Picture 90" descr="logo-03.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297773" y="6257922"/>
            <a:ext cx="4329415" cy="324431"/>
          </a:xfrm>
          <a:prstGeom prst="rect">
            <a:avLst/>
          </a:prstGeom>
        </p:spPr>
      </p:pic>
    </p:spTree>
    <p:extLst>
      <p:ext uri="{BB962C8B-B14F-4D97-AF65-F5344CB8AC3E}">
        <p14:creationId xmlns:p14="http://schemas.microsoft.com/office/powerpoint/2010/main" val="2248527655"/>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rgbClr val="333333"/>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rgbClr val="333333"/>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rgbClr val="333333"/>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rgbClr val="33333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7" name="TextBox 76"/>
          <p:cNvSpPr txBox="1"/>
          <p:nvPr/>
        </p:nvSpPr>
        <p:spPr>
          <a:xfrm>
            <a:off x="8285208" y="5884425"/>
            <a:ext cx="754475" cy="531000"/>
          </a:xfrm>
          <a:prstGeom prst="rect">
            <a:avLst/>
          </a:prstGeom>
          <a:noFill/>
        </p:spPr>
        <p:txBody>
          <a:bodyPr wrap="square" lIns="0" tIns="0" rIns="0" bIns="266400" rtlCol="0" anchor="b">
            <a:noAutofit/>
          </a:bodyPr>
          <a:lstStyle/>
          <a:p>
            <a:r>
              <a:rPr lang="en-AU" sz="750" b="0" dirty="0">
                <a:solidFill>
                  <a:srgbClr val="333333"/>
                </a:solidFill>
                <a:latin typeface="Verdana"/>
              </a:rPr>
              <a:t>©TNS 2017</a:t>
            </a:r>
          </a:p>
        </p:txBody>
      </p:sp>
      <p:sp>
        <p:nvSpPr>
          <p:cNvPr id="2" name="Title Placeholder 1"/>
          <p:cNvSpPr>
            <a:spLocks noGrp="1"/>
          </p:cNvSpPr>
          <p:nvPr>
            <p:ph type="title"/>
          </p:nvPr>
        </p:nvSpPr>
        <p:spPr>
          <a:xfrm>
            <a:off x="1" y="0"/>
            <a:ext cx="5073650" cy="1284971"/>
          </a:xfrm>
          <a:prstGeom prst="rect">
            <a:avLst/>
          </a:prstGeom>
        </p:spPr>
        <p:txBody>
          <a:bodyPr vert="horz" lIns="277200" tIns="208800" rIns="277200" bIns="0" rtlCol="0" anchor="t">
            <a:noAutofit/>
          </a:bodyPr>
          <a:lstStyle/>
          <a:p>
            <a:r>
              <a:rPr lang="en-US"/>
              <a:t>Click to edit Master title style</a:t>
            </a:r>
            <a:endParaRPr lang="en-AU" dirty="0"/>
          </a:p>
        </p:txBody>
      </p:sp>
      <p:sp>
        <p:nvSpPr>
          <p:cNvPr id="4" name="Slide Number Placeholder 3"/>
          <p:cNvSpPr>
            <a:spLocks noGrp="1"/>
          </p:cNvSpPr>
          <p:nvPr>
            <p:ph type="sldNum" sz="quarter" idx="4"/>
          </p:nvPr>
        </p:nvSpPr>
        <p:spPr>
          <a:xfrm>
            <a:off x="8349607" y="6323838"/>
            <a:ext cx="505467" cy="252000"/>
          </a:xfrm>
          <a:prstGeom prst="rect">
            <a:avLst/>
          </a:prstGeom>
        </p:spPr>
        <p:txBody>
          <a:bodyPr vert="horz" lIns="0" tIns="0" rIns="0" bIns="0" rtlCol="0" anchor="b">
            <a:noAutofit/>
          </a:bodyPr>
          <a:lstStyle>
            <a:lvl1pPr algn="r">
              <a:defRPr sz="750" b="0">
                <a:solidFill>
                  <a:srgbClr val="333333"/>
                </a:solidFill>
                <a:latin typeface="+mn-lt"/>
              </a:defRPr>
            </a:lvl1pPr>
          </a:lstStyle>
          <a:p>
            <a:fld id="{9784CBA3-D598-4B1F-BAA3-EE14B5154290}" type="slidenum">
              <a:rPr lang="en-AU" smtClean="0"/>
              <a:pPr/>
              <a:t>‹#›</a:t>
            </a:fld>
            <a:endParaRPr lang="en-AU" dirty="0"/>
          </a:p>
        </p:txBody>
      </p:sp>
      <p:cxnSp>
        <p:nvCxnSpPr>
          <p:cNvPr id="70" name="Straight Connector 69"/>
          <p:cNvCxnSpPr/>
          <p:nvPr/>
        </p:nvCxnSpPr>
        <p:spPr>
          <a:xfrm>
            <a:off x="282163" y="5946775"/>
            <a:ext cx="8572912"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630680" y="-501206"/>
            <a:ext cx="10507979" cy="5637807"/>
            <a:chOff x="-1630680" y="-501206"/>
            <a:chExt cx="10507979" cy="5637807"/>
          </a:xfrm>
        </p:grpSpPr>
        <p:cxnSp>
          <p:nvCxnSpPr>
            <p:cNvPr id="85" name="Straight Connector 84"/>
            <p:cNvCxnSpPr/>
            <p:nvPr userDrawn="1"/>
          </p:nvCxnSpPr>
          <p:spPr>
            <a:xfrm>
              <a:off x="-517443" y="4560579"/>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userDrawn="1"/>
          </p:nvSpPr>
          <p:spPr>
            <a:xfrm>
              <a:off x="-1630680" y="4491328"/>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X AXIS</a:t>
              </a:r>
            </a:p>
          </p:txBody>
        </p:sp>
        <p:cxnSp>
          <p:nvCxnSpPr>
            <p:cNvPr id="87" name="Straight Connector 86"/>
            <p:cNvCxnSpPr/>
            <p:nvPr userDrawn="1"/>
          </p:nvCxnSpPr>
          <p:spPr>
            <a:xfrm>
              <a:off x="-517443" y="5067353"/>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userDrawn="1"/>
          </p:nvSpPr>
          <p:spPr>
            <a:xfrm>
              <a:off x="-1630680" y="4998102"/>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LOWER LIMIT</a:t>
              </a:r>
            </a:p>
          </p:txBody>
        </p:sp>
        <p:cxnSp>
          <p:nvCxnSpPr>
            <p:cNvPr id="91" name="Straight Connector 90"/>
            <p:cNvCxnSpPr/>
            <p:nvPr userDrawn="1"/>
          </p:nvCxnSpPr>
          <p:spPr>
            <a:xfrm>
              <a:off x="-517443" y="1284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userDrawn="1"/>
          </p:nvSpPr>
          <p:spPr>
            <a:xfrm>
              <a:off x="-1630680" y="1215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UPPER LIMIT</a:t>
              </a:r>
            </a:p>
          </p:txBody>
        </p:sp>
        <p:cxnSp>
          <p:nvCxnSpPr>
            <p:cNvPr id="100" name="Straight Connector 99"/>
            <p:cNvCxnSpPr/>
            <p:nvPr userDrawn="1"/>
          </p:nvCxnSpPr>
          <p:spPr>
            <a:xfrm>
              <a:off x="-517443" y="1788974"/>
              <a:ext cx="441243"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userDrawn="1"/>
          </p:nvSpPr>
          <p:spPr>
            <a:xfrm>
              <a:off x="-1630680" y="1719723"/>
              <a:ext cx="1072330" cy="138499"/>
            </a:xfrm>
            <a:prstGeom prst="rect">
              <a:avLst/>
            </a:prstGeom>
            <a:solidFill>
              <a:schemeClr val="bg1"/>
            </a:solidFill>
          </p:spPr>
          <p:txBody>
            <a:bodyPr wrap="square" lIns="0" tIns="0" rIns="0" bIns="0" rtlCol="0" anchor="ctr">
              <a:spAutoFit/>
            </a:bodyPr>
            <a:lstStyle/>
            <a:p>
              <a:pPr algn="ctr"/>
              <a:r>
                <a:rPr lang="en-AU" sz="900" dirty="0">
                  <a:solidFill>
                    <a:prstClr val="black">
                      <a:lumMod val="85000"/>
                      <a:lumOff val="15000"/>
                    </a:prstClr>
                  </a:solidFill>
                  <a:latin typeface="Verdana"/>
                </a:rPr>
                <a:t>CHART TOP</a:t>
              </a:r>
            </a:p>
          </p:txBody>
        </p:sp>
        <p:grpSp>
          <p:nvGrpSpPr>
            <p:cNvPr id="3" name="Group 2"/>
            <p:cNvGrpSpPr/>
            <p:nvPr userDrawn="1"/>
          </p:nvGrpSpPr>
          <p:grpSpPr>
            <a:xfrm>
              <a:off x="755523" y="-501206"/>
              <a:ext cx="8121776" cy="424749"/>
              <a:chOff x="755523" y="-501206"/>
              <a:chExt cx="8121776" cy="424749"/>
            </a:xfrm>
          </p:grpSpPr>
          <p:cxnSp>
            <p:nvCxnSpPr>
              <p:cNvPr id="102" name="Straight Connector 101"/>
              <p:cNvCxnSpPr/>
              <p:nvPr userDrawn="1"/>
            </p:nvCxnSpPr>
            <p:spPr>
              <a:xfrm>
                <a:off x="1293019"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userDrawn="1"/>
            </p:nvSpPr>
            <p:spPr>
              <a:xfrm>
                <a:off x="755523"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04" name="Straight Connector 103"/>
              <p:cNvCxnSpPr/>
              <p:nvPr userDrawn="1"/>
            </p:nvCxnSpPr>
            <p:spPr>
              <a:xfrm>
                <a:off x="5575903"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0" name="TextBox 109"/>
              <p:cNvSpPr txBox="1"/>
              <p:nvPr userDrawn="1"/>
            </p:nvSpPr>
            <p:spPr>
              <a:xfrm>
                <a:off x="5036026"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Y AXIS</a:t>
                </a:r>
              </a:p>
            </p:txBody>
          </p:sp>
          <p:cxnSp>
            <p:nvCxnSpPr>
              <p:cNvPr id="111" name="Straight Connector 110"/>
              <p:cNvCxnSpPr/>
              <p:nvPr userDrawn="1"/>
            </p:nvCxnSpPr>
            <p:spPr>
              <a:xfrm>
                <a:off x="8349608" y="-256457"/>
                <a:ext cx="0" cy="180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userDrawn="1"/>
            </p:nvSpPr>
            <p:spPr>
              <a:xfrm>
                <a:off x="7804969" y="-501206"/>
                <a:ext cx="1072330" cy="138499"/>
              </a:xfrm>
              <a:prstGeom prst="rect">
                <a:avLst/>
              </a:prstGeom>
              <a:solidFill>
                <a:schemeClr val="bg1"/>
              </a:solidFill>
            </p:spPr>
            <p:txBody>
              <a:bodyPr wrap="square" lIns="0" tIns="0" rIns="0" bIns="0" rtlCol="0" anchor="ctr">
                <a:spAutoFit/>
              </a:bodyPr>
              <a:lstStyle>
                <a:defPPr>
                  <a:defRPr lang="en-AU"/>
                </a:defPPr>
                <a:lvl1pPr algn="ctr">
                  <a:defRPr sz="900">
                    <a:solidFill>
                      <a:schemeClr val="tx1">
                        <a:lumMod val="85000"/>
                        <a:lumOff val="15000"/>
                      </a:schemeClr>
                    </a:solidFill>
                    <a:latin typeface="+mn-lt"/>
                  </a:defRPr>
                </a:lvl1pPr>
              </a:lstStyle>
              <a:p>
                <a:r>
                  <a:rPr lang="en-AU" dirty="0">
                    <a:solidFill>
                      <a:prstClr val="black">
                        <a:lumMod val="85000"/>
                        <a:lumOff val="15000"/>
                      </a:prstClr>
                    </a:solidFill>
                  </a:rPr>
                  <a:t>LIMIT</a:t>
                </a:r>
              </a:p>
            </p:txBody>
          </p:sp>
        </p:grpSp>
      </p:grpSp>
      <p:pic>
        <p:nvPicPr>
          <p:cNvPr id="24" name="Picture 23" descr="logo-03.png"/>
          <p:cNvPicPr>
            <a:picLocks noChangeAspect="1"/>
          </p:cNvPicPr>
          <p:nvPr userDrawn="1"/>
        </p:nvPicPr>
        <p:blipFill>
          <a:blip r:embed="rId20" cstate="print">
            <a:alphaModFix/>
            <a:extLst>
              <a:ext uri="{28A0092B-C50C-407E-A947-70E740481C1C}">
                <a14:useLocalDpi xmlns:a14="http://schemas.microsoft.com/office/drawing/2010/main" val="0"/>
              </a:ext>
            </a:extLst>
          </a:blip>
          <a:stretch>
            <a:fillRect/>
          </a:stretch>
        </p:blipFill>
        <p:spPr>
          <a:xfrm>
            <a:off x="297773" y="6410328"/>
            <a:ext cx="4329415" cy="324431"/>
          </a:xfrm>
          <a:prstGeom prst="rect">
            <a:avLst/>
          </a:prstGeom>
        </p:spPr>
      </p:pic>
      <p:pic>
        <p:nvPicPr>
          <p:cNvPr id="29" name="Picture 2"/>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7284223" y="6124578"/>
            <a:ext cx="688790" cy="571500"/>
          </a:xfrm>
          <a:prstGeom prst="rect">
            <a:avLst/>
          </a:prstGeom>
          <a:noFill/>
          <a:ln w="9525">
            <a:noFill/>
            <a:miter lim="800000"/>
            <a:headEnd/>
            <a:tailEnd/>
          </a:ln>
        </p:spPr>
      </p:pic>
    </p:spTree>
    <p:extLst>
      <p:ext uri="{BB962C8B-B14F-4D97-AF65-F5344CB8AC3E}">
        <p14:creationId xmlns:p14="http://schemas.microsoft.com/office/powerpoint/2010/main" val="122381382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dt="0"/>
  <p:txStyles>
    <p:titleStyle>
      <a:lvl1pPr algn="l" defTabSz="914400" rtl="0" eaLnBrk="1" latinLnBrk="0" hangingPunct="1">
        <a:spcBef>
          <a:spcPct val="0"/>
        </a:spcBef>
        <a:buNone/>
        <a:defRPr sz="2400" kern="1200">
          <a:solidFill>
            <a:srgbClr val="333333"/>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5617" y="6441621"/>
            <a:ext cx="1501205" cy="288546"/>
          </a:xfrm>
          <a:prstGeom prst="rect">
            <a:avLst/>
          </a:prstGeom>
        </p:spPr>
      </p:pic>
      <p:sp>
        <p:nvSpPr>
          <p:cNvPr id="2" name="Title Placeholder 1"/>
          <p:cNvSpPr>
            <a:spLocks noGrp="1"/>
          </p:cNvSpPr>
          <p:nvPr>
            <p:ph type="title"/>
          </p:nvPr>
        </p:nvSpPr>
        <p:spPr>
          <a:xfrm>
            <a:off x="0" y="0"/>
            <a:ext cx="9143999" cy="1284971"/>
          </a:xfrm>
          <a:prstGeom prst="rect">
            <a:avLst/>
          </a:prstGeom>
          <a:noFill/>
        </p:spPr>
        <p:txBody>
          <a:bodyPr vert="horz" lIns="277200" tIns="208800" rIns="277200" bIns="0" rtlCol="0" anchor="t">
            <a:noAutofit/>
          </a:bodyPr>
          <a:lstStyle/>
          <a:p>
            <a:r>
              <a:rPr lang="en-US" dirty="0" smtClean="0"/>
              <a:t>Click to edit Master title style</a:t>
            </a:r>
            <a:endParaRPr lang="en-AU" dirty="0"/>
          </a:p>
        </p:txBody>
      </p:sp>
      <p:sp>
        <p:nvSpPr>
          <p:cNvPr id="3" name="Rectangle 2"/>
          <p:cNvSpPr/>
          <p:nvPr userDrawn="1"/>
        </p:nvSpPr>
        <p:spPr>
          <a:xfrm>
            <a:off x="8435659" y="6667871"/>
            <a:ext cx="332870" cy="196744"/>
          </a:xfrm>
          <a:prstGeom prst="rect">
            <a:avLst/>
          </a:prstGeom>
          <a:solidFill>
            <a:srgbClr val="FF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300" b="0" dirty="0" err="1" smtClean="0">
              <a:solidFill>
                <a:prstClr val="white"/>
              </a:solidFill>
            </a:endParaRPr>
          </a:p>
        </p:txBody>
      </p:sp>
      <p:sp>
        <p:nvSpPr>
          <p:cNvPr id="30" name="Oval 29"/>
          <p:cNvSpPr/>
          <p:nvPr userDrawn="1"/>
        </p:nvSpPr>
        <p:spPr>
          <a:xfrm>
            <a:off x="8434117" y="6499864"/>
            <a:ext cx="334218" cy="334218"/>
          </a:xfrm>
          <a:prstGeom prst="ellipse">
            <a:avLst/>
          </a:prstGeom>
          <a:solidFill>
            <a:srgbClr val="FF0000"/>
          </a:solidFill>
          <a:ln w="28575"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t"/>
          <a:lstStyle/>
          <a:p>
            <a:pPr algn="ctr"/>
            <a:fld id="{9784CBA3-D598-4B1F-BAA3-EE14B5154290}" type="slidenum">
              <a:rPr lang="en-AU" sz="900" b="0" smtClean="0">
                <a:solidFill>
                  <a:prstClr val="white">
                    <a:lumMod val="95000"/>
                  </a:prstClr>
                </a:solidFill>
                <a:latin typeface="Arial" charset="0"/>
                <a:cs typeface="Arial" charset="0"/>
              </a:rPr>
              <a:pPr algn="ctr"/>
              <a:t>‹#›</a:t>
            </a:fld>
            <a:endParaRPr lang="en-US" sz="900" b="0" dirty="0" err="1" smtClean="0">
              <a:solidFill>
                <a:prstClr val="white">
                  <a:lumMod val="95000"/>
                </a:prstClr>
              </a:solidFill>
            </a:endParaRPr>
          </a:p>
        </p:txBody>
      </p:sp>
      <p:sp>
        <p:nvSpPr>
          <p:cNvPr id="7" name="TextBox 6"/>
          <p:cNvSpPr txBox="1"/>
          <p:nvPr userDrawn="1"/>
        </p:nvSpPr>
        <p:spPr>
          <a:xfrm>
            <a:off x="1471130" y="6573692"/>
            <a:ext cx="6820875" cy="184666"/>
          </a:xfrm>
          <a:prstGeom prst="rect">
            <a:avLst/>
          </a:prstGeom>
          <a:noFill/>
        </p:spPr>
        <p:txBody>
          <a:bodyPr wrap="square" rtlCol="0">
            <a:spAutoFit/>
          </a:bodyPr>
          <a:lstStyle/>
          <a:p>
            <a:pPr algn="r"/>
            <a:r>
              <a:rPr lang="en-US" sz="600" b="0" dirty="0" smtClean="0">
                <a:solidFill>
                  <a:prstClr val="white">
                    <a:lumMod val="65000"/>
                  </a:prstClr>
                </a:solidFill>
                <a:latin typeface="Verdana"/>
              </a:rPr>
              <a:t>GBTS August 2017 Published 1</a:t>
            </a:r>
            <a:r>
              <a:rPr lang="en-US" sz="600" b="0" baseline="30000" dirty="0" smtClean="0">
                <a:solidFill>
                  <a:prstClr val="white">
                    <a:lumMod val="65000"/>
                  </a:prstClr>
                </a:solidFill>
                <a:latin typeface="Verdana"/>
              </a:rPr>
              <a:t>st</a:t>
            </a:r>
            <a:r>
              <a:rPr lang="en-US" sz="600" b="0" baseline="0" dirty="0" smtClean="0">
                <a:solidFill>
                  <a:prstClr val="white">
                    <a:lumMod val="65000"/>
                  </a:prstClr>
                </a:solidFill>
                <a:latin typeface="Verdana"/>
              </a:rPr>
              <a:t> December</a:t>
            </a:r>
            <a:r>
              <a:rPr lang="en-US" sz="600" b="0" dirty="0" smtClean="0">
                <a:solidFill>
                  <a:prstClr val="white">
                    <a:lumMod val="65000"/>
                  </a:prstClr>
                </a:solidFill>
                <a:latin typeface="Verdana"/>
              </a:rPr>
              <a:t> 2017</a:t>
            </a:r>
          </a:p>
        </p:txBody>
      </p:sp>
    </p:spTree>
    <p:extLst>
      <p:ext uri="{BB962C8B-B14F-4D97-AF65-F5344CB8AC3E}">
        <p14:creationId xmlns:p14="http://schemas.microsoft.com/office/powerpoint/2010/main" val="283264055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Lst>
  <p:hf hdr="0" dt="0"/>
  <p:txStyles>
    <p:titleStyle>
      <a:lvl1pPr algn="l" defTabSz="914400" rtl="0" eaLnBrk="1" latinLnBrk="0" hangingPunct="1">
        <a:spcBef>
          <a:spcPct val="0"/>
        </a:spcBef>
        <a:spcAft>
          <a:spcPts val="600"/>
        </a:spcAft>
        <a:buNone/>
        <a:defRPr sz="2400" kern="1200">
          <a:solidFill>
            <a:srgbClr val="FF0000"/>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600" b="1" kern="1200">
          <a:solidFill>
            <a:schemeClr val="tx1">
              <a:lumMod val="85000"/>
              <a:lumOff val="15000"/>
            </a:schemeClr>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1">
              <a:lumMod val="85000"/>
              <a:lumOff val="15000"/>
            </a:schemeClr>
          </a:solidFill>
          <a:latin typeface="+mn-lt"/>
          <a:ea typeface="+mn-ea"/>
          <a:cs typeface="+mn-cs"/>
        </a:defRPr>
      </a:lvl2pPr>
      <a:lvl3pPr marL="252413" indent="-252413" algn="l" defTabSz="914400" rtl="0" eaLnBrk="1" latinLnBrk="0" hangingPunct="1">
        <a:spcBef>
          <a:spcPct val="20000"/>
        </a:spcBef>
        <a:buFont typeface="Wingdings" pitchFamily="2" charset="2"/>
        <a:buChar char=""/>
        <a:defRPr sz="1600" kern="1200">
          <a:solidFill>
            <a:schemeClr val="tx1">
              <a:lumMod val="85000"/>
              <a:lumOff val="15000"/>
            </a:schemeClr>
          </a:solidFill>
          <a:latin typeface="+mn-lt"/>
          <a:ea typeface="+mn-ea"/>
          <a:cs typeface="+mn-cs"/>
        </a:defRPr>
      </a:lvl3pPr>
      <a:lvl4pPr marL="508000" indent="-255588"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4pPr>
      <a:lvl5pPr marL="760413" indent="-252413" algn="l" defTabSz="914400" rtl="0" eaLnBrk="1" latinLnBrk="0" hangingPunct="1">
        <a:spcBef>
          <a:spcPct val="20000"/>
        </a:spcBef>
        <a:buFont typeface="Wingdings" pitchFamily="2" charset="2"/>
        <a:buChar char="n"/>
        <a:defRPr sz="16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visitbritain.org/about-gbts-and-gbdvs" TargetMode="Externa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13233"/>
            <a:ext cx="6838544" cy="1901757"/>
          </a:xfrm>
        </p:spPr>
        <p:txBody>
          <a:bodyPr/>
          <a:lstStyle/>
          <a:p>
            <a:r>
              <a:rPr lang="en-AU" sz="3600" b="1" dirty="0"/>
              <a:t>Great Britain </a:t>
            </a:r>
            <a:br>
              <a:rPr lang="en-AU" sz="3600" b="1" dirty="0"/>
            </a:br>
            <a:r>
              <a:rPr lang="en-AU" sz="3600" b="1" dirty="0"/>
              <a:t>Tourism Survey</a:t>
            </a:r>
            <a:r>
              <a:rPr lang="en-AU" b="1" dirty="0"/>
              <a:t/>
            </a:r>
            <a:br>
              <a:rPr lang="en-AU" b="1" dirty="0"/>
            </a:br>
            <a:r>
              <a:rPr lang="en-AU" sz="3200" dirty="0">
                <a:solidFill>
                  <a:srgbClr val="797979"/>
                </a:solidFill>
              </a:rPr>
              <a:t>August 2017 Update</a:t>
            </a:r>
            <a:endParaRPr lang="en-AU" dirty="0">
              <a:solidFill>
                <a:srgbClr val="797979"/>
              </a:solidFill>
            </a:endParaRPr>
          </a:p>
        </p:txBody>
      </p:sp>
    </p:spTree>
    <p:extLst>
      <p:ext uri="{BB962C8B-B14F-4D97-AF65-F5344CB8AC3E}">
        <p14:creationId xmlns:p14="http://schemas.microsoft.com/office/powerpoint/2010/main" val="3298341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Long term trends: How to compare data collected from January 2016 onwards with data collected in December 2015 and before </a:t>
            </a:r>
            <a:endParaRPr lang="en-GB" dirty="0"/>
          </a:p>
        </p:txBody>
      </p:sp>
      <p:sp>
        <p:nvSpPr>
          <p:cNvPr id="6" name="Rectangle 5"/>
          <p:cNvSpPr/>
          <p:nvPr/>
        </p:nvSpPr>
        <p:spPr>
          <a:xfrm>
            <a:off x="87084" y="1715878"/>
            <a:ext cx="8969829" cy="3785652"/>
          </a:xfrm>
          <a:prstGeom prst="rect">
            <a:avLst/>
          </a:prstGeom>
        </p:spPr>
        <p:txBody>
          <a:bodyPr wrap="square">
            <a:spAutoFit/>
          </a:bodyPr>
          <a:lstStyle/>
          <a:p>
            <a:pPr>
              <a:spcAft>
                <a:spcPts val="0"/>
              </a:spcAft>
            </a:pPr>
            <a:r>
              <a:rPr lang="en-GB" sz="1600" b="0" dirty="0">
                <a:solidFill>
                  <a:prstClr val="black">
                    <a:lumMod val="85000"/>
                    <a:lumOff val="15000"/>
                  </a:prstClr>
                </a:solidFill>
                <a:latin typeface="Verdana"/>
              </a:rPr>
              <a:t>The introduction of a new data processing approach in January 2016 had an impact, albeit small, on the reported estimates for trips, nights and expenditure. </a:t>
            </a:r>
          </a:p>
          <a:p>
            <a:pPr>
              <a:spcAft>
                <a:spcPts val="0"/>
              </a:spcAft>
            </a:pPr>
            <a:r>
              <a:rPr lang="en-GB" sz="1600" b="0" dirty="0">
                <a:solidFill>
                  <a:prstClr val="black">
                    <a:lumMod val="85000"/>
                    <a:lumOff val="15000"/>
                  </a:prstClr>
                </a:solidFill>
                <a:latin typeface="Verdana"/>
              </a:rPr>
              <a:t> </a:t>
            </a:r>
          </a:p>
          <a:p>
            <a:pPr>
              <a:spcAft>
                <a:spcPts val="0"/>
              </a:spcAft>
            </a:pPr>
            <a:r>
              <a:rPr lang="en-GB" sz="1600" b="0" dirty="0">
                <a:solidFill>
                  <a:prstClr val="black">
                    <a:lumMod val="85000"/>
                    <a:lumOff val="15000"/>
                  </a:prstClr>
                </a:solidFill>
                <a:latin typeface="Verdana"/>
              </a:rPr>
              <a:t>This change also impacted trends and the ability to conduct long-term analysis. Therefore caution should be taken when comparing data from January 2016 onwards with data in December 2015 and before. Where relevant, trend breaks have been clearly marked either with asterisk or a dotted line to indicate where users should be cautious. </a:t>
            </a:r>
          </a:p>
          <a:p>
            <a:pPr>
              <a:spcAft>
                <a:spcPts val="0"/>
              </a:spcAft>
            </a:pPr>
            <a:r>
              <a:rPr lang="en-GB" sz="1600" b="0" dirty="0">
                <a:solidFill>
                  <a:prstClr val="black">
                    <a:lumMod val="85000"/>
                    <a:lumOff val="15000"/>
                  </a:prstClr>
                </a:solidFill>
                <a:latin typeface="Verdana"/>
              </a:rPr>
              <a:t> </a:t>
            </a:r>
          </a:p>
          <a:p>
            <a:pPr>
              <a:spcAft>
                <a:spcPts val="0"/>
              </a:spcAft>
            </a:pPr>
            <a:r>
              <a:rPr lang="en-GB" sz="1600" b="0" dirty="0">
                <a:solidFill>
                  <a:prstClr val="black">
                    <a:lumMod val="85000"/>
                    <a:lumOff val="15000"/>
                  </a:prstClr>
                </a:solidFill>
                <a:latin typeface="Verdana"/>
              </a:rPr>
              <a:t>As 2016 and 2017 use the same data processing approach, 2017 data can be compared to 2016 data without any concern. Similarly collected any data before December 2015 can be compared with any other data collected </a:t>
            </a:r>
            <a:r>
              <a:rPr lang="en-GB" sz="1600" b="0" dirty="0" smtClean="0">
                <a:solidFill>
                  <a:prstClr val="black">
                    <a:lumMod val="85000"/>
                    <a:lumOff val="15000"/>
                  </a:prstClr>
                </a:solidFill>
                <a:latin typeface="Verdana"/>
              </a:rPr>
              <a:t>prior to </a:t>
            </a:r>
            <a:r>
              <a:rPr lang="en-GB" sz="1600" b="0" dirty="0">
                <a:solidFill>
                  <a:prstClr val="black">
                    <a:lumMod val="85000"/>
                    <a:lumOff val="15000"/>
                  </a:prstClr>
                </a:solidFill>
                <a:latin typeface="Verdana"/>
              </a:rPr>
              <a:t>December 2015 without any concern. </a:t>
            </a:r>
            <a:endParaRPr lang="en-GB" sz="1600" b="0" dirty="0" smtClean="0">
              <a:solidFill>
                <a:prstClr val="black">
                  <a:lumMod val="85000"/>
                  <a:lumOff val="15000"/>
                </a:prstClr>
              </a:solidFill>
              <a:latin typeface="Verdana"/>
            </a:endParaRPr>
          </a:p>
          <a:p>
            <a:pPr>
              <a:spcAft>
                <a:spcPts val="0"/>
              </a:spcAft>
            </a:pPr>
            <a:endParaRPr lang="en-GB" sz="1600" b="0" dirty="0">
              <a:solidFill>
                <a:prstClr val="black">
                  <a:lumMod val="85000"/>
                  <a:lumOff val="15000"/>
                </a:prstClr>
              </a:solidFill>
              <a:latin typeface="Verdana"/>
            </a:endParaRPr>
          </a:p>
          <a:p>
            <a:pPr>
              <a:spcAft>
                <a:spcPts val="0"/>
              </a:spcAft>
            </a:pPr>
            <a:r>
              <a:rPr lang="en-GB" sz="1600" b="0" dirty="0">
                <a:solidFill>
                  <a:prstClr val="black">
                    <a:lumMod val="85000"/>
                    <a:lumOff val="15000"/>
                  </a:prstClr>
                </a:solidFill>
                <a:latin typeface="Verdana"/>
              </a:rPr>
              <a:t>For more information please see: </a:t>
            </a:r>
            <a:r>
              <a:rPr lang="en-GB" sz="1600" b="0" u="sng" dirty="0">
                <a:solidFill>
                  <a:srgbClr val="0563C1"/>
                </a:solidFill>
                <a:latin typeface="Verdana"/>
                <a:ea typeface="Calibri" panose="020F0502020204030204" pitchFamily="34" charset="0"/>
                <a:cs typeface="Times New Roman" panose="02020603050405020304" pitchFamily="18" charset="0"/>
                <a:hlinkClick r:id="rId2"/>
              </a:rPr>
              <a:t>https://www.visitbritain.org/about-gbts-and-gbdvs</a:t>
            </a:r>
            <a:endParaRPr lang="en-GB" sz="1600" b="0" dirty="0">
              <a:solidFill>
                <a:prstClr val="black"/>
              </a:solidFill>
              <a:latin typeface="Verdana"/>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0218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3</a:t>
            </a:fld>
            <a:endParaRPr lang="en-AU" dirty="0"/>
          </a:p>
        </p:txBody>
      </p:sp>
      <p:sp>
        <p:nvSpPr>
          <p:cNvPr id="3" name="Title 2"/>
          <p:cNvSpPr>
            <a:spLocks noGrp="1"/>
          </p:cNvSpPr>
          <p:nvPr>
            <p:ph type="title"/>
          </p:nvPr>
        </p:nvSpPr>
        <p:spPr>
          <a:xfrm>
            <a:off x="0" y="-13647"/>
            <a:ext cx="9143999" cy="777922"/>
          </a:xfrm>
        </p:spPr>
        <p:txBody>
          <a:bodyPr/>
          <a:lstStyle/>
          <a:p>
            <a:r>
              <a:rPr lang="en-US" dirty="0"/>
              <a:t>GB Domestic Tourism: Monthly Volume &amp; Value 2017</a:t>
            </a:r>
            <a:br>
              <a:rPr lang="en-US" dirty="0"/>
            </a:br>
            <a:r>
              <a:rPr lang="en-US" dirty="0">
                <a:solidFill>
                  <a:schemeClr val="accent5"/>
                </a:solidFill>
              </a:rPr>
              <a:t>ALL TOURISM</a:t>
            </a:r>
            <a:endParaRPr lang="en-GB" dirty="0">
              <a:solidFill>
                <a:schemeClr val="accent5"/>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640565566"/>
              </p:ext>
            </p:extLst>
          </p:nvPr>
        </p:nvGraphicFramePr>
        <p:xfrm>
          <a:off x="67519" y="1488794"/>
          <a:ext cx="7817516" cy="1584805"/>
        </p:xfrm>
        <a:graphic>
          <a:graphicData uri="http://schemas.openxmlformats.org/drawingml/2006/table">
            <a:tbl>
              <a:tblPr>
                <a:tableStyleId>{5A111915-BE36-4E01-A7E5-04B1672EAD32}</a:tableStyleId>
              </a:tblPr>
              <a:tblGrid>
                <a:gridCol w="665071">
                  <a:extLst>
                    <a:ext uri="{9D8B030D-6E8A-4147-A177-3AD203B41FA5}">
                      <a16:colId xmlns="" xmlns:a16="http://schemas.microsoft.com/office/drawing/2014/main" val="20000"/>
                    </a:ext>
                  </a:extLst>
                </a:gridCol>
                <a:gridCol w="397358">
                  <a:extLst>
                    <a:ext uri="{9D8B030D-6E8A-4147-A177-3AD203B41FA5}">
                      <a16:colId xmlns="" xmlns:a16="http://schemas.microsoft.com/office/drawing/2014/main" val="20001"/>
                    </a:ext>
                  </a:extLst>
                </a:gridCol>
                <a:gridCol w="397358">
                  <a:extLst>
                    <a:ext uri="{9D8B030D-6E8A-4147-A177-3AD203B41FA5}">
                      <a16:colId xmlns="" xmlns:a16="http://schemas.microsoft.com/office/drawing/2014/main" val="20002"/>
                    </a:ext>
                  </a:extLst>
                </a:gridCol>
                <a:gridCol w="442191">
                  <a:extLst>
                    <a:ext uri="{9D8B030D-6E8A-4147-A177-3AD203B41FA5}">
                      <a16:colId xmlns="" xmlns:a16="http://schemas.microsoft.com/office/drawing/2014/main" val="20003"/>
                    </a:ext>
                  </a:extLst>
                </a:gridCol>
                <a:gridCol w="352526">
                  <a:extLst>
                    <a:ext uri="{9D8B030D-6E8A-4147-A177-3AD203B41FA5}">
                      <a16:colId xmlns="" xmlns:a16="http://schemas.microsoft.com/office/drawing/2014/main" val="20004"/>
                    </a:ext>
                  </a:extLst>
                </a:gridCol>
                <a:gridCol w="397358">
                  <a:extLst>
                    <a:ext uri="{9D8B030D-6E8A-4147-A177-3AD203B41FA5}">
                      <a16:colId xmlns="" xmlns:a16="http://schemas.microsoft.com/office/drawing/2014/main" val="20005"/>
                    </a:ext>
                  </a:extLst>
                </a:gridCol>
                <a:gridCol w="397358">
                  <a:extLst>
                    <a:ext uri="{9D8B030D-6E8A-4147-A177-3AD203B41FA5}">
                      <a16:colId xmlns="" xmlns:a16="http://schemas.microsoft.com/office/drawing/2014/main" val="20006"/>
                    </a:ext>
                  </a:extLst>
                </a:gridCol>
                <a:gridCol w="397358">
                  <a:extLst>
                    <a:ext uri="{9D8B030D-6E8A-4147-A177-3AD203B41FA5}">
                      <a16:colId xmlns="" xmlns:a16="http://schemas.microsoft.com/office/drawing/2014/main" val="20007"/>
                    </a:ext>
                  </a:extLst>
                </a:gridCol>
                <a:gridCol w="397358">
                  <a:extLst>
                    <a:ext uri="{9D8B030D-6E8A-4147-A177-3AD203B41FA5}">
                      <a16:colId xmlns="" xmlns:a16="http://schemas.microsoft.com/office/drawing/2014/main" val="20008"/>
                    </a:ext>
                  </a:extLst>
                </a:gridCol>
                <a:gridCol w="397358">
                  <a:extLst>
                    <a:ext uri="{9D8B030D-6E8A-4147-A177-3AD203B41FA5}">
                      <a16:colId xmlns="" xmlns:a16="http://schemas.microsoft.com/office/drawing/2014/main" val="20009"/>
                    </a:ext>
                  </a:extLst>
                </a:gridCol>
                <a:gridCol w="397358">
                  <a:extLst>
                    <a:ext uri="{9D8B030D-6E8A-4147-A177-3AD203B41FA5}">
                      <a16:colId xmlns="" xmlns:a16="http://schemas.microsoft.com/office/drawing/2014/main" val="20010"/>
                    </a:ext>
                  </a:extLst>
                </a:gridCol>
                <a:gridCol w="397358">
                  <a:extLst>
                    <a:ext uri="{9D8B030D-6E8A-4147-A177-3AD203B41FA5}">
                      <a16:colId xmlns="" xmlns:a16="http://schemas.microsoft.com/office/drawing/2014/main" val="20011"/>
                    </a:ext>
                  </a:extLst>
                </a:gridCol>
                <a:gridCol w="397358">
                  <a:extLst>
                    <a:ext uri="{9D8B030D-6E8A-4147-A177-3AD203B41FA5}">
                      <a16:colId xmlns="" xmlns:a16="http://schemas.microsoft.com/office/drawing/2014/main" val="20012"/>
                    </a:ext>
                  </a:extLst>
                </a:gridCol>
                <a:gridCol w="397358">
                  <a:extLst>
                    <a:ext uri="{9D8B030D-6E8A-4147-A177-3AD203B41FA5}">
                      <a16:colId xmlns="" xmlns:a16="http://schemas.microsoft.com/office/drawing/2014/main" val="20013"/>
                    </a:ext>
                  </a:extLst>
                </a:gridCol>
                <a:gridCol w="397358">
                  <a:extLst>
                    <a:ext uri="{9D8B030D-6E8A-4147-A177-3AD203B41FA5}">
                      <a16:colId xmlns="" xmlns:a16="http://schemas.microsoft.com/office/drawing/2014/main" val="20014"/>
                    </a:ext>
                  </a:extLst>
                </a:gridCol>
                <a:gridCol w="397358">
                  <a:extLst>
                    <a:ext uri="{9D8B030D-6E8A-4147-A177-3AD203B41FA5}">
                      <a16:colId xmlns="" xmlns:a16="http://schemas.microsoft.com/office/drawing/2014/main" val="20015"/>
                    </a:ext>
                  </a:extLst>
                </a:gridCol>
                <a:gridCol w="397358">
                  <a:extLst>
                    <a:ext uri="{9D8B030D-6E8A-4147-A177-3AD203B41FA5}">
                      <a16:colId xmlns="" xmlns:a16="http://schemas.microsoft.com/office/drawing/2014/main" val="20016"/>
                    </a:ext>
                  </a:extLst>
                </a:gridCol>
                <a:gridCol w="397358">
                  <a:extLst>
                    <a:ext uri="{9D8B030D-6E8A-4147-A177-3AD203B41FA5}">
                      <a16:colId xmlns="" xmlns:a16="http://schemas.microsoft.com/office/drawing/2014/main" val="20017"/>
                    </a:ext>
                  </a:extLst>
                </a:gridCol>
                <a:gridCol w="397358">
                  <a:extLst>
                    <a:ext uri="{9D8B030D-6E8A-4147-A177-3AD203B41FA5}">
                      <a16:colId xmlns="" xmlns:a16="http://schemas.microsoft.com/office/drawing/2014/main" val="20018"/>
                    </a:ext>
                  </a:extLst>
                </a:gridCol>
              </a:tblGrid>
              <a:tr h="1297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16549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 xmlns:a16="http://schemas.microsoft.com/office/drawing/2014/main" val="10001"/>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6.195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5.647</a:t>
                      </a:r>
                    </a:p>
                  </a:txBody>
                  <a:tcPr marL="9525" marR="9525" marT="9525" marB="0" anchor="ctr"/>
                </a:tc>
                <a:tc>
                  <a:txBody>
                    <a:bodyPr/>
                    <a:lstStyle/>
                    <a:p>
                      <a:pPr algn="ctr" fontAlgn="b"/>
                      <a:r>
                        <a:rPr lang="en-GB" sz="650" b="0" i="0" u="none" strike="noStrike" dirty="0">
                          <a:solidFill>
                            <a:schemeClr val="accent5"/>
                          </a:solidFill>
                          <a:effectLst/>
                          <a:latin typeface="+mj-lt"/>
                        </a:rPr>
                        <a:t>-8.8%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7.586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7.259</a:t>
                      </a:r>
                    </a:p>
                  </a:txBody>
                  <a:tcPr marL="9525" marR="9525" marT="9525" marB="0" anchor="ctr"/>
                </a:tc>
                <a:tc>
                  <a:txBody>
                    <a:bodyPr/>
                    <a:lstStyle/>
                    <a:p>
                      <a:pPr algn="ctr" fontAlgn="b"/>
                      <a:r>
                        <a:rPr lang="en-GB" sz="650" b="0" i="0" u="none" strike="noStrike" dirty="0">
                          <a:solidFill>
                            <a:schemeClr val="accent5"/>
                          </a:solidFill>
                          <a:effectLst/>
                          <a:latin typeface="+mj-lt"/>
                        </a:rPr>
                        <a:t>-4.3%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9.716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8.330</a:t>
                      </a:r>
                    </a:p>
                  </a:txBody>
                  <a:tcPr marL="9525" marR="9525" marT="9525" marB="0" anchor="ctr"/>
                </a:tc>
                <a:tc>
                  <a:txBody>
                    <a:bodyPr/>
                    <a:lstStyle/>
                    <a:p>
                      <a:pPr algn="ctr" fontAlgn="b"/>
                      <a:r>
                        <a:rPr lang="en-GB" sz="650" b="0" i="0" u="none" strike="noStrike" dirty="0">
                          <a:solidFill>
                            <a:schemeClr val="accent5"/>
                          </a:solidFill>
                          <a:effectLst/>
                          <a:latin typeface="+mj-lt"/>
                        </a:rPr>
                        <a:t>-14.3%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10.692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11.688</a:t>
                      </a:r>
                    </a:p>
                  </a:txBody>
                  <a:tcPr marL="9525" marR="9525" marT="9525" marB="0" anchor="ctr"/>
                </a:tc>
                <a:tc>
                  <a:txBody>
                    <a:bodyPr/>
                    <a:lstStyle/>
                    <a:p>
                      <a:pPr algn="ctr" fontAlgn="b"/>
                      <a:r>
                        <a:rPr lang="en-GB" sz="650" b="0" i="0" u="none" strike="noStrike" dirty="0">
                          <a:solidFill>
                            <a:schemeClr val="accent5"/>
                          </a:solidFill>
                          <a:effectLst/>
                          <a:latin typeface="+mj-lt"/>
                        </a:rPr>
                        <a:t>+9.3%</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10.401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10.159</a:t>
                      </a:r>
                    </a:p>
                  </a:txBody>
                  <a:tcPr marL="9525" marR="9525" marT="9525" marB="0" anchor="ctr"/>
                </a:tc>
                <a:tc>
                  <a:txBody>
                    <a:bodyPr/>
                    <a:lstStyle/>
                    <a:p>
                      <a:pPr algn="ctr" fontAlgn="b"/>
                      <a:r>
                        <a:rPr lang="en-GB" sz="650" b="0" i="0" u="none" strike="noStrike" dirty="0">
                          <a:solidFill>
                            <a:schemeClr val="accent5"/>
                          </a:solidFill>
                          <a:effectLst/>
                          <a:latin typeface="+mj-lt"/>
                        </a:rPr>
                        <a:t>-2.3%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9.603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10.002</a:t>
                      </a:r>
                    </a:p>
                  </a:txBody>
                  <a:tcPr marL="9525" marR="9525" marT="9525" marB="0" anchor="ctr"/>
                </a:tc>
                <a:tc>
                  <a:txBody>
                    <a:bodyPr/>
                    <a:lstStyle/>
                    <a:p>
                      <a:pPr algn="ctr" fontAlgn="b"/>
                      <a:r>
                        <a:rPr lang="en-GB" sz="650" b="0" i="0" u="none" strike="noStrike" dirty="0">
                          <a:solidFill>
                            <a:schemeClr val="accent5"/>
                          </a:solidFill>
                          <a:effectLst/>
                          <a:latin typeface="+mj-lt"/>
                        </a:rPr>
                        <a:t>+4.2%</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 xmlns:a16="http://schemas.microsoft.com/office/drawing/2014/main"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5.369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4.852</a:t>
                      </a:r>
                    </a:p>
                  </a:txBody>
                  <a:tcPr marL="9525" marR="9525" marT="9525" marB="0" anchor="ctr"/>
                </a:tc>
                <a:tc>
                  <a:txBody>
                    <a:bodyPr/>
                    <a:lstStyle/>
                    <a:p>
                      <a:pPr algn="ctr" fontAlgn="b"/>
                      <a:r>
                        <a:rPr lang="en-GB" sz="650" b="0" i="0" u="none" strike="noStrike" dirty="0">
                          <a:solidFill>
                            <a:schemeClr val="accent5"/>
                          </a:solidFill>
                          <a:effectLst/>
                          <a:latin typeface="+mj-lt"/>
                        </a:rPr>
                        <a:t>-9.6%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6.211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6.182</a:t>
                      </a:r>
                    </a:p>
                  </a:txBody>
                  <a:tcPr marL="9525" marR="9525" marT="9525" marB="0" anchor="ctr"/>
                </a:tc>
                <a:tc>
                  <a:txBody>
                    <a:bodyPr/>
                    <a:lstStyle/>
                    <a:p>
                      <a:pPr algn="ctr" fontAlgn="b"/>
                      <a:r>
                        <a:rPr lang="en-GB" sz="650" b="0" i="0" u="none" strike="noStrike" dirty="0">
                          <a:solidFill>
                            <a:schemeClr val="accent5"/>
                          </a:solidFill>
                          <a:effectLst/>
                          <a:latin typeface="+mj-lt"/>
                        </a:rPr>
                        <a:t>-0.5%</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8.044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6.952</a:t>
                      </a:r>
                    </a:p>
                  </a:txBody>
                  <a:tcPr marL="9525" marR="9525" marT="9525" marB="0" anchor="ctr"/>
                </a:tc>
                <a:tc>
                  <a:txBody>
                    <a:bodyPr/>
                    <a:lstStyle/>
                    <a:p>
                      <a:pPr algn="ctr" fontAlgn="b"/>
                      <a:r>
                        <a:rPr lang="en-GB" sz="650" b="0" i="0" u="none" strike="noStrike" dirty="0">
                          <a:solidFill>
                            <a:schemeClr val="accent5"/>
                          </a:solidFill>
                          <a:effectLst/>
                          <a:latin typeface="+mj-lt"/>
                        </a:rPr>
                        <a:t>-13.6%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9.037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9.627</a:t>
                      </a:r>
                    </a:p>
                  </a:txBody>
                  <a:tcPr marL="9525" marR="9525" marT="9525" marB="0" anchor="ctr"/>
                </a:tc>
                <a:tc>
                  <a:txBody>
                    <a:bodyPr/>
                    <a:lstStyle/>
                    <a:p>
                      <a:pPr algn="ctr" fontAlgn="b"/>
                      <a:r>
                        <a:rPr lang="en-GB" sz="650" b="0" i="0" u="none" strike="noStrike" dirty="0">
                          <a:solidFill>
                            <a:schemeClr val="accent5"/>
                          </a:solidFill>
                          <a:effectLst/>
                          <a:latin typeface="+mj-lt"/>
                        </a:rPr>
                        <a:t>+6.5%</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8.418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8.275</a:t>
                      </a:r>
                    </a:p>
                  </a:txBody>
                  <a:tcPr marL="9525" marR="9525" marT="9525" marB="0" anchor="ctr"/>
                </a:tc>
                <a:tc>
                  <a:txBody>
                    <a:bodyPr/>
                    <a:lstStyle/>
                    <a:p>
                      <a:pPr algn="ctr" fontAlgn="b"/>
                      <a:r>
                        <a:rPr lang="en-GB" sz="650" b="0" i="0" u="none" strike="noStrike" dirty="0">
                          <a:solidFill>
                            <a:schemeClr val="accent5"/>
                          </a:solidFill>
                          <a:effectLst/>
                          <a:latin typeface="+mj-lt"/>
                        </a:rPr>
                        <a:t>-1.7%</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7.842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8.438</a:t>
                      </a:r>
                    </a:p>
                  </a:txBody>
                  <a:tcPr marL="9525" marR="9525" marT="9525" marB="0" anchor="ctr"/>
                </a:tc>
                <a:tc>
                  <a:txBody>
                    <a:bodyPr/>
                    <a:lstStyle/>
                    <a:p>
                      <a:pPr algn="ctr" fontAlgn="b"/>
                      <a:r>
                        <a:rPr lang="en-GB" sz="650" b="0" i="0" u="none" strike="noStrike" dirty="0">
                          <a:solidFill>
                            <a:schemeClr val="accent5"/>
                          </a:solidFill>
                          <a:effectLst/>
                          <a:latin typeface="+mj-lt"/>
                        </a:rPr>
                        <a:t>+7.6%</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 xmlns:a16="http://schemas.microsoft.com/office/drawing/2014/main"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p>
                      <a:pPr algn="ctr" fontAlgn="b"/>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dirty="0">
                          <a:solidFill>
                            <a:schemeClr val="bg1"/>
                          </a:solidFill>
                          <a:effectLst/>
                          <a:latin typeface="+mn-lt"/>
                        </a:rPr>
                        <a:t>June</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6"/>
                  </a:ext>
                </a:extLst>
              </a:tr>
              <a:tr h="18067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b="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 xmlns:a16="http://schemas.microsoft.com/office/drawing/2014/main"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14.606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13.229</a:t>
                      </a:r>
                    </a:p>
                  </a:txBody>
                  <a:tcPr marL="9525" marR="9525" marT="9525" marB="0" anchor="ctr"/>
                </a:tc>
                <a:tc>
                  <a:txBody>
                    <a:bodyPr/>
                    <a:lstStyle/>
                    <a:p>
                      <a:pPr algn="ctr" fontAlgn="b"/>
                      <a:r>
                        <a:rPr lang="en-GB" sz="650" b="0" i="0" u="none" strike="noStrike" dirty="0">
                          <a:solidFill>
                            <a:schemeClr val="accent5"/>
                          </a:solidFill>
                          <a:effectLst/>
                          <a:latin typeface="+mj-lt"/>
                        </a:rPr>
                        <a:t>-9.4%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18.692</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18.216</a:t>
                      </a:r>
                    </a:p>
                  </a:txBody>
                  <a:tcPr marL="9525" marR="9525" marT="9525" marB="0" anchor="ctr"/>
                </a:tc>
                <a:tc>
                  <a:txBody>
                    <a:bodyPr/>
                    <a:lstStyle/>
                    <a:p>
                      <a:pPr algn="ctr" fontAlgn="b"/>
                      <a:r>
                        <a:rPr lang="en-GB" sz="650" b="0" i="0" u="none" strike="noStrike" dirty="0">
                          <a:solidFill>
                            <a:schemeClr val="accent5"/>
                          </a:solidFill>
                          <a:effectLst/>
                          <a:latin typeface="+mj-lt"/>
                        </a:rPr>
                        <a:t>-2.5%</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27.294</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20.368</a:t>
                      </a:r>
                    </a:p>
                  </a:txBody>
                  <a:tcPr marL="9525" marR="9525" marT="9525" marB="0" anchor="ctr"/>
                </a:tc>
                <a:tc>
                  <a:txBody>
                    <a:bodyPr/>
                    <a:lstStyle/>
                    <a:p>
                      <a:pPr algn="ctr" fontAlgn="b"/>
                      <a:r>
                        <a:rPr lang="en-GB" sz="650" b="0" i="0" u="none" strike="noStrike" dirty="0">
                          <a:solidFill>
                            <a:schemeClr val="accent5"/>
                          </a:solidFill>
                          <a:effectLst/>
                          <a:latin typeface="+mj-lt"/>
                        </a:rPr>
                        <a:t>-25.4%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29.151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34.458</a:t>
                      </a:r>
                    </a:p>
                  </a:txBody>
                  <a:tcPr marL="9525" marR="9525" marT="9525" marB="0" anchor="ctr"/>
                </a:tc>
                <a:tc>
                  <a:txBody>
                    <a:bodyPr/>
                    <a:lstStyle/>
                    <a:p>
                      <a:pPr algn="ctr" fontAlgn="b"/>
                      <a:r>
                        <a:rPr lang="en-GB" sz="650" b="0" i="0" u="none" strike="noStrike" dirty="0">
                          <a:solidFill>
                            <a:schemeClr val="accent5"/>
                          </a:solidFill>
                          <a:effectLst/>
                          <a:latin typeface="+mj-lt"/>
                        </a:rPr>
                        <a:t>+18.2%</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29.907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30.733</a:t>
                      </a:r>
                    </a:p>
                  </a:txBody>
                  <a:tcPr marL="9525" marR="9525" marT="9525" marB="0" anchor="ctr"/>
                </a:tc>
                <a:tc>
                  <a:txBody>
                    <a:bodyPr/>
                    <a:lstStyle/>
                    <a:p>
                      <a:pPr algn="ctr" fontAlgn="b"/>
                      <a:r>
                        <a:rPr lang="en-GB" sz="650" b="0" i="0" u="none" strike="noStrike" dirty="0">
                          <a:solidFill>
                            <a:schemeClr val="accent5"/>
                          </a:solidFill>
                          <a:effectLst/>
                          <a:latin typeface="+mj-lt"/>
                        </a:rPr>
                        <a:t>+2.8%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27.798</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29.881</a:t>
                      </a:r>
                    </a:p>
                  </a:txBody>
                  <a:tcPr marL="9525" marR="9525" marT="9525" marB="0" anchor="ctr"/>
                </a:tc>
                <a:tc>
                  <a:txBody>
                    <a:bodyPr/>
                    <a:lstStyle/>
                    <a:p>
                      <a:pPr algn="ctr" fontAlgn="b"/>
                      <a:r>
                        <a:rPr lang="en-GB" sz="650" b="0" i="0" u="none" strike="noStrike" dirty="0">
                          <a:solidFill>
                            <a:schemeClr val="accent5"/>
                          </a:solidFill>
                          <a:effectLst/>
                          <a:latin typeface="+mj-lt"/>
                        </a:rPr>
                        <a:t>+7.5%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 xmlns:a16="http://schemas.microsoft.com/office/drawing/2014/main"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12.517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10.999</a:t>
                      </a:r>
                    </a:p>
                  </a:txBody>
                  <a:tcPr marL="9525" marR="9525" marT="9525" marB="0" anchor="ctr"/>
                </a:tc>
                <a:tc>
                  <a:txBody>
                    <a:bodyPr/>
                    <a:lstStyle/>
                    <a:p>
                      <a:pPr algn="ctr" fontAlgn="b"/>
                      <a:r>
                        <a:rPr lang="en-GB" sz="650" b="0" i="0" u="none" strike="noStrike" dirty="0">
                          <a:solidFill>
                            <a:schemeClr val="accent5"/>
                          </a:solidFill>
                          <a:effectLst/>
                          <a:latin typeface="+mj-lt"/>
                        </a:rPr>
                        <a:t>-12.1%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15.103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15.041</a:t>
                      </a:r>
                    </a:p>
                  </a:txBody>
                  <a:tcPr marL="9525" marR="9525" marT="9525" marB="0" anchor="ctr"/>
                </a:tc>
                <a:tc>
                  <a:txBody>
                    <a:bodyPr/>
                    <a:lstStyle/>
                    <a:p>
                      <a:pPr algn="ctr" fontAlgn="b"/>
                      <a:r>
                        <a:rPr lang="en-GB" sz="650" b="0" i="0" u="none" strike="noStrike" dirty="0">
                          <a:solidFill>
                            <a:schemeClr val="accent5"/>
                          </a:solidFill>
                          <a:effectLst/>
                          <a:latin typeface="+mj-lt"/>
                        </a:rPr>
                        <a:t>-0.4%</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21.655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16.709</a:t>
                      </a:r>
                    </a:p>
                  </a:txBody>
                  <a:tcPr marL="9525" marR="9525" marT="9525" marB="0" anchor="ctr"/>
                </a:tc>
                <a:tc>
                  <a:txBody>
                    <a:bodyPr/>
                    <a:lstStyle/>
                    <a:p>
                      <a:pPr algn="ctr" fontAlgn="b"/>
                      <a:r>
                        <a:rPr lang="en-GB" sz="650" b="0" i="0" u="none" strike="noStrike" dirty="0">
                          <a:solidFill>
                            <a:schemeClr val="accent5"/>
                          </a:solidFill>
                          <a:effectLst/>
                          <a:latin typeface="+mj-lt"/>
                        </a:rPr>
                        <a:t>-22.8%</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24.155</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27.450</a:t>
                      </a:r>
                    </a:p>
                  </a:txBody>
                  <a:tcPr marL="9525" marR="9525" marT="9525" marB="0" anchor="ctr"/>
                </a:tc>
                <a:tc>
                  <a:txBody>
                    <a:bodyPr/>
                    <a:lstStyle/>
                    <a:p>
                      <a:pPr algn="ctr" fontAlgn="b"/>
                      <a:r>
                        <a:rPr lang="en-GB" sz="650" b="0" i="0" u="none" strike="noStrike" dirty="0">
                          <a:solidFill>
                            <a:schemeClr val="accent5"/>
                          </a:solidFill>
                          <a:effectLst/>
                          <a:latin typeface="+mj-lt"/>
                        </a:rPr>
                        <a:t>+13.6%</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23.226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24.168</a:t>
                      </a:r>
                    </a:p>
                  </a:txBody>
                  <a:tcPr marL="9525" marR="9525" marT="9525" marB="0" anchor="ctr"/>
                </a:tc>
                <a:tc>
                  <a:txBody>
                    <a:bodyPr/>
                    <a:lstStyle/>
                    <a:p>
                      <a:pPr algn="ctr" fontAlgn="b"/>
                      <a:r>
                        <a:rPr lang="en-GB" sz="650" b="0" i="0" u="none" strike="noStrike" dirty="0">
                          <a:solidFill>
                            <a:schemeClr val="accent5"/>
                          </a:solidFill>
                          <a:effectLst/>
                          <a:latin typeface="+mj-lt"/>
                        </a:rPr>
                        <a:t>+4.1%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21.559</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24.251</a:t>
                      </a:r>
                    </a:p>
                  </a:txBody>
                  <a:tcPr marL="9525" marR="9525" marT="9525" marB="0" anchor="ctr"/>
                </a:tc>
                <a:tc>
                  <a:txBody>
                    <a:bodyPr/>
                    <a:lstStyle/>
                    <a:p>
                      <a:pPr algn="ctr" fontAlgn="b"/>
                      <a:r>
                        <a:rPr lang="en-GB" sz="650" b="0" i="0" u="none" strike="noStrike" dirty="0">
                          <a:solidFill>
                            <a:schemeClr val="accent5"/>
                          </a:solidFill>
                          <a:effectLst/>
                          <a:latin typeface="+mj-lt"/>
                        </a:rPr>
                        <a:t>+12.5%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 xmlns:a16="http://schemas.microsoft.com/office/drawing/2014/main" val="10009"/>
                  </a:ext>
                </a:extLst>
              </a:tr>
              <a:tr h="851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700" u="none" strike="noStrike" dirty="0">
                          <a:solidFill>
                            <a:schemeClr val="bg1"/>
                          </a:solidFill>
                          <a:effectLst/>
                          <a:latin typeface="+mn-lt"/>
                        </a:rPr>
                        <a:t> </a:t>
                      </a:r>
                      <a:endParaRPr lang="en-GB" sz="700" b="0" i="0" u="none" strike="noStrike" dirty="0">
                        <a:solidFill>
                          <a:schemeClr val="bg1"/>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January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solidFill>
                      <a:schemeClr val="accent5"/>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12"/>
                  </a:ext>
                </a:extLst>
              </a:tr>
              <a:tr h="10773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fontAlgn="b"/>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b="0" u="none" strike="noStrike" kern="1200" dirty="0">
                          <a:solidFill>
                            <a:schemeClr val="bg1"/>
                          </a:solidFill>
                          <a:effectLst/>
                          <a:latin typeface="+mj-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 xmlns:a16="http://schemas.microsoft.com/office/drawing/2014/main" val="10013"/>
                  </a:ext>
                </a:extLst>
              </a:tr>
              <a:tr h="3609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£1,066</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£1,006</a:t>
                      </a:r>
                    </a:p>
                  </a:txBody>
                  <a:tcPr marL="9525" marR="9525" marT="9525" marB="0" anchor="ctr"/>
                </a:tc>
                <a:tc>
                  <a:txBody>
                    <a:bodyPr/>
                    <a:lstStyle/>
                    <a:p>
                      <a:pPr algn="ctr" fontAlgn="b"/>
                      <a:r>
                        <a:rPr lang="en-GB" sz="650" b="0" i="0" u="none" strike="noStrike" dirty="0">
                          <a:solidFill>
                            <a:schemeClr val="accent5"/>
                          </a:solidFill>
                          <a:effectLst/>
                          <a:latin typeface="+mj-lt"/>
                        </a:rPr>
                        <a:t>-5.6%</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£1,297</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£1,267</a:t>
                      </a:r>
                    </a:p>
                  </a:txBody>
                  <a:tcPr marL="9525" marR="9525" marT="9525" marB="0" anchor="ctr"/>
                </a:tc>
                <a:tc>
                  <a:txBody>
                    <a:bodyPr/>
                    <a:lstStyle/>
                    <a:p>
                      <a:pPr algn="ctr" fontAlgn="b"/>
                      <a:r>
                        <a:rPr lang="en-GB" sz="650" b="0" i="0" u="none" strike="noStrike" dirty="0">
                          <a:solidFill>
                            <a:schemeClr val="accent5"/>
                          </a:solidFill>
                          <a:effectLst/>
                          <a:latin typeface="+mj-lt"/>
                        </a:rPr>
                        <a:t>-2.3%</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£1,641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£1,443</a:t>
                      </a:r>
                    </a:p>
                  </a:txBody>
                  <a:tcPr marL="9525" marR="9525" marT="9525" marB="0" anchor="ctr"/>
                </a:tc>
                <a:tc>
                  <a:txBody>
                    <a:bodyPr/>
                    <a:lstStyle/>
                    <a:p>
                      <a:pPr algn="ctr" fontAlgn="b"/>
                      <a:r>
                        <a:rPr lang="en-GB" sz="650" b="0" i="0" u="none" strike="noStrike" dirty="0">
                          <a:solidFill>
                            <a:schemeClr val="accent5"/>
                          </a:solidFill>
                          <a:effectLst/>
                          <a:latin typeface="+mj-lt"/>
                        </a:rPr>
                        <a:t>-12.1%</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£1,883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£2,157</a:t>
                      </a:r>
                    </a:p>
                  </a:txBody>
                  <a:tcPr marL="9525" marR="9525" marT="9525" marB="0" anchor="ctr"/>
                </a:tc>
                <a:tc>
                  <a:txBody>
                    <a:bodyPr/>
                    <a:lstStyle/>
                    <a:p>
                      <a:pPr algn="ctr" fontAlgn="b"/>
                      <a:r>
                        <a:rPr lang="en-GB" sz="650" b="0" i="0" u="none" strike="noStrike" dirty="0">
                          <a:solidFill>
                            <a:schemeClr val="accent5"/>
                          </a:solidFill>
                          <a:effectLst/>
                          <a:latin typeface="+mj-lt"/>
                        </a:rPr>
                        <a:t>+14.6%</a:t>
                      </a:r>
                    </a:p>
                  </a:txBody>
                  <a:tcPr marL="7620" marR="7620" marT="7620"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£1,933</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£2,053</a:t>
                      </a:r>
                    </a:p>
                  </a:txBody>
                  <a:tcPr marL="9525" marR="9525" marT="9525" marB="0" anchor="ctr"/>
                </a:tc>
                <a:tc>
                  <a:txBody>
                    <a:bodyPr/>
                    <a:lstStyle/>
                    <a:p>
                      <a:pPr algn="ctr" fontAlgn="b"/>
                      <a:r>
                        <a:rPr lang="en-GB" sz="650" b="0" i="0" u="none" strike="noStrike" dirty="0">
                          <a:solidFill>
                            <a:schemeClr val="accent5"/>
                          </a:solidFill>
                          <a:effectLst/>
                          <a:latin typeface="+mj-lt"/>
                        </a:rPr>
                        <a:t>+6.2%</a:t>
                      </a:r>
                    </a:p>
                  </a:txBody>
                  <a:tcPr marL="9525" marR="9525" marT="9525" marB="0" anchor="ctr">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£1,961</a:t>
                      </a:r>
                    </a:p>
                  </a:txBody>
                  <a:tcPr marL="9525" marR="9525" marT="9525" marB="0" anchor="ctr">
                    <a:lnL w="6350" cap="flat" cmpd="sng" algn="ctr">
                      <a:solidFill>
                        <a:schemeClr val="accent5"/>
                      </a:solidFill>
                      <a:prstDash val="solid"/>
                      <a:round/>
                      <a:headEnd type="none" w="med" len="med"/>
                      <a:tailEnd type="none" w="med" len="med"/>
                    </a:lnL>
                  </a:tcPr>
                </a:tc>
                <a:tc>
                  <a:txBody>
                    <a:bodyPr/>
                    <a:lstStyle/>
                    <a:p>
                      <a:pPr algn="ctr" fontAlgn="b"/>
                      <a:r>
                        <a:rPr lang="en-GB" sz="650" b="0" i="0" u="none" strike="noStrike" dirty="0">
                          <a:solidFill>
                            <a:schemeClr val="accent5"/>
                          </a:solidFill>
                          <a:effectLst/>
                          <a:latin typeface="+mj-lt"/>
                        </a:rPr>
                        <a:t>£2,207</a:t>
                      </a:r>
                    </a:p>
                  </a:txBody>
                  <a:tcPr marL="9525" marR="9525" marT="9525" marB="0" anchor="ctr"/>
                </a:tc>
                <a:tc>
                  <a:txBody>
                    <a:bodyPr/>
                    <a:lstStyle/>
                    <a:p>
                      <a:pPr algn="ctr" fontAlgn="b"/>
                      <a:r>
                        <a:rPr lang="en-GB" sz="650" b="0" i="0" u="none" strike="noStrike" dirty="0">
                          <a:solidFill>
                            <a:schemeClr val="accent5"/>
                          </a:solidFill>
                          <a:effectLst/>
                          <a:latin typeface="+mj-lt"/>
                        </a:rPr>
                        <a:t>+12.5%</a:t>
                      </a:r>
                    </a:p>
                  </a:txBody>
                  <a:tcPr marL="9525" marR="9525" marT="9525" marB="0" anchor="ctr">
                    <a:lnR w="12700" cap="flat" cmpd="sng" algn="ctr">
                      <a:solidFill>
                        <a:schemeClr val="accent5"/>
                      </a:solidFill>
                      <a:prstDash val="solid"/>
                      <a:round/>
                      <a:headEnd type="none" w="med" len="med"/>
                      <a:tailEnd type="none" w="med" len="med"/>
                    </a:lnR>
                  </a:tcPr>
                </a:tc>
                <a:extLst>
                  <a:ext uri="{0D108BD9-81ED-4DB2-BD59-A6C34878D82A}">
                    <a16:rowId xmlns="" xmlns:a16="http://schemas.microsoft.com/office/drawing/2014/main"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£919</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£852</a:t>
                      </a:r>
                    </a:p>
                  </a:txBody>
                  <a:tcPr marL="9525" marR="9525" marT="9525" marB="0" anchor="ct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-7.3%</a:t>
                      </a: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£967</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£1,085</a:t>
                      </a:r>
                    </a:p>
                  </a:txBody>
                  <a:tcPr marL="9525" marR="9525" marT="9525" marB="0" anchor="ct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+12.2%</a:t>
                      </a: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£1,308</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£1,170</a:t>
                      </a:r>
                    </a:p>
                  </a:txBody>
                  <a:tcPr marL="9525" marR="9525" marT="9525" marB="0" anchor="ct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-10.6%</a:t>
                      </a: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£1,541</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£1,702</a:t>
                      </a:r>
                    </a:p>
                  </a:txBody>
                  <a:tcPr marL="9525" marR="9525" marT="9525" marB="0" anchor="ct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+10.4%</a:t>
                      </a:r>
                    </a:p>
                  </a:txBody>
                  <a:tcPr marL="7620" marR="7620" marT="7620" marB="0" anchor="ctr">
                    <a:lnR w="635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£1,478</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£1,653</a:t>
                      </a:r>
                    </a:p>
                  </a:txBody>
                  <a:tcPr marL="9525" marR="9525" marT="9525" marB="0" anchor="ct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+11.8%</a:t>
                      </a:r>
                    </a:p>
                  </a:txBody>
                  <a:tcPr marL="9525" marR="9525" marT="9525" marB="0" anchor="ctr">
                    <a:lnR w="635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£1,555</a:t>
                      </a:r>
                    </a:p>
                  </a:txBody>
                  <a:tcPr marL="9525" marR="9525" marT="9525" marB="0" anchor="ctr">
                    <a:lnL w="6350" cap="flat" cmpd="sng" algn="ctr">
                      <a:solidFill>
                        <a:schemeClr val="accent5"/>
                      </a:solidFill>
                      <a:prstDash val="solid"/>
                      <a:round/>
                      <a:headEnd type="none" w="med" len="med"/>
                      <a:tailEnd type="none" w="med" len="med"/>
                    </a:lnL>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£1,812</a:t>
                      </a:r>
                    </a:p>
                  </a:txBody>
                  <a:tcPr marL="9525" marR="9525" marT="9525" marB="0" anchor="ct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+16.5%</a:t>
                      </a:r>
                    </a:p>
                  </a:txBody>
                  <a:tcPr marL="9525" marR="9525" marT="9525" marB="0" anchor="ctr">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79395174"/>
              </p:ext>
            </p:extLst>
          </p:nvPr>
        </p:nvGraphicFramePr>
        <p:xfrm>
          <a:off x="67519" y="3291765"/>
          <a:ext cx="9008959" cy="1565464"/>
        </p:xfrm>
        <a:graphic>
          <a:graphicData uri="http://schemas.openxmlformats.org/drawingml/2006/table">
            <a:tbl>
              <a:tblPr>
                <a:tableStyleId>{5A111915-BE36-4E01-A7E5-04B1672EAD32}</a:tableStyleId>
              </a:tblPr>
              <a:tblGrid>
                <a:gridCol w="676810">
                  <a:extLst>
                    <a:ext uri="{9D8B030D-6E8A-4147-A177-3AD203B41FA5}">
                      <a16:colId xmlns="" xmlns:a16="http://schemas.microsoft.com/office/drawing/2014/main" val="20000"/>
                    </a:ext>
                  </a:extLst>
                </a:gridCol>
                <a:gridCol w="396769">
                  <a:extLst>
                    <a:ext uri="{9D8B030D-6E8A-4147-A177-3AD203B41FA5}">
                      <a16:colId xmlns="" xmlns:a16="http://schemas.microsoft.com/office/drawing/2014/main" val="20001"/>
                    </a:ext>
                  </a:extLst>
                </a:gridCol>
                <a:gridCol w="396769">
                  <a:extLst>
                    <a:ext uri="{9D8B030D-6E8A-4147-A177-3AD203B41FA5}">
                      <a16:colId xmlns="" xmlns:a16="http://schemas.microsoft.com/office/drawing/2014/main" val="20002"/>
                    </a:ext>
                  </a:extLst>
                </a:gridCol>
                <a:gridCol w="396769">
                  <a:extLst>
                    <a:ext uri="{9D8B030D-6E8A-4147-A177-3AD203B41FA5}">
                      <a16:colId xmlns="" xmlns:a16="http://schemas.microsoft.com/office/drawing/2014/main" val="20003"/>
                    </a:ext>
                  </a:extLst>
                </a:gridCol>
                <a:gridCol w="396769">
                  <a:extLst>
                    <a:ext uri="{9D8B030D-6E8A-4147-A177-3AD203B41FA5}">
                      <a16:colId xmlns="" xmlns:a16="http://schemas.microsoft.com/office/drawing/2014/main" val="20004"/>
                    </a:ext>
                  </a:extLst>
                </a:gridCol>
                <a:gridCol w="396769">
                  <a:extLst>
                    <a:ext uri="{9D8B030D-6E8A-4147-A177-3AD203B41FA5}">
                      <a16:colId xmlns="" xmlns:a16="http://schemas.microsoft.com/office/drawing/2014/main" val="20005"/>
                    </a:ext>
                  </a:extLst>
                </a:gridCol>
                <a:gridCol w="396769">
                  <a:extLst>
                    <a:ext uri="{9D8B030D-6E8A-4147-A177-3AD203B41FA5}">
                      <a16:colId xmlns="" xmlns:a16="http://schemas.microsoft.com/office/drawing/2014/main" val="20006"/>
                    </a:ext>
                  </a:extLst>
                </a:gridCol>
                <a:gridCol w="396769">
                  <a:extLst>
                    <a:ext uri="{9D8B030D-6E8A-4147-A177-3AD203B41FA5}">
                      <a16:colId xmlns="" xmlns:a16="http://schemas.microsoft.com/office/drawing/2014/main" val="20007"/>
                    </a:ext>
                  </a:extLst>
                </a:gridCol>
                <a:gridCol w="396769">
                  <a:extLst>
                    <a:ext uri="{9D8B030D-6E8A-4147-A177-3AD203B41FA5}">
                      <a16:colId xmlns="" xmlns:a16="http://schemas.microsoft.com/office/drawing/2014/main" val="20008"/>
                    </a:ext>
                  </a:extLst>
                </a:gridCol>
                <a:gridCol w="396769">
                  <a:extLst>
                    <a:ext uri="{9D8B030D-6E8A-4147-A177-3AD203B41FA5}">
                      <a16:colId xmlns="" xmlns:a16="http://schemas.microsoft.com/office/drawing/2014/main" val="20009"/>
                    </a:ext>
                  </a:extLst>
                </a:gridCol>
                <a:gridCol w="396769">
                  <a:extLst>
                    <a:ext uri="{9D8B030D-6E8A-4147-A177-3AD203B41FA5}">
                      <a16:colId xmlns="" xmlns:a16="http://schemas.microsoft.com/office/drawing/2014/main" val="20010"/>
                    </a:ext>
                  </a:extLst>
                </a:gridCol>
                <a:gridCol w="396769">
                  <a:extLst>
                    <a:ext uri="{9D8B030D-6E8A-4147-A177-3AD203B41FA5}">
                      <a16:colId xmlns="" xmlns:a16="http://schemas.microsoft.com/office/drawing/2014/main" val="20011"/>
                    </a:ext>
                  </a:extLst>
                </a:gridCol>
                <a:gridCol w="396769">
                  <a:extLst>
                    <a:ext uri="{9D8B030D-6E8A-4147-A177-3AD203B41FA5}">
                      <a16:colId xmlns="" xmlns:a16="http://schemas.microsoft.com/office/drawing/2014/main" val="20012"/>
                    </a:ext>
                  </a:extLst>
                </a:gridCol>
                <a:gridCol w="396769">
                  <a:extLst>
                    <a:ext uri="{9D8B030D-6E8A-4147-A177-3AD203B41FA5}">
                      <a16:colId xmlns="" xmlns:a16="http://schemas.microsoft.com/office/drawing/2014/main" val="20013"/>
                    </a:ext>
                  </a:extLst>
                </a:gridCol>
                <a:gridCol w="396769">
                  <a:extLst>
                    <a:ext uri="{9D8B030D-6E8A-4147-A177-3AD203B41FA5}">
                      <a16:colId xmlns="" xmlns:a16="http://schemas.microsoft.com/office/drawing/2014/main" val="20014"/>
                    </a:ext>
                  </a:extLst>
                </a:gridCol>
                <a:gridCol w="396769">
                  <a:extLst>
                    <a:ext uri="{9D8B030D-6E8A-4147-A177-3AD203B41FA5}">
                      <a16:colId xmlns="" xmlns:a16="http://schemas.microsoft.com/office/drawing/2014/main" val="20015"/>
                    </a:ext>
                  </a:extLst>
                </a:gridCol>
                <a:gridCol w="396769">
                  <a:extLst>
                    <a:ext uri="{9D8B030D-6E8A-4147-A177-3AD203B41FA5}">
                      <a16:colId xmlns="" xmlns:a16="http://schemas.microsoft.com/office/drawing/2014/main" val="20016"/>
                    </a:ext>
                  </a:extLst>
                </a:gridCol>
                <a:gridCol w="396769">
                  <a:extLst>
                    <a:ext uri="{9D8B030D-6E8A-4147-A177-3AD203B41FA5}">
                      <a16:colId xmlns="" xmlns:a16="http://schemas.microsoft.com/office/drawing/2014/main" val="20017"/>
                    </a:ext>
                  </a:extLst>
                </a:gridCol>
                <a:gridCol w="396769">
                  <a:extLst>
                    <a:ext uri="{9D8B030D-6E8A-4147-A177-3AD203B41FA5}">
                      <a16:colId xmlns="" xmlns:a16="http://schemas.microsoft.com/office/drawing/2014/main" val="20018"/>
                    </a:ext>
                  </a:extLst>
                </a:gridCol>
                <a:gridCol w="396769">
                  <a:extLst>
                    <a:ext uri="{9D8B030D-6E8A-4147-A177-3AD203B41FA5}">
                      <a16:colId xmlns="" xmlns:a16="http://schemas.microsoft.com/office/drawing/2014/main" val="20019"/>
                    </a:ext>
                  </a:extLst>
                </a:gridCol>
                <a:gridCol w="396769">
                  <a:extLst>
                    <a:ext uri="{9D8B030D-6E8A-4147-A177-3AD203B41FA5}">
                      <a16:colId xmlns="" xmlns:a16="http://schemas.microsoft.com/office/drawing/2014/main" val="20020"/>
                    </a:ext>
                  </a:extLst>
                </a:gridCol>
                <a:gridCol w="396769">
                  <a:extLst>
                    <a:ext uri="{9D8B030D-6E8A-4147-A177-3AD203B41FA5}">
                      <a16:colId xmlns="" xmlns:a16="http://schemas.microsoft.com/office/drawing/2014/main" val="20021"/>
                    </a:ext>
                  </a:extLst>
                </a:gridCol>
              </a:tblGrid>
              <a:tr h="14872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4655"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5"/>
                      </a:solidFill>
                      <a:prstDash val="solid"/>
                      <a:round/>
                      <a:headEnd type="none" w="med" len="med"/>
                      <a:tailEnd type="none" w="med" len="med"/>
                    </a:lnL>
                    <a:lnR w="12700" cap="flat" cmpd="sng" algn="ctr">
                      <a:solidFill>
                        <a:schemeClr val="accent5"/>
                      </a:solidFill>
                      <a:prstDash val="solid"/>
                      <a:round/>
                      <a:headEnd type="none" w="med" len="med"/>
                      <a:tailEnd type="none" w="med" len="med"/>
                    </a:lnR>
                    <a:lnT w="12700" cap="flat" cmpd="sng" algn="ctr">
                      <a:solidFill>
                        <a:schemeClr val="accent5"/>
                      </a:solidFill>
                      <a:prstDash val="solid"/>
                      <a:round/>
                      <a:headEnd type="none" w="med" len="med"/>
                      <a:tailEnd type="none" w="med" len="med"/>
                    </a:lnT>
                    <a:lnB>
                      <a:noFill/>
                    </a:lnB>
                    <a:solidFill>
                      <a:schemeClr val="accent5"/>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solidFill>
                      <a:schemeClr val="accent5"/>
                    </a:solidFill>
                  </a:tcPr>
                </a:tc>
                <a:tc hMerge="1">
                  <a:txBody>
                    <a:bodyPr/>
                    <a:lstStyle/>
                    <a:p>
                      <a:endParaRPr lang="en-GB"/>
                    </a:p>
                  </a:txBody>
                  <a:tcPr/>
                </a:tc>
                <a:extLst>
                  <a:ext uri="{0D108BD9-81ED-4DB2-BD59-A6C34878D82A}">
                    <a16:rowId xmlns="" xmlns:a16="http://schemas.microsoft.com/office/drawing/2014/main" val="10000"/>
                  </a:ext>
                </a:extLst>
              </a:tr>
              <a:tr h="1619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 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 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noFill/>
                      <a:prstDash val="solid"/>
                      <a:round/>
                      <a:headEnd type="none" w="med" len="med"/>
                      <a:tailEnd type="none" w="med" len="med"/>
                    </a:lnL>
                    <a:lnB>
                      <a:noFill/>
                    </a:lnB>
                    <a:solidFill>
                      <a:schemeClr val="accent5"/>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R w="12700" cap="flat" cmpd="sng" algn="ctr">
                      <a:solidFill>
                        <a:schemeClr val="accent5"/>
                      </a:solidFill>
                      <a:prstDash val="solid"/>
                      <a:round/>
                      <a:headEnd type="none" w="med" len="med"/>
                      <a:tailEnd type="none" w="med" len="med"/>
                    </a:lnR>
                    <a:solidFill>
                      <a:schemeClr val="accent5"/>
                    </a:solidFill>
                  </a:tcPr>
                </a:tc>
                <a:extLst>
                  <a:ext uri="{0D108BD9-81ED-4DB2-BD59-A6C34878D82A}">
                    <a16:rowId xmlns="" xmlns:a16="http://schemas.microsoft.com/office/drawing/2014/main" val="10001"/>
                  </a:ext>
                </a:extLst>
              </a:tr>
              <a:tr h="6667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12.723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12.121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-4.7%</a:t>
                      </a:r>
                    </a:p>
                  </a:txBody>
                  <a:tcPr marL="9525" marR="9525" marT="952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15.954</a:t>
                      </a:r>
                    </a:p>
                  </a:txBody>
                  <a:tcPr marL="9525" marR="9525" marT="9525" marB="0" anchor="ctr">
                    <a:lnL w="12700"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14.852</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-6.9%</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8.470</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10.322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7.434</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10.360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82.870</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80.058</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-3.4%</a:t>
                      </a:r>
                    </a:p>
                  </a:txBody>
                  <a:tcPr marL="7620" marR="7620" marT="7620" marB="0" anchor="ctr">
                    <a:lnL>
                      <a:noFill/>
                    </a:lnL>
                    <a:lnR w="12700" cap="flat" cmpd="sng" algn="ctr">
                      <a:solidFill>
                        <a:schemeClr val="accent5"/>
                      </a:solidFill>
                      <a:prstDash val="solid"/>
                      <a:round/>
                      <a:headEnd type="none" w="med" len="med"/>
                      <a:tailEnd type="none" w="med" len="med"/>
                    </a:lnR>
                    <a:solidFill>
                      <a:srgbClr val="D1D5F7"/>
                    </a:solidFill>
                  </a:tcPr>
                </a:tc>
                <a:extLst>
                  <a:ext uri="{0D108BD9-81ED-4DB2-BD59-A6C34878D82A}">
                    <a16:rowId xmlns="" xmlns:a16="http://schemas.microsoft.com/office/drawing/2014/main" val="1000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10.624</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10.262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-3.4%</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13.072</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12.206</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-6.6%</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6.956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8.662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6.367</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8.740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68.617</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66.794</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-2.7%</a:t>
                      </a:r>
                    </a:p>
                  </a:txBody>
                  <a:tcPr marL="7620" marR="7620" marT="7620" marB="0" anchor="ctr">
                    <a:lnL>
                      <a:noFill/>
                    </a:lnL>
                    <a:lnR w="12700" cap="flat" cmpd="sng" algn="ctr">
                      <a:solidFill>
                        <a:schemeClr val="accent5"/>
                      </a:solidFill>
                      <a:prstDash val="solid"/>
                      <a:round/>
                      <a:headEnd type="none" w="med" len="med"/>
                      <a:tailEnd type="none" w="med" len="med"/>
                    </a:lnR>
                    <a:solidFill>
                      <a:srgbClr val="D1D5F7"/>
                    </a:solidFill>
                  </a:tcPr>
                </a:tc>
                <a:extLst>
                  <a:ext uri="{0D108BD9-81ED-4DB2-BD59-A6C34878D82A}">
                    <a16:rowId xmlns="" xmlns:a16="http://schemas.microsoft.com/office/drawing/2014/main" val="10003"/>
                  </a:ext>
                </a:extLst>
              </a:tr>
              <a:tr h="854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October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November</a:t>
                      </a:r>
                    </a:p>
                  </a:txBody>
                  <a:tcPr marL="4655" marR="4655" marT="4655" marB="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dirty="0">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tc>
                <a:extLst>
                  <a:ext uri="{0D108BD9-81ED-4DB2-BD59-A6C34878D82A}">
                    <a16:rowId xmlns="" xmlns:a16="http://schemas.microsoft.com/office/drawing/2014/main"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2017</a:t>
                      </a:r>
                    </a:p>
                  </a:txBody>
                  <a:tcPr marL="7620" marR="7620" marT="7620"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7620" marR="7620" marT="7620" marB="0" anchor="ctr">
                    <a:lnR w="12700" cap="flat" cmpd="sng" algn="ctr">
                      <a:solidFill>
                        <a:schemeClr val="accent5"/>
                      </a:solidFill>
                      <a:prstDash val="solid"/>
                      <a:round/>
                      <a:headEnd type="none" w="med" len="med"/>
                      <a:tailEnd type="none" w="med" len="med"/>
                    </a:lnR>
                    <a:lnT>
                      <a:noFill/>
                    </a:lnT>
                    <a:solidFill>
                      <a:schemeClr val="accent5"/>
                    </a:solidFill>
                  </a:tcPr>
                </a:tc>
                <a:extLst>
                  <a:ext uri="{0D108BD9-81ED-4DB2-BD59-A6C34878D82A}">
                    <a16:rowId xmlns="" xmlns:a16="http://schemas.microsoft.com/office/drawing/2014/main" val="10007"/>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45.989</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46.001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0.0%</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59.787</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56.420</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-5.6%</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27.612</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29.036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18.500</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31.184</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a:noFill/>
                    </a:lnT>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tcPr>
                </a:tc>
                <a:tc>
                  <a:txBody>
                    <a:bodyPr/>
                    <a:lstStyle/>
                    <a:p>
                      <a:pPr algn="ctr" fontAlgn="b"/>
                      <a:r>
                        <a:rPr lang="en-GB" sz="650" b="0" i="0" u="none" strike="noStrike" dirty="0">
                          <a:solidFill>
                            <a:schemeClr val="accent5"/>
                          </a:solidFill>
                          <a:effectLst/>
                          <a:latin typeface="+mj-lt"/>
                        </a:rPr>
                        <a:t>253.224</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249.306</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-1.5%</a:t>
                      </a:r>
                    </a:p>
                  </a:txBody>
                  <a:tcPr marL="7620" marR="7620" marT="7620" marB="0" anchor="ctr">
                    <a:lnL>
                      <a:noFill/>
                    </a:lnL>
                    <a:lnR w="12700" cap="flat" cmpd="sng" algn="ctr">
                      <a:solidFill>
                        <a:schemeClr val="accent5"/>
                      </a:solidFill>
                      <a:prstDash val="solid"/>
                      <a:round/>
                      <a:headEnd type="none" w="med" len="med"/>
                      <a:tailEnd type="none" w="med" len="med"/>
                    </a:lnR>
                    <a:solidFill>
                      <a:srgbClr val="D1D5F7"/>
                    </a:solidFill>
                  </a:tcPr>
                </a:tc>
                <a:extLst>
                  <a:ext uri="{0D108BD9-81ED-4DB2-BD59-A6C34878D82A}">
                    <a16:rowId xmlns="" xmlns:a16="http://schemas.microsoft.com/office/drawing/2014/main" val="10008"/>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35.044</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38.070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+8.6%</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47.266</a:t>
                      </a:r>
                    </a:p>
                  </a:txBody>
                  <a:tcPr marL="9525" marR="9525" marT="9525"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45.451</a:t>
                      </a: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-3.8%</a:t>
                      </a: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22.759</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23.326</a:t>
                      </a:r>
                    </a:p>
                  </a:txBody>
                  <a:tcPr marL="9525" marR="9525" marT="9525"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15.266</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25.826</a:t>
                      </a:r>
                    </a:p>
                  </a:txBody>
                  <a:tcPr marL="7620" marR="7620" marT="7620" marB="0" anchor="ctr">
                    <a:lnL w="3175"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3175"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200.525</a:t>
                      </a:r>
                    </a:p>
                  </a:txBody>
                  <a:tcPr marL="7620" marR="7620" marT="7620"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202.139</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+0.8%</a:t>
                      </a:r>
                    </a:p>
                  </a:txBody>
                  <a:tcPr marL="7620" marR="7620" marT="7620" marB="0" anchor="ctr">
                    <a:lnL>
                      <a:noFill/>
                    </a:lnL>
                    <a:lnR w="12700" cap="flat" cmpd="sng" algn="ctr">
                      <a:solidFill>
                        <a:schemeClr val="accent5"/>
                      </a:solidFill>
                      <a:prstDash val="solid"/>
                      <a:round/>
                      <a:headEnd type="none" w="med" len="med"/>
                      <a:tailEnd type="none" w="med" len="med"/>
                    </a:lnR>
                    <a:solidFill>
                      <a:srgbClr val="D1D5F7"/>
                    </a:solidFill>
                  </a:tcPr>
                </a:tc>
                <a:extLst>
                  <a:ext uri="{0D108BD9-81ED-4DB2-BD59-A6C34878D82A}">
                    <a16:rowId xmlns="" xmlns:a16="http://schemas.microsoft.com/office/drawing/2014/main"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9525"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July</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algn="ctr" defTabSz="914400" rtl="0" eaLnBrk="1" fontAlgn="b" latinLnBrk="0" hangingPunct="1"/>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gridSpan="3">
                  <a:txBody>
                    <a:bodyPr/>
                    <a:lstStyle/>
                    <a:p>
                      <a:pPr marL="0" algn="ctr" defTabSz="914400" rtl="0" eaLnBrk="1" fontAlgn="b" latinLnBrk="0" hangingPunct="1"/>
                      <a:r>
                        <a:rPr lang="en-GB" sz="650" u="none" strike="noStrike" kern="1200" dirty="0">
                          <a:solidFill>
                            <a:schemeClr val="bg1"/>
                          </a:solidFill>
                          <a:effectLst/>
                          <a:latin typeface="+mj-lt"/>
                          <a:ea typeface="+mn-ea"/>
                          <a:cs typeface="+mn-cs"/>
                        </a:rPr>
                        <a:t>August</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September</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November</a:t>
                      </a:r>
                    </a:p>
                  </a:txBody>
                  <a:tcPr marL="4655" marR="4655" marT="4655" marB="0" anchor="ctr">
                    <a:lnL w="6350"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j-lt"/>
                          <a:ea typeface="+mn-ea"/>
                          <a:cs typeface="+mn-cs"/>
                        </a:rPr>
                        <a:t>December</a:t>
                      </a:r>
                    </a:p>
                  </a:txBody>
                  <a:tcPr marL="4655" marR="4655" marT="4655" marB="0" anchor="ctr">
                    <a:lnL w="3175" cap="flat" cmpd="sng" algn="ctr">
                      <a:solidFill>
                        <a:schemeClr val="accent5"/>
                      </a:solidFill>
                      <a:prstDash val="solid"/>
                      <a:round/>
                      <a:headEnd type="none" w="med" len="med"/>
                      <a:tailEnd type="none" w="med" len="med"/>
                    </a:lnL>
                    <a:lnR w="12700" cap="flat" cmpd="sng" algn="ctr">
                      <a:noFill/>
                      <a:prstDash val="solid"/>
                      <a:round/>
                      <a:headEnd type="none" w="med" len="med"/>
                      <a:tailEnd type="none" w="med" len="med"/>
                    </a:lnR>
                    <a:lnB>
                      <a:noFill/>
                    </a:lnB>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hMerge="1">
                  <a:txBody>
                    <a:bodyPr/>
                    <a:lstStyle/>
                    <a:p>
                      <a:pPr algn="ctr" rtl="0" fontAlgn="b"/>
                      <a:endParaRPr lang="en-GB" sz="650" b="1" i="0" u="none" strike="noStrike" dirty="0">
                        <a:solidFill>
                          <a:schemeClr val="bg1"/>
                        </a:solidFill>
                        <a:effectLst/>
                        <a:latin typeface="+mn-lt"/>
                      </a:endParaRPr>
                    </a:p>
                  </a:txBody>
                  <a:tcPr marL="4655" marR="4655" marT="4655" marB="0" anchor="ctr">
                    <a:lnL w="6350" cap="flat" cmpd="sng" algn="ctr">
                      <a:solidFill>
                        <a:schemeClr val="accent5"/>
                      </a:solidFill>
                      <a:prstDash val="solid"/>
                      <a:round/>
                      <a:headEnd type="none" w="med" len="med"/>
                      <a:tailEnd type="none" w="med" len="med"/>
                    </a:lnL>
                    <a:lnR w="6350" cap="flat" cmpd="sng" algn="ctr">
                      <a:solidFill>
                        <a:schemeClr val="accent5"/>
                      </a:solidFill>
                      <a:prstDash val="solid"/>
                      <a:round/>
                      <a:headEnd type="none" w="med" len="med"/>
                      <a:tailEnd type="none" w="med" len="med"/>
                    </a:lnR>
                    <a:solidFill>
                      <a:schemeClr val="accent5"/>
                    </a:solidFill>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12700" cap="flat" cmpd="sng" algn="ctr">
                      <a:noFill/>
                      <a:prstDash val="solid"/>
                      <a:round/>
                      <a:headEnd type="none" w="med" len="med"/>
                      <a:tailEnd type="none" w="med" len="med"/>
                    </a:lnL>
                    <a:lnR w="1270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hMerge="1">
                  <a:txBody>
                    <a:bodyPr/>
                    <a:lstStyle/>
                    <a:p>
                      <a:pPr algn="l" fontAlgn="b"/>
                      <a:endParaRPr lang="en-GB" sz="650" b="0" i="0" u="none" strike="noStrike">
                        <a:solidFill>
                          <a:schemeClr val="accent5"/>
                        </a:solidFill>
                        <a:effectLst/>
                        <a:latin typeface="+mj-lt"/>
                      </a:endParaRPr>
                    </a:p>
                  </a:txBody>
                  <a:tcPr marL="7620" marR="7620" marT="7620" marB="0" anchor="b">
                    <a:lnL w="6350" cap="flat" cmpd="sng" algn="ctr">
                      <a:noFill/>
                      <a:prstDash val="solid"/>
                      <a:round/>
                      <a:headEnd type="none" w="med" len="med"/>
                      <a:tailEnd type="none" w="med" len="med"/>
                    </a:lnL>
                    <a:lnT>
                      <a:noFill/>
                    </a:lnT>
                    <a:solidFill>
                      <a:schemeClr val="accent5"/>
                    </a:solidFill>
                  </a:tcPr>
                </a:tc>
                <a:tc hMerge="1">
                  <a:txBody>
                    <a:bodyPr/>
                    <a:lstStyle/>
                    <a:p>
                      <a:pPr algn="ctr" fontAlgn="b"/>
                      <a:endParaRPr lang="en-GB" sz="650" b="0" i="0" u="none" strike="noStrike" dirty="0">
                        <a:solidFill>
                          <a:schemeClr val="accent5"/>
                        </a:solidFill>
                        <a:effectLst/>
                        <a:latin typeface="+mj-lt"/>
                      </a:endParaRPr>
                    </a:p>
                  </a:txBody>
                  <a:tcPr marL="7620" marR="7620" marT="7620" marB="0" anchor="ctr"/>
                </a:tc>
                <a:extLst>
                  <a:ext uri="{0D108BD9-81ED-4DB2-BD59-A6C34878D82A}">
                    <a16:rowId xmlns="" xmlns:a16="http://schemas.microsoft.com/office/drawing/2014/main"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a:t>
                      </a:r>
                      <a:r>
                        <a:rPr lang="en-GB" sz="650" u="none" strike="noStrike" kern="1200" dirty="0" err="1">
                          <a:solidFill>
                            <a:schemeClr val="bg1"/>
                          </a:solidFill>
                          <a:effectLst/>
                          <a:latin typeface="+mj-lt"/>
                          <a:ea typeface="+mn-ea"/>
                          <a:cs typeface="+mn-cs"/>
                        </a:rPr>
                        <a:t>ch</a:t>
                      </a:r>
                      <a:endParaRPr lang="en-GB" sz="650" u="none" strike="noStrike" kern="1200" dirty="0">
                        <a:solidFill>
                          <a:schemeClr val="bg1"/>
                        </a:solidFill>
                        <a:effectLst/>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algn="ctr" rtl="0" fontAlgn="b"/>
                      <a:r>
                        <a:rPr lang="en-GB" sz="650" u="none" strike="noStrike" kern="1200" dirty="0">
                          <a:solidFill>
                            <a:schemeClr val="bg1"/>
                          </a:solidFill>
                          <a:effectLst/>
                          <a:latin typeface="+mj-lt"/>
                          <a:ea typeface="+mn-ea"/>
                          <a:cs typeface="+mn-cs"/>
                        </a:rPr>
                        <a:t>%ch</a:t>
                      </a:r>
                    </a:p>
                  </a:txBody>
                  <a:tcPr marL="4655" marR="4655" marT="46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2017</a:t>
                      </a:r>
                    </a:p>
                  </a:txBody>
                  <a:tcPr marL="7620" marR="7620" marT="7620" marB="0" anchor="ctr">
                    <a:lnL w="6350" cap="flat" cmpd="sng" algn="ctr">
                      <a:noFill/>
                      <a:prstDash val="solid"/>
                      <a:round/>
                      <a:headEnd type="none" w="med" len="med"/>
                      <a:tailEnd type="none" w="med" len="med"/>
                    </a:lnL>
                    <a:lnT>
                      <a:noFill/>
                    </a:lnT>
                    <a:lnB>
                      <a:noFill/>
                    </a:lnB>
                    <a:solidFill>
                      <a:schemeClr val="accent5"/>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7620" marR="7620" marT="7620" marB="0" anchor="ctr">
                    <a:lnR w="12700" cap="flat" cmpd="sng" algn="ctr">
                      <a:solidFill>
                        <a:schemeClr val="accent5"/>
                      </a:solidFill>
                      <a:prstDash val="solid"/>
                      <a:round/>
                      <a:headEnd type="none" w="med" len="med"/>
                      <a:tailEnd type="none" w="med" len="med"/>
                    </a:lnR>
                    <a:lnT>
                      <a:noFill/>
                    </a:lnT>
                    <a:solidFill>
                      <a:schemeClr val="accent5"/>
                    </a:solidFill>
                  </a:tcPr>
                </a:tc>
                <a:extLst>
                  <a:ext uri="{0D108BD9-81ED-4DB2-BD59-A6C34878D82A}">
                    <a16:rowId xmlns="" xmlns:a16="http://schemas.microsoft.com/office/drawing/2014/main" val="1001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tcPr>
                </a:tc>
                <a:tc>
                  <a:txBody>
                    <a:bodyPr/>
                    <a:lstStyle/>
                    <a:p>
                      <a:pPr algn="ctr" fontAlgn="b"/>
                      <a:r>
                        <a:rPr lang="en-GB" sz="650" b="0" i="0" u="none" strike="noStrike" dirty="0">
                          <a:solidFill>
                            <a:schemeClr val="accent5"/>
                          </a:solidFill>
                          <a:effectLst/>
                          <a:latin typeface="+mj-lt"/>
                        </a:rPr>
                        <a:t>£2,890</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-4.3%</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£3,394</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£3,176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-6.4%</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£1,917</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£2,026</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£1,422</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£1,649</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£16,065</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£16,074</a:t>
                      </a:r>
                    </a:p>
                  </a:txBody>
                  <a:tcPr marL="7620" marR="7620" marT="7620" marB="0" anchor="ctr">
                    <a:lnL w="3175"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+0.1%</a:t>
                      </a:r>
                    </a:p>
                  </a:txBody>
                  <a:tcPr marL="7620" marR="7620" marT="7620" marB="0" anchor="ctr">
                    <a:lnL>
                      <a:noFill/>
                    </a:lnL>
                    <a:lnR w="12700" cap="flat" cmpd="sng" algn="ctr">
                      <a:solidFill>
                        <a:schemeClr val="accent5"/>
                      </a:solidFill>
                      <a:prstDash val="solid"/>
                      <a:round/>
                      <a:headEnd type="none" w="med" len="med"/>
                      <a:tailEnd type="none" w="med" len="med"/>
                    </a:lnR>
                    <a:solidFill>
                      <a:srgbClr val="D1D5F7"/>
                    </a:solidFill>
                  </a:tcPr>
                </a:tc>
                <a:extLst>
                  <a:ext uri="{0D108BD9-81ED-4DB2-BD59-A6C34878D82A}">
                    <a16:rowId xmlns="" xmlns:a16="http://schemas.microsoft.com/office/drawing/2014/main" val="10014"/>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5"/>
                      </a:solidFill>
                      <a:prstDash val="solid"/>
                      <a:round/>
                      <a:headEnd type="none" w="med" len="med"/>
                      <a:tailEnd type="none" w="med" len="med"/>
                    </a:lnL>
                    <a:lnR w="9525"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tcPr>
                </a:tc>
                <a:tc>
                  <a:txBody>
                    <a:bodyPr/>
                    <a:lstStyle/>
                    <a:p>
                      <a:pPr algn="ctr" fontAlgn="b"/>
                      <a:r>
                        <a:rPr lang="en-GB" sz="650" b="0" i="0" u="none" strike="noStrike" dirty="0">
                          <a:solidFill>
                            <a:schemeClr val="accent5"/>
                          </a:solidFill>
                          <a:effectLst/>
                          <a:latin typeface="+mj-lt"/>
                        </a:rPr>
                        <a:t>£2,323</a:t>
                      </a:r>
                    </a:p>
                  </a:txBody>
                  <a:tcPr marL="9525" marR="9525" marT="9525" marB="0" anchor="ctr">
                    <a:lnL w="952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£2,260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a:t>
                      </a:r>
                    </a:p>
                  </a:txBody>
                  <a:tcPr marL="9525" marR="9525" marT="9525"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£2,748</a:t>
                      </a:r>
                    </a:p>
                  </a:txBody>
                  <a:tcPr marL="9525" marR="9525" marT="9525" marB="0" anchor="ctr">
                    <a:lnL w="6350"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£2,511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-8.6%</a:t>
                      </a: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£1,541</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£1,650</a:t>
                      </a:r>
                    </a:p>
                  </a:txBody>
                  <a:tcPr marL="9525" marR="9525" marT="9525"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9525" marR="9525" marT="9525"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£1,208</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3175"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£1,255</a:t>
                      </a:r>
                    </a:p>
                  </a:txBody>
                  <a:tcPr marL="7620" marR="7620" marT="7620" marB="0" anchor="ctr">
                    <a:lnL w="3175" cap="flat" cmpd="sng" algn="ctr">
                      <a:solidFill>
                        <a:schemeClr val="accent5"/>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GB" sz="650" b="0" i="0" u="none" strike="noStrike" dirty="0">
                        <a:solidFill>
                          <a:schemeClr val="accent5"/>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5"/>
                      </a:solid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5"/>
                          </a:solidFill>
                          <a:effectLst/>
                          <a:latin typeface="+mj-lt"/>
                        </a:rPr>
                        <a:t>£12,839</a:t>
                      </a:r>
                    </a:p>
                  </a:txBody>
                  <a:tcPr marL="7620" marR="7620" marT="7620" marB="0" anchor="ctr">
                    <a:lnL w="6350" cap="flat" cmpd="sng" algn="ctr">
                      <a:solidFill>
                        <a:schemeClr val="accent5"/>
                      </a:solidFill>
                      <a:prstDash val="solid"/>
                      <a:round/>
                      <a:headEnd type="none" w="med" len="med"/>
                      <a:tailEnd type="none" w="med" len="med"/>
                    </a:lnL>
                    <a:lnR w="3175" cap="flat" cmpd="sng" algn="ctr">
                      <a:noFill/>
                      <a:prstDash val="solid"/>
                      <a:round/>
                      <a:headEnd type="none" w="med" len="med"/>
                      <a:tailEnd type="none" w="med" len="med"/>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£13,045</a:t>
                      </a:r>
                    </a:p>
                  </a:txBody>
                  <a:tcPr marL="7620" marR="7620" marT="7620" marB="0" anchor="ctr">
                    <a:lnL w="3175" cap="flat" cmpd="sng" algn="ctr">
                      <a:noFill/>
                      <a:prstDash val="solid"/>
                      <a:round/>
                      <a:headEnd type="none" w="med" len="med"/>
                      <a:tailEnd type="none" w="med" len="med"/>
                    </a:lnL>
                    <a:lnR>
                      <a:noFill/>
                    </a:lnR>
                    <a:lnT>
                      <a:noFill/>
                    </a:lnT>
                    <a:lnB w="127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rgbClr val="D1D5F7"/>
                    </a:solidFill>
                  </a:tcPr>
                </a:tc>
                <a:tc>
                  <a:txBody>
                    <a:bodyPr/>
                    <a:lstStyle/>
                    <a:p>
                      <a:pPr algn="ctr" fontAlgn="b"/>
                      <a:r>
                        <a:rPr lang="en-GB" sz="650" b="0" i="0" u="none" strike="noStrike" dirty="0">
                          <a:solidFill>
                            <a:schemeClr val="accent5"/>
                          </a:solidFill>
                          <a:effectLst/>
                          <a:latin typeface="+mj-lt"/>
                        </a:rPr>
                        <a:t>+1.6%</a:t>
                      </a:r>
                    </a:p>
                  </a:txBody>
                  <a:tcPr marL="7620" marR="7620" marT="7620" marB="0" anchor="ctr">
                    <a:lnL>
                      <a:noFill/>
                    </a:lnL>
                    <a:lnR w="12700" cap="flat" cmpd="sng" algn="ctr">
                      <a:solidFill>
                        <a:schemeClr val="accent5"/>
                      </a:solidFill>
                      <a:prstDash val="solid"/>
                      <a:round/>
                      <a:headEnd type="none" w="med" len="med"/>
                      <a:tailEnd type="none" w="med" len="med"/>
                    </a:lnR>
                    <a:lnB w="12700" cap="flat" cmpd="sng" algn="ctr">
                      <a:solidFill>
                        <a:schemeClr val="accent5"/>
                      </a:solidFill>
                      <a:prstDash val="solid"/>
                      <a:round/>
                      <a:headEnd type="none" w="med" len="med"/>
                      <a:tailEnd type="none" w="med" len="med"/>
                    </a:lnB>
                    <a:solidFill>
                      <a:srgbClr val="D1D5F7"/>
                    </a:solidFill>
                  </a:tcPr>
                </a:tc>
                <a:extLst>
                  <a:ext uri="{0D108BD9-81ED-4DB2-BD59-A6C34878D82A}">
                    <a16:rowId xmlns="" xmlns:a16="http://schemas.microsoft.com/office/drawing/2014/main" val="10015"/>
                  </a:ext>
                </a:extLst>
              </a:tr>
            </a:tbl>
          </a:graphicData>
        </a:graphic>
      </p:graphicFrame>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8" name="Rectangle 7"/>
          <p:cNvSpPr/>
          <p:nvPr/>
        </p:nvSpPr>
        <p:spPr>
          <a:xfrm>
            <a:off x="730025" y="6181417"/>
            <a:ext cx="5812971" cy="338554"/>
          </a:xfrm>
          <a:prstGeom prst="rect">
            <a:avLst/>
          </a:prstGeom>
        </p:spPr>
        <p:txBody>
          <a:bodyPr wrap="square">
            <a:spAutoFit/>
          </a:bodyPr>
          <a:lstStyle/>
          <a:p>
            <a:r>
              <a:rPr lang="en-GB" sz="800" b="0" dirty="0"/>
              <a:t>Fieldwork: 9 Aug – 1 Oct 2017</a:t>
            </a:r>
          </a:p>
          <a:p>
            <a:r>
              <a:rPr lang="en-GB" sz="800" b="0" dirty="0"/>
              <a:t>TNS Face-to-Face Omnibus Survey</a:t>
            </a:r>
          </a:p>
        </p:txBody>
      </p:sp>
    </p:spTree>
    <p:extLst>
      <p:ext uri="{BB962C8B-B14F-4D97-AF65-F5344CB8AC3E}">
        <p14:creationId xmlns:p14="http://schemas.microsoft.com/office/powerpoint/2010/main" val="55846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4</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2"/>
                </a:solidFill>
              </a:rPr>
              <a:t>HOLIDAYS</a:t>
            </a:r>
            <a:endParaRPr lang="en-GB" dirty="0">
              <a:solidFill>
                <a:schemeClr val="accent2"/>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283357734"/>
              </p:ext>
            </p:extLst>
          </p:nvPr>
        </p:nvGraphicFramePr>
        <p:xfrm>
          <a:off x="51584" y="1624072"/>
          <a:ext cx="7833790" cy="1522976"/>
        </p:xfrm>
        <a:graphic>
          <a:graphicData uri="http://schemas.openxmlformats.org/drawingml/2006/table">
            <a:tbl>
              <a:tblPr>
                <a:tableStyleId>{5A111915-BE36-4E01-A7E5-04B1672EAD32}</a:tableStyleId>
              </a:tblPr>
              <a:tblGrid>
                <a:gridCol w="752752">
                  <a:extLst>
                    <a:ext uri="{9D8B030D-6E8A-4147-A177-3AD203B41FA5}">
                      <a16:colId xmlns="" xmlns:a16="http://schemas.microsoft.com/office/drawing/2014/main" val="20000"/>
                    </a:ext>
                  </a:extLst>
                </a:gridCol>
                <a:gridCol w="393391">
                  <a:extLst>
                    <a:ext uri="{9D8B030D-6E8A-4147-A177-3AD203B41FA5}">
                      <a16:colId xmlns="" xmlns:a16="http://schemas.microsoft.com/office/drawing/2014/main" val="20001"/>
                    </a:ext>
                  </a:extLst>
                </a:gridCol>
                <a:gridCol w="393391">
                  <a:extLst>
                    <a:ext uri="{9D8B030D-6E8A-4147-A177-3AD203B41FA5}">
                      <a16:colId xmlns="" xmlns:a16="http://schemas.microsoft.com/office/drawing/2014/main" val="20002"/>
                    </a:ext>
                  </a:extLst>
                </a:gridCol>
                <a:gridCol w="393391">
                  <a:extLst>
                    <a:ext uri="{9D8B030D-6E8A-4147-A177-3AD203B41FA5}">
                      <a16:colId xmlns="" xmlns:a16="http://schemas.microsoft.com/office/drawing/2014/main" val="20003"/>
                    </a:ext>
                  </a:extLst>
                </a:gridCol>
                <a:gridCol w="393391">
                  <a:extLst>
                    <a:ext uri="{9D8B030D-6E8A-4147-A177-3AD203B41FA5}">
                      <a16:colId xmlns="" xmlns:a16="http://schemas.microsoft.com/office/drawing/2014/main" val="20004"/>
                    </a:ext>
                  </a:extLst>
                </a:gridCol>
                <a:gridCol w="393391">
                  <a:extLst>
                    <a:ext uri="{9D8B030D-6E8A-4147-A177-3AD203B41FA5}">
                      <a16:colId xmlns="" xmlns:a16="http://schemas.microsoft.com/office/drawing/2014/main" val="20005"/>
                    </a:ext>
                  </a:extLst>
                </a:gridCol>
                <a:gridCol w="393391">
                  <a:extLst>
                    <a:ext uri="{9D8B030D-6E8A-4147-A177-3AD203B41FA5}">
                      <a16:colId xmlns="" xmlns:a16="http://schemas.microsoft.com/office/drawing/2014/main" val="20006"/>
                    </a:ext>
                  </a:extLst>
                </a:gridCol>
                <a:gridCol w="393391">
                  <a:extLst>
                    <a:ext uri="{9D8B030D-6E8A-4147-A177-3AD203B41FA5}">
                      <a16:colId xmlns="" xmlns:a16="http://schemas.microsoft.com/office/drawing/2014/main" val="20007"/>
                    </a:ext>
                  </a:extLst>
                </a:gridCol>
                <a:gridCol w="393391">
                  <a:extLst>
                    <a:ext uri="{9D8B030D-6E8A-4147-A177-3AD203B41FA5}">
                      <a16:colId xmlns="" xmlns:a16="http://schemas.microsoft.com/office/drawing/2014/main" val="20008"/>
                    </a:ext>
                  </a:extLst>
                </a:gridCol>
                <a:gridCol w="393391">
                  <a:extLst>
                    <a:ext uri="{9D8B030D-6E8A-4147-A177-3AD203B41FA5}">
                      <a16:colId xmlns="" xmlns:a16="http://schemas.microsoft.com/office/drawing/2014/main" val="20009"/>
                    </a:ext>
                  </a:extLst>
                </a:gridCol>
                <a:gridCol w="393391">
                  <a:extLst>
                    <a:ext uri="{9D8B030D-6E8A-4147-A177-3AD203B41FA5}">
                      <a16:colId xmlns="" xmlns:a16="http://schemas.microsoft.com/office/drawing/2014/main" val="20010"/>
                    </a:ext>
                  </a:extLst>
                </a:gridCol>
                <a:gridCol w="393391">
                  <a:extLst>
                    <a:ext uri="{9D8B030D-6E8A-4147-A177-3AD203B41FA5}">
                      <a16:colId xmlns="" xmlns:a16="http://schemas.microsoft.com/office/drawing/2014/main" val="20011"/>
                    </a:ext>
                  </a:extLst>
                </a:gridCol>
                <a:gridCol w="393391">
                  <a:extLst>
                    <a:ext uri="{9D8B030D-6E8A-4147-A177-3AD203B41FA5}">
                      <a16:colId xmlns="" xmlns:a16="http://schemas.microsoft.com/office/drawing/2014/main" val="20012"/>
                    </a:ext>
                  </a:extLst>
                </a:gridCol>
                <a:gridCol w="393391">
                  <a:extLst>
                    <a:ext uri="{9D8B030D-6E8A-4147-A177-3AD203B41FA5}">
                      <a16:colId xmlns="" xmlns:a16="http://schemas.microsoft.com/office/drawing/2014/main" val="20013"/>
                    </a:ext>
                  </a:extLst>
                </a:gridCol>
                <a:gridCol w="393391">
                  <a:extLst>
                    <a:ext uri="{9D8B030D-6E8A-4147-A177-3AD203B41FA5}">
                      <a16:colId xmlns="" xmlns:a16="http://schemas.microsoft.com/office/drawing/2014/main" val="20014"/>
                    </a:ext>
                  </a:extLst>
                </a:gridCol>
                <a:gridCol w="393391">
                  <a:extLst>
                    <a:ext uri="{9D8B030D-6E8A-4147-A177-3AD203B41FA5}">
                      <a16:colId xmlns="" xmlns:a16="http://schemas.microsoft.com/office/drawing/2014/main" val="20015"/>
                    </a:ext>
                  </a:extLst>
                </a:gridCol>
                <a:gridCol w="393391">
                  <a:extLst>
                    <a:ext uri="{9D8B030D-6E8A-4147-A177-3AD203B41FA5}">
                      <a16:colId xmlns="" xmlns:a16="http://schemas.microsoft.com/office/drawing/2014/main" val="20016"/>
                    </a:ext>
                  </a:extLst>
                </a:gridCol>
                <a:gridCol w="393391">
                  <a:extLst>
                    <a:ext uri="{9D8B030D-6E8A-4147-A177-3AD203B41FA5}">
                      <a16:colId xmlns="" xmlns:a16="http://schemas.microsoft.com/office/drawing/2014/main" val="20017"/>
                    </a:ext>
                  </a:extLst>
                </a:gridCol>
                <a:gridCol w="393391">
                  <a:extLst>
                    <a:ext uri="{9D8B030D-6E8A-4147-A177-3AD203B41FA5}">
                      <a16:colId xmlns="" xmlns:a16="http://schemas.microsoft.com/office/drawing/2014/main" val="20018"/>
                    </a:ext>
                  </a:extLst>
                </a:gridCol>
              </a:tblGrid>
              <a:tr h="12815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January</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14576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rPr>
                        <a:t>2016</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algn="ctr" rtl="0" fontAlgn="b"/>
                      <a:r>
                        <a:rPr lang="en-GB" sz="650" u="none" strike="noStrike" kern="1200" dirty="0">
                          <a:solidFill>
                            <a:schemeClr val="bg1"/>
                          </a:solidFill>
                          <a:effectLst/>
                          <a:latin typeface="+mn-lt"/>
                        </a:rPr>
                        <a:t>2017</a:t>
                      </a:r>
                      <a:endParaRPr lang="en-GB" sz="650" b="1" i="0" u="none" strike="noStrike" kern="1200" dirty="0">
                        <a:solidFill>
                          <a:schemeClr val="bg1"/>
                        </a:solidFill>
                        <a:effectLst/>
                        <a:latin typeface="+mn-lt"/>
                        <a:ea typeface="+mn-ea"/>
                        <a:cs typeface="+mn-cs"/>
                      </a:endParaRPr>
                    </a:p>
                  </a:txBody>
                  <a:tcPr marL="4655" marR="4655" marT="4655" marB="0" anchor="ctr">
                    <a:solidFill>
                      <a:schemeClr val="accent2"/>
                    </a:solidFill>
                  </a:tcPr>
                </a:tc>
                <a:tc>
                  <a:txBody>
                    <a:bodyPr/>
                    <a:lstStyle/>
                    <a:p>
                      <a:pPr algn="ctr" rtl="0"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2016</a:t>
                      </a:r>
                      <a:endParaRPr lang="en-GB" sz="650" b="1" i="0" u="none" strike="noStrike" dirty="0">
                        <a:solidFill>
                          <a:schemeClr val="bg1"/>
                        </a:solidFill>
                        <a:effectLst/>
                        <a:latin typeface="+mn-lt"/>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2017</a:t>
                      </a:r>
                      <a:endParaRPr lang="en-GB" sz="650" b="1" i="0" u="none" strike="noStrike" dirty="0">
                        <a:solidFill>
                          <a:schemeClr val="bg1"/>
                        </a:solidFill>
                        <a:effectLst/>
                        <a:latin typeface="+mn-lt"/>
                      </a:endParaRP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01"/>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1.926</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2.116</a:t>
                      </a:r>
                    </a:p>
                  </a:txBody>
                  <a:tcPr marL="9525" marR="9525" marT="9525" marB="0" anchor="ctr"/>
                </a:tc>
                <a:tc>
                  <a:txBody>
                    <a:bodyPr/>
                    <a:lstStyle/>
                    <a:p>
                      <a:pPr algn="ctr" fontAlgn="b"/>
                      <a:r>
                        <a:rPr lang="en-GB" sz="650" b="0" i="0" u="none" strike="noStrike" dirty="0">
                          <a:solidFill>
                            <a:schemeClr val="accent2"/>
                          </a:solidFill>
                          <a:effectLst/>
                          <a:latin typeface="+mj-lt"/>
                        </a:rPr>
                        <a:t>+9.9%</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2.973</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2.658</a:t>
                      </a:r>
                    </a:p>
                  </a:txBody>
                  <a:tcPr marL="9525" marR="9525" marT="9525" marB="0" anchor="ctr"/>
                </a:tc>
                <a:tc>
                  <a:txBody>
                    <a:bodyPr/>
                    <a:lstStyle/>
                    <a:p>
                      <a:pPr algn="ctr" fontAlgn="b"/>
                      <a:r>
                        <a:rPr lang="en-GB" sz="650" b="0" i="0" u="none" strike="noStrike" dirty="0">
                          <a:solidFill>
                            <a:srgbClr val="FF0000"/>
                          </a:solidFill>
                          <a:effectLst/>
                          <a:latin typeface="+mj-lt"/>
                        </a:rPr>
                        <a:t>-10.6%</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4.189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3.793</a:t>
                      </a:r>
                    </a:p>
                  </a:txBody>
                  <a:tcPr marL="9525" marR="9525" marT="9525" marB="0" anchor="ctr"/>
                </a:tc>
                <a:tc>
                  <a:txBody>
                    <a:bodyPr/>
                    <a:lstStyle/>
                    <a:p>
                      <a:pPr algn="ctr" fontAlgn="b"/>
                      <a:r>
                        <a:rPr lang="en-GB" sz="650" b="0" i="0" u="none" strike="noStrike" dirty="0">
                          <a:solidFill>
                            <a:srgbClr val="FF0000"/>
                          </a:solidFill>
                          <a:effectLst/>
                          <a:latin typeface="+mj-lt"/>
                        </a:rPr>
                        <a:t>-9.5%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4.837</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5.820</a:t>
                      </a:r>
                    </a:p>
                  </a:txBody>
                  <a:tcPr marL="9525" marR="9525" marT="9525" marB="0" anchor="ctr"/>
                </a:tc>
                <a:tc>
                  <a:txBody>
                    <a:bodyPr/>
                    <a:lstStyle/>
                    <a:p>
                      <a:pPr algn="ctr" fontAlgn="b"/>
                      <a:r>
                        <a:rPr lang="en-GB" sz="650" b="0" i="0" u="none" strike="noStrike" dirty="0">
                          <a:solidFill>
                            <a:srgbClr val="FF0000"/>
                          </a:solidFill>
                          <a:effectLst/>
                          <a:latin typeface="+mj-lt"/>
                        </a:rPr>
                        <a:t>+20.3%</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5.021</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5.800</a:t>
                      </a:r>
                    </a:p>
                  </a:txBody>
                  <a:tcPr marL="9525" marR="9525" marT="9525" marB="0" anchor="ctr"/>
                </a:tc>
                <a:tc>
                  <a:txBody>
                    <a:bodyPr/>
                    <a:lstStyle/>
                    <a:p>
                      <a:pPr algn="ctr" fontAlgn="b"/>
                      <a:r>
                        <a:rPr lang="en-GB" sz="650" b="0" i="0" u="none" strike="noStrike" dirty="0">
                          <a:solidFill>
                            <a:srgbClr val="FF0000"/>
                          </a:solidFill>
                          <a:effectLst/>
                          <a:latin typeface="+mj-lt"/>
                        </a:rPr>
                        <a:t>+15.5%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4.920</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5.616</a:t>
                      </a:r>
                    </a:p>
                  </a:txBody>
                  <a:tcPr marL="9525" marR="9525" marT="9525" marB="0" anchor="ctr"/>
                </a:tc>
                <a:tc>
                  <a:txBody>
                    <a:bodyPr/>
                    <a:lstStyle/>
                    <a:p>
                      <a:pPr algn="ctr" fontAlgn="b"/>
                      <a:r>
                        <a:rPr lang="en-GB" sz="650" b="0" i="0" u="none" strike="noStrike" dirty="0">
                          <a:solidFill>
                            <a:srgbClr val="FF0000"/>
                          </a:solidFill>
                          <a:effectLst/>
                          <a:latin typeface="+mj-lt"/>
                        </a:rPr>
                        <a:t>+14.1%</a:t>
                      </a:r>
                    </a:p>
                  </a:txBody>
                  <a:tcPr marL="9525" marR="9525" marT="9525" marB="0" anchor="ctr">
                    <a:lnR w="12700" cap="flat" cmpd="sng" algn="ctr">
                      <a:solidFill>
                        <a:schemeClr val="accent2"/>
                      </a:solidFill>
                      <a:prstDash val="solid"/>
                      <a:round/>
                      <a:headEnd type="none" w="med" len="med"/>
                      <a:tailEnd type="none" w="med" len="med"/>
                    </a:lnR>
                  </a:tcPr>
                </a:tc>
                <a:extLst>
                  <a:ext uri="{0D108BD9-81ED-4DB2-BD59-A6C34878D82A}">
                    <a16:rowId xmlns="" xmlns:a16="http://schemas.microsoft.com/office/drawing/2014/main" val="10002"/>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1.632</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1.765</a:t>
                      </a:r>
                    </a:p>
                  </a:txBody>
                  <a:tcPr marL="9525" marR="9525" marT="9525" marB="0" anchor="ctr"/>
                </a:tc>
                <a:tc>
                  <a:txBody>
                    <a:bodyPr/>
                    <a:lstStyle/>
                    <a:p>
                      <a:pPr algn="ctr" fontAlgn="b"/>
                      <a:r>
                        <a:rPr lang="en-GB" sz="650" b="0" i="0" u="none" strike="noStrike" dirty="0">
                          <a:solidFill>
                            <a:schemeClr val="accent2"/>
                          </a:solidFill>
                          <a:effectLst/>
                          <a:latin typeface="+mj-lt"/>
                        </a:rPr>
                        <a:t>+8.1%</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2.394</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2.112</a:t>
                      </a:r>
                    </a:p>
                  </a:txBody>
                  <a:tcPr marL="9525" marR="9525" marT="9525" marB="0" anchor="ctr"/>
                </a:tc>
                <a:tc>
                  <a:txBody>
                    <a:bodyPr/>
                    <a:lstStyle/>
                    <a:p>
                      <a:pPr algn="ctr" fontAlgn="b"/>
                      <a:r>
                        <a:rPr lang="en-GB" sz="650" b="0" i="0" u="none" strike="noStrike" dirty="0">
                          <a:solidFill>
                            <a:srgbClr val="FF0000"/>
                          </a:solidFill>
                          <a:effectLst/>
                          <a:latin typeface="+mj-lt"/>
                        </a:rPr>
                        <a:t>-11.8%</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3.269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3.027</a:t>
                      </a:r>
                    </a:p>
                  </a:txBody>
                  <a:tcPr marL="9525" marR="9525" marT="9525" marB="0" anchor="ctr"/>
                </a:tc>
                <a:tc>
                  <a:txBody>
                    <a:bodyPr/>
                    <a:lstStyle/>
                    <a:p>
                      <a:pPr algn="ctr" fontAlgn="b"/>
                      <a:r>
                        <a:rPr lang="en-GB" sz="650" b="0" i="0" u="none" strike="noStrike" dirty="0">
                          <a:solidFill>
                            <a:srgbClr val="FF0000"/>
                          </a:solidFill>
                          <a:effectLst/>
                          <a:latin typeface="+mj-lt"/>
                        </a:rPr>
                        <a:t>-7.4%</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3.996</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4.528</a:t>
                      </a:r>
                    </a:p>
                  </a:txBody>
                  <a:tcPr marL="9525" marR="9525" marT="9525" marB="0" anchor="ctr"/>
                </a:tc>
                <a:tc>
                  <a:txBody>
                    <a:bodyPr/>
                    <a:lstStyle/>
                    <a:p>
                      <a:pPr algn="ctr" fontAlgn="b"/>
                      <a:r>
                        <a:rPr lang="en-GB" sz="650" b="0" i="0" u="none" strike="noStrike" dirty="0">
                          <a:solidFill>
                            <a:srgbClr val="FF0000"/>
                          </a:solidFill>
                          <a:effectLst/>
                          <a:latin typeface="+mj-lt"/>
                        </a:rPr>
                        <a:t>+13.3%</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3.984</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4.540</a:t>
                      </a:r>
                    </a:p>
                  </a:txBody>
                  <a:tcPr marL="9525" marR="9525" marT="9525" marB="0" anchor="ctr"/>
                </a:tc>
                <a:tc>
                  <a:txBody>
                    <a:bodyPr/>
                    <a:lstStyle/>
                    <a:p>
                      <a:pPr algn="ctr" fontAlgn="b"/>
                      <a:r>
                        <a:rPr lang="en-GB" sz="650" b="0" i="0" u="none" strike="noStrike" dirty="0">
                          <a:solidFill>
                            <a:srgbClr val="FF0000"/>
                          </a:solidFill>
                          <a:effectLst/>
                          <a:latin typeface="+mj-lt"/>
                        </a:rPr>
                        <a:t>+14.0%</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3.835</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4.438</a:t>
                      </a:r>
                    </a:p>
                  </a:txBody>
                  <a:tcPr marL="9525" marR="9525" marT="9525" marB="0" anchor="ctr"/>
                </a:tc>
                <a:tc>
                  <a:txBody>
                    <a:bodyPr/>
                    <a:lstStyle/>
                    <a:p>
                      <a:pPr algn="ctr" fontAlgn="b"/>
                      <a:r>
                        <a:rPr lang="en-GB" sz="650" b="0" i="0" u="none" strike="noStrike" dirty="0">
                          <a:solidFill>
                            <a:srgbClr val="FF0000"/>
                          </a:solidFill>
                          <a:effectLst/>
                          <a:latin typeface="+mj-lt"/>
                        </a:rPr>
                        <a:t>+15.7%</a:t>
                      </a:r>
                    </a:p>
                  </a:txBody>
                  <a:tcPr marL="9525" marR="9525" marT="9525" marB="0" anchor="ctr">
                    <a:lnR w="12700" cap="flat" cmpd="sng" algn="ctr">
                      <a:solidFill>
                        <a:schemeClr val="accent2"/>
                      </a:solidFill>
                      <a:prstDash val="solid"/>
                      <a:round/>
                      <a:headEnd type="none" w="med" len="med"/>
                      <a:tailEnd type="none" w="med" len="med"/>
                    </a:lnR>
                  </a:tcPr>
                </a:tc>
                <a:extLst>
                  <a:ext uri="{0D108BD9-81ED-4DB2-BD59-A6C34878D82A}">
                    <a16:rowId xmlns="" xmlns:a16="http://schemas.microsoft.com/office/drawing/2014/main" val="10003"/>
                  </a:ext>
                </a:extLst>
              </a:tr>
              <a:tr h="12815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January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p>
                      <a:pPr algn="ctr" fontAlgn="b"/>
                      <a:r>
                        <a:rPr lang="en-GB" sz="650" u="none" strike="noStrike" kern="1200" dirty="0">
                          <a:solidFill>
                            <a:schemeClr val="bg1"/>
                          </a:solidFill>
                          <a:effectLst/>
                          <a:latin typeface="+mj-lt"/>
                          <a:ea typeface="+mn-ea"/>
                          <a:cs typeface="+mn-cs"/>
                        </a:rPr>
                        <a:t>February</a:t>
                      </a:r>
                    </a:p>
                  </a:txBody>
                  <a:tcPr marL="9525" marR="9525" marT="952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March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hMerge="1">
                  <a:txBody>
                    <a:bodyPr/>
                    <a:lstStyle/>
                    <a:p>
                      <a:pPr algn="ctr" fontAlgn="b"/>
                      <a:endParaRPr lang="en-GB" sz="650" b="0" i="0" u="none" strike="noStrike" dirty="0">
                        <a:solidFill>
                          <a:srgbClr val="000000"/>
                        </a:solidFill>
                        <a:effectLst/>
                        <a:latin typeface="+mj-lt"/>
                      </a:endParaRPr>
                    </a:p>
                  </a:txBody>
                  <a:tcPr marL="7620" marR="7620" marT="7620" marB="0" anchor="ct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May</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June</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6"/>
                  </a:ext>
                </a:extLst>
              </a:tr>
              <a:tr h="12510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p>
                      <a:pPr algn="ctr" fontAlgn="b"/>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dirty="0">
                          <a:solidFill>
                            <a:schemeClr val="bg1"/>
                          </a:solidFill>
                          <a:effectLst/>
                          <a:latin typeface="+mn-lt"/>
                        </a:rPr>
                        <a:t>%</a:t>
                      </a:r>
                      <a:r>
                        <a:rPr lang="en-GB" sz="650" u="none" strike="noStrike" dirty="0" err="1">
                          <a:solidFill>
                            <a:schemeClr val="bg1"/>
                          </a:solidFill>
                          <a:effectLst/>
                          <a:latin typeface="+mn-lt"/>
                        </a:rPr>
                        <a:t>ch</a:t>
                      </a:r>
                      <a:endParaRPr lang="en-GB" sz="650" b="0" i="0" u="none" strike="noStrike" dirty="0">
                        <a:solidFill>
                          <a:srgbClr val="000000"/>
                        </a:solidFill>
                        <a:effectLst/>
                        <a:latin typeface="+mj-lt"/>
                      </a:endParaRPr>
                    </a:p>
                  </a:txBody>
                  <a:tcPr marL="7620" marR="7620" marT="7620"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07"/>
                  </a:ext>
                </a:extLst>
              </a:tr>
              <a:tr h="12192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4.425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4.786</a:t>
                      </a:r>
                    </a:p>
                  </a:txBody>
                  <a:tcPr marL="9525" marR="9525" marT="9525" marB="0" anchor="b"/>
                </a:tc>
                <a:tc>
                  <a:txBody>
                    <a:bodyPr/>
                    <a:lstStyle/>
                    <a:p>
                      <a:pPr algn="ctr" fontAlgn="b"/>
                      <a:r>
                        <a:rPr lang="en-GB" sz="650" b="0" i="0" u="none" strike="noStrike" dirty="0">
                          <a:solidFill>
                            <a:schemeClr val="accent2"/>
                          </a:solidFill>
                          <a:effectLst/>
                          <a:latin typeface="+mj-lt"/>
                        </a:rPr>
                        <a:t>+8.2%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7.672</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6.913</a:t>
                      </a:r>
                    </a:p>
                  </a:txBody>
                  <a:tcPr marL="9525" marR="9525" marT="9525" marB="0" anchor="b"/>
                </a:tc>
                <a:tc>
                  <a:txBody>
                    <a:bodyPr/>
                    <a:lstStyle/>
                    <a:p>
                      <a:pPr algn="ctr" fontAlgn="b"/>
                      <a:r>
                        <a:rPr lang="en-GB" sz="650" b="0" i="0" u="none" strike="noStrike" dirty="0">
                          <a:solidFill>
                            <a:srgbClr val="FF0000"/>
                          </a:solidFill>
                          <a:effectLst/>
                          <a:latin typeface="+mj-lt"/>
                        </a:rPr>
                        <a:t>-9.9%</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12.763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10.318</a:t>
                      </a:r>
                    </a:p>
                  </a:txBody>
                  <a:tcPr marL="9525" marR="9525" marT="9525" marB="0" anchor="b"/>
                </a:tc>
                <a:tc>
                  <a:txBody>
                    <a:bodyPr/>
                    <a:lstStyle/>
                    <a:p>
                      <a:pPr algn="ctr" fontAlgn="b"/>
                      <a:r>
                        <a:rPr lang="en-GB" sz="650" b="0" i="0" u="none" strike="noStrike" dirty="0">
                          <a:solidFill>
                            <a:srgbClr val="FF0000"/>
                          </a:solidFill>
                          <a:effectLst/>
                          <a:latin typeface="+mj-lt"/>
                        </a:rPr>
                        <a:t>-19.2%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13.965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18.420</a:t>
                      </a:r>
                    </a:p>
                  </a:txBody>
                  <a:tcPr marL="9525" marR="9525" marT="9525" marB="0" anchor="b"/>
                </a:tc>
                <a:tc>
                  <a:txBody>
                    <a:bodyPr/>
                    <a:lstStyle/>
                    <a:p>
                      <a:pPr algn="ctr" fontAlgn="b"/>
                      <a:r>
                        <a:rPr lang="en-GB" sz="650" b="0" i="0" u="none" strike="noStrike" dirty="0">
                          <a:solidFill>
                            <a:srgbClr val="FF0000"/>
                          </a:solidFill>
                          <a:effectLst/>
                          <a:latin typeface="+mj-lt"/>
                        </a:rPr>
                        <a:t>+31.9%</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16.982</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19.570</a:t>
                      </a:r>
                    </a:p>
                  </a:txBody>
                  <a:tcPr marL="9525" marR="9525" marT="9525" marB="0" anchor="b"/>
                </a:tc>
                <a:tc>
                  <a:txBody>
                    <a:bodyPr/>
                    <a:lstStyle/>
                    <a:p>
                      <a:pPr algn="ctr" fontAlgn="b"/>
                      <a:r>
                        <a:rPr lang="en-GB" sz="650" b="0" i="0" u="none" strike="noStrike" dirty="0">
                          <a:solidFill>
                            <a:srgbClr val="FF0000"/>
                          </a:solidFill>
                          <a:effectLst/>
                          <a:latin typeface="+mj-lt"/>
                        </a:rPr>
                        <a:t>+15.2%</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16.547</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19.265</a:t>
                      </a:r>
                    </a:p>
                  </a:txBody>
                  <a:tcPr marL="9525" marR="9525" marT="9525" marB="0" anchor="b"/>
                </a:tc>
                <a:tc>
                  <a:txBody>
                    <a:bodyPr/>
                    <a:lstStyle/>
                    <a:p>
                      <a:pPr algn="ctr" fontAlgn="b"/>
                      <a:r>
                        <a:rPr lang="en-GB" sz="650" b="0" i="0" u="none" strike="noStrike" dirty="0">
                          <a:solidFill>
                            <a:srgbClr val="FF0000"/>
                          </a:solidFill>
                          <a:effectLst/>
                          <a:latin typeface="+mj-lt"/>
                        </a:rPr>
                        <a:t>+16.4%</a:t>
                      </a:r>
                    </a:p>
                  </a:txBody>
                  <a:tcPr marL="9525" marR="9525" marT="9525" marB="0" anchor="b">
                    <a:lnR w="12700" cap="flat" cmpd="sng" algn="ctr">
                      <a:solidFill>
                        <a:schemeClr val="accent2"/>
                      </a:solidFill>
                      <a:prstDash val="solid"/>
                      <a:round/>
                      <a:headEnd type="none" w="med" len="med"/>
                      <a:tailEnd type="none" w="med" len="med"/>
                    </a:lnR>
                  </a:tcPr>
                </a:tc>
                <a:extLst>
                  <a:ext uri="{0D108BD9-81ED-4DB2-BD59-A6C34878D82A}">
                    <a16:rowId xmlns="" xmlns:a16="http://schemas.microsoft.com/office/drawing/2014/main" val="10008"/>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3.750</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3.910</a:t>
                      </a:r>
                    </a:p>
                  </a:txBody>
                  <a:tcPr marL="9525" marR="9525" marT="9525" marB="0" anchor="b"/>
                </a:tc>
                <a:tc>
                  <a:txBody>
                    <a:bodyPr/>
                    <a:lstStyle/>
                    <a:p>
                      <a:pPr algn="ctr" fontAlgn="b"/>
                      <a:r>
                        <a:rPr lang="en-GB" sz="650" b="0" i="0" u="none" strike="noStrike" dirty="0">
                          <a:solidFill>
                            <a:schemeClr val="accent2"/>
                          </a:solidFill>
                          <a:effectLst/>
                          <a:latin typeface="+mj-lt"/>
                        </a:rPr>
                        <a:t>+4.3%</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6.033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5.369</a:t>
                      </a:r>
                    </a:p>
                  </a:txBody>
                  <a:tcPr marL="9525" marR="9525" marT="9525" marB="0" anchor="b"/>
                </a:tc>
                <a:tc>
                  <a:txBody>
                    <a:bodyPr/>
                    <a:lstStyle/>
                    <a:p>
                      <a:pPr algn="ctr" fontAlgn="b"/>
                      <a:r>
                        <a:rPr lang="en-GB" sz="650" b="0" i="0" u="none" strike="noStrike" dirty="0">
                          <a:solidFill>
                            <a:srgbClr val="FF0000"/>
                          </a:solidFill>
                          <a:effectLst/>
                          <a:latin typeface="+mj-lt"/>
                        </a:rPr>
                        <a:t>-11.0%</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9.519</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8.118</a:t>
                      </a:r>
                    </a:p>
                  </a:txBody>
                  <a:tcPr marL="9525" marR="9525" marT="9525" marB="0" anchor="b"/>
                </a:tc>
                <a:tc>
                  <a:txBody>
                    <a:bodyPr/>
                    <a:lstStyle/>
                    <a:p>
                      <a:pPr algn="ctr" fontAlgn="b"/>
                      <a:r>
                        <a:rPr lang="en-GB" sz="650" b="0" i="0" u="none" strike="noStrike" dirty="0">
                          <a:solidFill>
                            <a:srgbClr val="FF0000"/>
                          </a:solidFill>
                          <a:effectLst/>
                          <a:latin typeface="+mj-lt"/>
                        </a:rPr>
                        <a:t>-14.7%</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11.163</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13.907</a:t>
                      </a:r>
                    </a:p>
                  </a:txBody>
                  <a:tcPr marL="9525" marR="9525" marT="9525" marB="0" anchor="b"/>
                </a:tc>
                <a:tc>
                  <a:txBody>
                    <a:bodyPr/>
                    <a:lstStyle/>
                    <a:p>
                      <a:pPr algn="ctr" fontAlgn="b"/>
                      <a:r>
                        <a:rPr lang="en-GB" sz="650" b="0" i="0" u="none" strike="noStrike" dirty="0">
                          <a:solidFill>
                            <a:srgbClr val="FF0000"/>
                          </a:solidFill>
                          <a:effectLst/>
                          <a:latin typeface="+mj-lt"/>
                        </a:rPr>
                        <a:t>+24.6%</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12.715</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14.985</a:t>
                      </a:r>
                    </a:p>
                  </a:txBody>
                  <a:tcPr marL="9525" marR="9525" marT="9525" marB="0" anchor="b"/>
                </a:tc>
                <a:tc>
                  <a:txBody>
                    <a:bodyPr/>
                    <a:lstStyle/>
                    <a:p>
                      <a:pPr algn="ctr" fontAlgn="b"/>
                      <a:r>
                        <a:rPr lang="en-GB" sz="650" b="0" i="0" u="none" strike="noStrike" dirty="0">
                          <a:solidFill>
                            <a:srgbClr val="FF0000"/>
                          </a:solidFill>
                          <a:effectLst/>
                          <a:latin typeface="+mj-lt"/>
                        </a:rPr>
                        <a:t>+17.9%</a:t>
                      </a:r>
                    </a:p>
                  </a:txBody>
                  <a:tcPr marL="9525" marR="9525" marT="9525" marB="0" anchor="b">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12.656</a:t>
                      </a:r>
                    </a:p>
                  </a:txBody>
                  <a:tcPr marL="9525" marR="9525" marT="9525" marB="0" anchor="b">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14.985</a:t>
                      </a:r>
                    </a:p>
                  </a:txBody>
                  <a:tcPr marL="9525" marR="9525" marT="9525" marB="0" anchor="b"/>
                </a:tc>
                <a:tc>
                  <a:txBody>
                    <a:bodyPr/>
                    <a:lstStyle/>
                    <a:p>
                      <a:pPr algn="ctr" fontAlgn="b"/>
                      <a:r>
                        <a:rPr lang="en-GB" sz="650" b="0" i="0" u="none" strike="noStrike" dirty="0">
                          <a:solidFill>
                            <a:srgbClr val="FF0000"/>
                          </a:solidFill>
                          <a:effectLst/>
                          <a:latin typeface="+mj-lt"/>
                        </a:rPr>
                        <a:t>+18.4%</a:t>
                      </a:r>
                    </a:p>
                  </a:txBody>
                  <a:tcPr marL="9525" marR="9525" marT="9525" marB="0" anchor="b">
                    <a:lnR w="12700" cap="flat" cmpd="sng" algn="ctr">
                      <a:solidFill>
                        <a:schemeClr val="accent2"/>
                      </a:solidFill>
                      <a:prstDash val="solid"/>
                      <a:round/>
                      <a:headEnd type="none" w="med" len="med"/>
                      <a:tailEnd type="none" w="med" len="med"/>
                    </a:lnR>
                  </a:tcPr>
                </a:tc>
                <a:extLst>
                  <a:ext uri="{0D108BD9-81ED-4DB2-BD59-A6C34878D82A}">
                    <a16:rowId xmlns="" xmlns:a16="http://schemas.microsoft.com/office/drawing/2014/main" val="10009"/>
                  </a:ext>
                </a:extLst>
              </a:tr>
              <a:tr h="10496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February</a:t>
                      </a:r>
                    </a:p>
                  </a:txBody>
                  <a:tcPr marL="9525" marR="9525" marT="952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hMerge="1">
                  <a:txBody>
                    <a:bodyPr/>
                    <a:lstStyle/>
                    <a:p>
                      <a:pPr algn="ctr" fontAlgn="b"/>
                      <a:endParaRPr lang="en-GB" sz="650" b="0" i="0" u="none" strike="noStrike" dirty="0">
                        <a:solidFill>
                          <a:srgbClr val="000000"/>
                        </a:solidFill>
                        <a:effectLst/>
                        <a:latin typeface="+mj-lt"/>
                      </a:endParaRPr>
                    </a:p>
                  </a:txBody>
                  <a:tcPr marL="7620" marR="7620" marT="7620" marB="0" anchor="ct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12"/>
                  </a:ext>
                </a:extLst>
              </a:tr>
              <a:tr h="13079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9525" marR="9525" marT="952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dirty="0">
                          <a:solidFill>
                            <a:schemeClr val="bg1"/>
                          </a:solidFill>
                          <a:effectLst/>
                          <a:latin typeface="+mn-lt"/>
                        </a:rPr>
                        <a:t>%</a:t>
                      </a:r>
                      <a:r>
                        <a:rPr lang="en-GB" sz="650" u="none" strike="noStrike" dirty="0" err="1">
                          <a:solidFill>
                            <a:schemeClr val="bg1"/>
                          </a:solidFill>
                          <a:effectLst/>
                          <a:latin typeface="+mn-lt"/>
                        </a:rPr>
                        <a:t>ch</a:t>
                      </a:r>
                      <a:endParaRPr lang="en-GB" sz="650" b="0" i="0" u="none" strike="noStrike" dirty="0">
                        <a:solidFill>
                          <a:srgbClr val="000000"/>
                        </a:solidFill>
                        <a:effectLst/>
                        <a:latin typeface="+mj-lt"/>
                      </a:endParaRPr>
                    </a:p>
                  </a:txBody>
                  <a:tcPr marL="7620" marR="7620" marT="7620"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13"/>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£433</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£494</a:t>
                      </a:r>
                    </a:p>
                  </a:txBody>
                  <a:tcPr marL="9525" marR="9525" marT="9525" marB="0" anchor="ctr"/>
                </a:tc>
                <a:tc>
                  <a:txBody>
                    <a:bodyPr/>
                    <a:lstStyle/>
                    <a:p>
                      <a:pPr algn="ctr" fontAlgn="b"/>
                      <a:r>
                        <a:rPr lang="en-GB" sz="650" b="0" i="0" u="none" strike="noStrike" dirty="0">
                          <a:solidFill>
                            <a:srgbClr val="FF0000"/>
                          </a:solidFill>
                          <a:effectLst/>
                          <a:latin typeface="+mj-lt"/>
                        </a:rPr>
                        <a:t>+14.1%</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£621</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£531</a:t>
                      </a:r>
                    </a:p>
                  </a:txBody>
                  <a:tcPr marL="9525" marR="9525" marT="9525" marB="0" anchor="ctr"/>
                </a:tc>
                <a:tc>
                  <a:txBody>
                    <a:bodyPr/>
                    <a:lstStyle/>
                    <a:p>
                      <a:pPr algn="ctr" fontAlgn="b"/>
                      <a:r>
                        <a:rPr lang="en-GB" sz="650" b="0" i="0" u="none" strike="noStrike" dirty="0">
                          <a:solidFill>
                            <a:srgbClr val="FF0000"/>
                          </a:solidFill>
                          <a:effectLst/>
                          <a:latin typeface="+mj-lt"/>
                        </a:rPr>
                        <a:t>-14.5%</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£817</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£838</a:t>
                      </a:r>
                    </a:p>
                  </a:txBody>
                  <a:tcPr marL="9525" marR="9525" marT="9525" marB="0" anchor="ctr"/>
                </a:tc>
                <a:tc>
                  <a:txBody>
                    <a:bodyPr/>
                    <a:lstStyle/>
                    <a:p>
                      <a:pPr algn="ctr" fontAlgn="b"/>
                      <a:r>
                        <a:rPr lang="en-GB" sz="650" b="0" i="0" u="none" strike="noStrike" dirty="0">
                          <a:solidFill>
                            <a:srgbClr val="FF0000"/>
                          </a:solidFill>
                          <a:effectLst/>
                          <a:latin typeface="+mj-lt"/>
                        </a:rPr>
                        <a:t>+2.6%</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£992</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£1,245</a:t>
                      </a:r>
                    </a:p>
                  </a:txBody>
                  <a:tcPr marL="9525" marR="9525" marT="9525" marB="0" anchor="ctr"/>
                </a:tc>
                <a:tc>
                  <a:txBody>
                    <a:bodyPr/>
                    <a:lstStyle/>
                    <a:p>
                      <a:pPr algn="ctr" fontAlgn="b"/>
                      <a:r>
                        <a:rPr lang="en-GB" sz="650" b="0" i="0" u="none" strike="noStrike" dirty="0">
                          <a:solidFill>
                            <a:srgbClr val="FF0000"/>
                          </a:solidFill>
                          <a:effectLst/>
                          <a:latin typeface="+mj-lt"/>
                        </a:rPr>
                        <a:t>+25.5%</a:t>
                      </a:r>
                    </a:p>
                  </a:txBody>
                  <a:tcPr marL="7620" marR="7620" marT="7620"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£1,079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£1,319</a:t>
                      </a:r>
                    </a:p>
                  </a:txBody>
                  <a:tcPr marL="9525" marR="9525" marT="9525" marB="0" anchor="ctr"/>
                </a:tc>
                <a:tc>
                  <a:txBody>
                    <a:bodyPr/>
                    <a:lstStyle/>
                    <a:p>
                      <a:pPr algn="ctr" fontAlgn="b"/>
                      <a:r>
                        <a:rPr lang="en-GB" sz="650" b="0" i="0" u="none" strike="noStrike" dirty="0">
                          <a:solidFill>
                            <a:srgbClr val="FF0000"/>
                          </a:solidFill>
                          <a:effectLst/>
                          <a:latin typeface="+mj-lt"/>
                        </a:rPr>
                        <a:t>+22.2%</a:t>
                      </a:r>
                    </a:p>
                  </a:txBody>
                  <a:tcPr marL="9525" marR="9525" marT="9525" marB="0" anchor="ctr">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£1,149</a:t>
                      </a:r>
                    </a:p>
                  </a:txBody>
                  <a:tcPr marL="9525" marR="9525" marT="9525" marB="0" anchor="ctr">
                    <a:lnL w="6350" cap="flat" cmpd="sng" algn="ctr">
                      <a:solidFill>
                        <a:schemeClr val="accent2"/>
                      </a:solidFill>
                      <a:prstDash val="solid"/>
                      <a:round/>
                      <a:headEnd type="none" w="med" len="med"/>
                      <a:tailEnd type="none" w="med" len="med"/>
                    </a:lnL>
                  </a:tcPr>
                </a:tc>
                <a:tc>
                  <a:txBody>
                    <a:bodyPr/>
                    <a:lstStyle/>
                    <a:p>
                      <a:pPr algn="ctr" fontAlgn="b"/>
                      <a:r>
                        <a:rPr lang="en-GB" sz="650" b="0" i="0" u="none" strike="noStrike" dirty="0">
                          <a:solidFill>
                            <a:srgbClr val="FF0000"/>
                          </a:solidFill>
                          <a:effectLst/>
                          <a:latin typeface="+mj-lt"/>
                        </a:rPr>
                        <a:t>£1,419</a:t>
                      </a:r>
                    </a:p>
                  </a:txBody>
                  <a:tcPr marL="9525" marR="9525" marT="9525" marB="0" anchor="ctr"/>
                </a:tc>
                <a:tc>
                  <a:txBody>
                    <a:bodyPr/>
                    <a:lstStyle/>
                    <a:p>
                      <a:pPr algn="ctr" fontAlgn="b"/>
                      <a:r>
                        <a:rPr lang="en-GB" sz="650" b="0" i="0" u="none" strike="noStrike" dirty="0">
                          <a:solidFill>
                            <a:srgbClr val="FF0000"/>
                          </a:solidFill>
                          <a:effectLst/>
                          <a:latin typeface="+mj-lt"/>
                        </a:rPr>
                        <a:t>+23.5%</a:t>
                      </a:r>
                    </a:p>
                  </a:txBody>
                  <a:tcPr marL="9525" marR="9525" marT="9525" marB="0" anchor="ctr">
                    <a:lnR w="12700" cap="flat" cmpd="sng" algn="ctr">
                      <a:solidFill>
                        <a:schemeClr val="accent2"/>
                      </a:solidFill>
                      <a:prstDash val="solid"/>
                      <a:round/>
                      <a:headEnd type="none" w="med" len="med"/>
                      <a:tailEnd type="none" w="med" len="med"/>
                    </a:lnR>
                  </a:tcPr>
                </a:tc>
                <a:extLst>
                  <a:ext uri="{0D108BD9-81ED-4DB2-BD59-A6C34878D82A}">
                    <a16:rowId xmlns="" xmlns:a16="http://schemas.microsoft.com/office/drawing/2014/main" val="10014"/>
                  </a:ext>
                </a:extLst>
              </a:tr>
              <a:tr h="1233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£372</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£421</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+13.2%</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£454</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£414</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-8.8%</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£641</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£665</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+3.7%</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£798</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£927</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+16.2%</a:t>
                      </a:r>
                    </a:p>
                  </a:txBody>
                  <a:tcPr marL="7620" marR="7620" marT="7620"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£777</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£1,038</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+33.3%</a:t>
                      </a:r>
                    </a:p>
                  </a:txBody>
                  <a:tcPr marL="9525" marR="9525" marT="9525" marB="0" anchor="ctr">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£879</a:t>
                      </a:r>
                    </a:p>
                  </a:txBody>
                  <a:tcPr marL="9525" marR="9525" marT="9525" marB="0" anchor="ctr">
                    <a:lnL w="6350" cap="flat" cmpd="sng" algn="ctr">
                      <a:solidFill>
                        <a:schemeClr val="accent2"/>
                      </a:solidFill>
                      <a:prstDash val="solid"/>
                      <a:round/>
                      <a:headEnd type="none" w="med" len="med"/>
                      <a:tailEnd type="none" w="med" len="med"/>
                    </a:lnL>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£1,115</a:t>
                      </a:r>
                    </a:p>
                  </a:txBody>
                  <a:tcPr marL="9525" marR="9525" marT="9525" marB="0" anchor="ct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+26.8%</a:t>
                      </a:r>
                    </a:p>
                  </a:txBody>
                  <a:tcPr marL="9525" marR="9525" marT="9525" marB="0" anchor="ctr">
                    <a:lnR w="1270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30531628"/>
              </p:ext>
            </p:extLst>
          </p:nvPr>
        </p:nvGraphicFramePr>
        <p:xfrm>
          <a:off x="51584" y="3486150"/>
          <a:ext cx="8998441" cy="1524669"/>
        </p:xfrm>
        <a:graphic>
          <a:graphicData uri="http://schemas.openxmlformats.org/drawingml/2006/table">
            <a:tbl>
              <a:tblPr>
                <a:tableStyleId>{5A111915-BE36-4E01-A7E5-04B1672EAD32}</a:tableStyleId>
              </a:tblPr>
              <a:tblGrid>
                <a:gridCol w="749105">
                  <a:extLst>
                    <a:ext uri="{9D8B030D-6E8A-4147-A177-3AD203B41FA5}">
                      <a16:colId xmlns="" xmlns:a16="http://schemas.microsoft.com/office/drawing/2014/main" val="20000"/>
                    </a:ext>
                  </a:extLst>
                </a:gridCol>
                <a:gridCol w="391253">
                  <a:extLst>
                    <a:ext uri="{9D8B030D-6E8A-4147-A177-3AD203B41FA5}">
                      <a16:colId xmlns="" xmlns:a16="http://schemas.microsoft.com/office/drawing/2014/main" val="20001"/>
                    </a:ext>
                  </a:extLst>
                </a:gridCol>
                <a:gridCol w="391253">
                  <a:extLst>
                    <a:ext uri="{9D8B030D-6E8A-4147-A177-3AD203B41FA5}">
                      <a16:colId xmlns="" xmlns:a16="http://schemas.microsoft.com/office/drawing/2014/main" val="20002"/>
                    </a:ext>
                  </a:extLst>
                </a:gridCol>
                <a:gridCol w="391253">
                  <a:extLst>
                    <a:ext uri="{9D8B030D-6E8A-4147-A177-3AD203B41FA5}">
                      <a16:colId xmlns="" xmlns:a16="http://schemas.microsoft.com/office/drawing/2014/main" val="20003"/>
                    </a:ext>
                  </a:extLst>
                </a:gridCol>
                <a:gridCol w="391253">
                  <a:extLst>
                    <a:ext uri="{9D8B030D-6E8A-4147-A177-3AD203B41FA5}">
                      <a16:colId xmlns="" xmlns:a16="http://schemas.microsoft.com/office/drawing/2014/main" val="20004"/>
                    </a:ext>
                  </a:extLst>
                </a:gridCol>
                <a:gridCol w="391253">
                  <a:extLst>
                    <a:ext uri="{9D8B030D-6E8A-4147-A177-3AD203B41FA5}">
                      <a16:colId xmlns="" xmlns:a16="http://schemas.microsoft.com/office/drawing/2014/main" val="20005"/>
                    </a:ext>
                  </a:extLst>
                </a:gridCol>
                <a:gridCol w="391253">
                  <a:extLst>
                    <a:ext uri="{9D8B030D-6E8A-4147-A177-3AD203B41FA5}">
                      <a16:colId xmlns="" xmlns:a16="http://schemas.microsoft.com/office/drawing/2014/main" val="20006"/>
                    </a:ext>
                  </a:extLst>
                </a:gridCol>
                <a:gridCol w="391253">
                  <a:extLst>
                    <a:ext uri="{9D8B030D-6E8A-4147-A177-3AD203B41FA5}">
                      <a16:colId xmlns="" xmlns:a16="http://schemas.microsoft.com/office/drawing/2014/main" val="20007"/>
                    </a:ext>
                  </a:extLst>
                </a:gridCol>
                <a:gridCol w="391253">
                  <a:extLst>
                    <a:ext uri="{9D8B030D-6E8A-4147-A177-3AD203B41FA5}">
                      <a16:colId xmlns="" xmlns:a16="http://schemas.microsoft.com/office/drawing/2014/main" val="20008"/>
                    </a:ext>
                  </a:extLst>
                </a:gridCol>
                <a:gridCol w="391253">
                  <a:extLst>
                    <a:ext uri="{9D8B030D-6E8A-4147-A177-3AD203B41FA5}">
                      <a16:colId xmlns="" xmlns:a16="http://schemas.microsoft.com/office/drawing/2014/main" val="20009"/>
                    </a:ext>
                  </a:extLst>
                </a:gridCol>
                <a:gridCol w="391253">
                  <a:extLst>
                    <a:ext uri="{9D8B030D-6E8A-4147-A177-3AD203B41FA5}">
                      <a16:colId xmlns="" xmlns:a16="http://schemas.microsoft.com/office/drawing/2014/main" val="20010"/>
                    </a:ext>
                  </a:extLst>
                </a:gridCol>
                <a:gridCol w="391253">
                  <a:extLst>
                    <a:ext uri="{9D8B030D-6E8A-4147-A177-3AD203B41FA5}">
                      <a16:colId xmlns="" xmlns:a16="http://schemas.microsoft.com/office/drawing/2014/main" val="20011"/>
                    </a:ext>
                  </a:extLst>
                </a:gridCol>
                <a:gridCol w="391253">
                  <a:extLst>
                    <a:ext uri="{9D8B030D-6E8A-4147-A177-3AD203B41FA5}">
                      <a16:colId xmlns="" xmlns:a16="http://schemas.microsoft.com/office/drawing/2014/main" val="20012"/>
                    </a:ext>
                  </a:extLst>
                </a:gridCol>
                <a:gridCol w="391253">
                  <a:extLst>
                    <a:ext uri="{9D8B030D-6E8A-4147-A177-3AD203B41FA5}">
                      <a16:colId xmlns="" xmlns:a16="http://schemas.microsoft.com/office/drawing/2014/main" val="20013"/>
                    </a:ext>
                  </a:extLst>
                </a:gridCol>
                <a:gridCol w="391253">
                  <a:extLst>
                    <a:ext uri="{9D8B030D-6E8A-4147-A177-3AD203B41FA5}">
                      <a16:colId xmlns="" xmlns:a16="http://schemas.microsoft.com/office/drawing/2014/main" val="20014"/>
                    </a:ext>
                  </a:extLst>
                </a:gridCol>
                <a:gridCol w="391253">
                  <a:extLst>
                    <a:ext uri="{9D8B030D-6E8A-4147-A177-3AD203B41FA5}">
                      <a16:colId xmlns="" xmlns:a16="http://schemas.microsoft.com/office/drawing/2014/main" val="20015"/>
                    </a:ext>
                  </a:extLst>
                </a:gridCol>
                <a:gridCol w="391253">
                  <a:extLst>
                    <a:ext uri="{9D8B030D-6E8A-4147-A177-3AD203B41FA5}">
                      <a16:colId xmlns="" xmlns:a16="http://schemas.microsoft.com/office/drawing/2014/main" val="20016"/>
                    </a:ext>
                  </a:extLst>
                </a:gridCol>
                <a:gridCol w="391253">
                  <a:extLst>
                    <a:ext uri="{9D8B030D-6E8A-4147-A177-3AD203B41FA5}">
                      <a16:colId xmlns="" xmlns:a16="http://schemas.microsoft.com/office/drawing/2014/main" val="20017"/>
                    </a:ext>
                  </a:extLst>
                </a:gridCol>
                <a:gridCol w="391253">
                  <a:extLst>
                    <a:ext uri="{9D8B030D-6E8A-4147-A177-3AD203B41FA5}">
                      <a16:colId xmlns="" xmlns:a16="http://schemas.microsoft.com/office/drawing/2014/main" val="20018"/>
                    </a:ext>
                  </a:extLst>
                </a:gridCol>
                <a:gridCol w="33020">
                  <a:extLst>
                    <a:ext uri="{9D8B030D-6E8A-4147-A177-3AD203B41FA5}">
                      <a16:colId xmlns="" xmlns:a16="http://schemas.microsoft.com/office/drawing/2014/main" val="20019"/>
                    </a:ext>
                  </a:extLst>
                </a:gridCol>
                <a:gridCol w="33020">
                  <a:extLst>
                    <a:ext uri="{9D8B030D-6E8A-4147-A177-3AD203B41FA5}">
                      <a16:colId xmlns="" xmlns:a16="http://schemas.microsoft.com/office/drawing/2014/main" val="20020"/>
                    </a:ext>
                  </a:extLst>
                </a:gridCol>
                <a:gridCol w="358235">
                  <a:extLst>
                    <a:ext uri="{9D8B030D-6E8A-4147-A177-3AD203B41FA5}">
                      <a16:colId xmlns="" xmlns:a16="http://schemas.microsoft.com/office/drawing/2014/main" val="20022"/>
                    </a:ext>
                  </a:extLst>
                </a:gridCol>
                <a:gridCol w="40640">
                  <a:extLst>
                    <a:ext uri="{9D8B030D-6E8A-4147-A177-3AD203B41FA5}">
                      <a16:colId xmlns="" xmlns:a16="http://schemas.microsoft.com/office/drawing/2014/main" val="20023"/>
                    </a:ext>
                  </a:extLst>
                </a:gridCol>
                <a:gridCol w="33020">
                  <a:extLst>
                    <a:ext uri="{9D8B030D-6E8A-4147-A177-3AD203B41FA5}">
                      <a16:colId xmlns="" xmlns:a16="http://schemas.microsoft.com/office/drawing/2014/main" val="20024"/>
                    </a:ext>
                  </a:extLst>
                </a:gridCol>
                <a:gridCol w="317594">
                  <a:extLst>
                    <a:ext uri="{9D8B030D-6E8A-4147-A177-3AD203B41FA5}">
                      <a16:colId xmlns="" xmlns:a16="http://schemas.microsoft.com/office/drawing/2014/main" val="20025"/>
                    </a:ext>
                  </a:extLst>
                </a:gridCol>
                <a:gridCol w="391253">
                  <a:extLst>
                    <a:ext uri="{9D8B030D-6E8A-4147-A177-3AD203B41FA5}">
                      <a16:colId xmlns="" xmlns:a16="http://schemas.microsoft.com/office/drawing/2014/main" val="20026"/>
                    </a:ext>
                  </a:extLst>
                </a:gridCol>
              </a:tblGrid>
              <a:tr h="12286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gridSpan="7">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solidFill>
                      <a:schemeClr val="accent2"/>
                    </a:solidFill>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11930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solidFill>
                      <a:schemeClr val="accent2"/>
                    </a:solidFill>
                  </a:tcPr>
                </a:tc>
                <a:tc gridSpan="4">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B>
                      <a:noFill/>
                    </a:lnB>
                    <a:solidFill>
                      <a:schemeClr val="accent2"/>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B>
                      <a:noFill/>
                    </a:lnB>
                    <a:solidFill>
                      <a:schemeClr val="accent2"/>
                    </a:solidFill>
                  </a:tcPr>
                </a:tc>
                <a:tc hMerge="1">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gridSpan="2">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hMerge="1">
                  <a:txBody>
                    <a:bodyPr/>
                    <a:lstStyle/>
                    <a:p>
                      <a:endParaRPr lang="en-GB"/>
                    </a:p>
                  </a:txBody>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01"/>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6.896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6.914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+0.3%</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9.720</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9.297</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-4.4%</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4.482</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5.169</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2.607</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3.147</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40.482</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42.014</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+3.8%</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 xmlns:a16="http://schemas.microsoft.com/office/drawing/2014/main" val="10002"/>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5.586</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5.740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+2.8%</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7.904</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7.454</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-5.7%</a:t>
                      </a: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3.515</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4.184</a:t>
                      </a:r>
                    </a:p>
                  </a:txBody>
                  <a:tcPr marL="9525" marR="9525" marT="9525"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2.093</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2.313</a:t>
                      </a:r>
                    </a:p>
                  </a:txBody>
                  <a:tcPr marL="7620" marR="7620" marT="7620" marB="0" anchor="ctr">
                    <a:lnL w="6350" cap="flat" cmpd="sng" algn="ctr">
                      <a:solidFill>
                        <a:schemeClr val="accent2"/>
                      </a:solid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32.600</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33.604</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+3.1%</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 xmlns:a16="http://schemas.microsoft.com/office/drawing/2014/main" val="10003"/>
                  </a:ext>
                </a:extLst>
              </a:tr>
              <a:tr h="13041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a:noFill/>
                    </a:lnT>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7">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a:noFill/>
                    </a:lnT>
                    <a:solidFill>
                      <a:schemeClr val="accent2"/>
                    </a:solidFill>
                  </a:tcPr>
                </a:tc>
                <a:tc hMerge="1">
                  <a:txBody>
                    <a:bodyPr/>
                    <a:lstStyle/>
                    <a:p>
                      <a:endParaRPr lang="en-GB"/>
                    </a:p>
                  </a:txBody>
                  <a:tcPr/>
                </a:tc>
                <a:tc hMerge="1">
                  <a:txBody>
                    <a:bodyPr/>
                    <a:lstStyle/>
                    <a:p>
                      <a:endParaRPr lang="en-GB"/>
                    </a:p>
                  </a:txBody>
                  <a:tcPr/>
                </a:tc>
                <a:tc hMerge="1">
                  <a:txBody>
                    <a:bodyPr/>
                    <a:lstStyle/>
                    <a:p>
                      <a:pPr algn="l" fontAlgn="b"/>
                      <a:endParaRPr lang="en-GB" sz="650" b="0" i="0" u="none" strike="noStrike" dirty="0">
                        <a:solidFill>
                          <a:schemeClr val="accent2"/>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tcPr>
                </a:tc>
                <a:extLst>
                  <a:ext uri="{0D108BD9-81ED-4DB2-BD59-A6C34878D82A}">
                    <a16:rowId xmlns="" xmlns:a16="http://schemas.microsoft.com/office/drawing/2014/main" val="10006"/>
                  </a:ext>
                </a:extLst>
              </a:tr>
              <a:tr h="12843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BEDNIGHTS</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gridSpan="2">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p>
                      <a:endParaRPr lang="en-GB"/>
                    </a:p>
                  </a:txBody>
                  <a:tcPr/>
                </a:tc>
                <a:tc gridSpan="3">
                  <a:txBody>
                    <a:bodyPr/>
                    <a:lstStyle/>
                    <a:p>
                      <a:pPr algn="ctr" fontAlgn="b"/>
                      <a:r>
                        <a:rPr lang="en-GB" sz="650" b="0" i="0" u="none" strike="noStrike" dirty="0">
                          <a:solidFill>
                            <a:schemeClr val="bg1"/>
                          </a:solidFill>
                          <a:effectLst/>
                          <a:latin typeface="+mj-lt"/>
                        </a:rPr>
                        <a:t>2016</a:t>
                      </a:r>
                    </a:p>
                  </a:txBody>
                  <a:tcPr marL="7620" marR="7620" marT="7620" marB="0" anchor="ctr">
                    <a:lnL w="6350" cap="flat" cmpd="sng" algn="ctr">
                      <a:solidFill>
                        <a:schemeClr val="accent2"/>
                      </a:solidFill>
                      <a:prstDash val="solid"/>
                      <a:round/>
                      <a:headEnd type="none" w="med" len="med"/>
                      <a:tailEnd type="none" w="med" len="med"/>
                    </a:lnL>
                    <a:lnB>
                      <a:noFill/>
                    </a:lnB>
                    <a:solidFill>
                      <a:schemeClr val="accent2"/>
                    </a:solidFill>
                  </a:tcPr>
                </a:tc>
                <a:tc hMerge="1">
                  <a:txBody>
                    <a:bodyPr/>
                    <a:lstStyle/>
                    <a:p>
                      <a:pPr algn="ctr" fontAlgn="b"/>
                      <a:endParaRPr lang="en-GB" sz="650" b="0" i="0" u="none" strike="noStrike" dirty="0">
                        <a:solidFill>
                          <a:schemeClr val="bg1"/>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solidFill>
                      <a:schemeClr val="accent2"/>
                    </a:solidFill>
                  </a:tcPr>
                </a:tc>
                <a:tc hMerge="1">
                  <a:txBody>
                    <a:bodyPr/>
                    <a:lstStyle/>
                    <a:p>
                      <a:endParaRPr lang="en-GB"/>
                    </a:p>
                  </a:txBody>
                  <a:tcPr/>
                </a:tc>
                <a:tc>
                  <a:txBody>
                    <a:bodyPr/>
                    <a:lstStyle/>
                    <a:p>
                      <a:pPr algn="ctr" fontAlgn="b"/>
                      <a:r>
                        <a:rPr lang="en-GB" sz="650" b="0" i="0" u="none" strike="noStrike" dirty="0">
                          <a:solidFill>
                            <a:schemeClr val="bg1"/>
                          </a:solidFill>
                          <a:effectLst/>
                          <a:latin typeface="+mj-lt"/>
                        </a:rPr>
                        <a:t>2017</a:t>
                      </a:r>
                    </a:p>
                  </a:txBody>
                  <a:tcPr marL="7620" marR="7620" marT="7620" marB="0" anchor="ctr">
                    <a:solidFill>
                      <a:schemeClr val="accent2"/>
                    </a:solidFill>
                  </a:tcPr>
                </a:tc>
                <a:tc>
                  <a:txBody>
                    <a:bodyPr/>
                    <a:lstStyle/>
                    <a:p>
                      <a:pPr algn="ctr" fontAlgn="b"/>
                      <a:r>
                        <a:rPr lang="en-GB" sz="650" b="0" i="0" u="none" strike="noStrike" dirty="0">
                          <a:solidFill>
                            <a:schemeClr val="bg1"/>
                          </a:solidFill>
                          <a:effectLst/>
                          <a:latin typeface="+mj-lt"/>
                        </a:rPr>
                        <a:t>%</a:t>
                      </a:r>
                      <a:r>
                        <a:rPr lang="en-GB" sz="650" b="0" i="0" u="none" strike="noStrike" dirty="0" err="1">
                          <a:solidFill>
                            <a:schemeClr val="bg1"/>
                          </a:solidFill>
                          <a:effectLst/>
                          <a:latin typeface="+mj-lt"/>
                        </a:rPr>
                        <a:t>ch</a:t>
                      </a:r>
                      <a:endParaRPr lang="en-GB" sz="650" b="0" i="0" u="none" strike="noStrike" dirty="0">
                        <a:solidFill>
                          <a:schemeClr val="bg1"/>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07"/>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29.805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30.825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+3.4%</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41.487</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38.465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-7.3%</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16.161</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16.021</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6.516</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8.555</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143.646</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148.562</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+3.4%</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 xmlns:a16="http://schemas.microsoft.com/office/drawing/2014/main" val="10008"/>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22.315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25.203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+12.9%</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32.559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30.195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-7.3%</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12.699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12.405</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5.180</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6.084</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110.710</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116.672</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+5.4%</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 xmlns:a16="http://schemas.microsoft.com/office/drawing/2014/main" val="10009"/>
                  </a:ext>
                </a:extLst>
              </a:tr>
              <a:tr h="13041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T>
                      <a:noFill/>
                    </a:lnT>
                    <a:solidFill>
                      <a:schemeClr val="accent2"/>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gridSpan="7">
                  <a:txBody>
                    <a:bodyPr/>
                    <a:lstStyle/>
                    <a:p>
                      <a:pPr algn="ctr" fontAlgn="b"/>
                      <a:r>
                        <a:rPr lang="en-GB" sz="650" b="0" i="0" u="none" strike="noStrike" dirty="0">
                          <a:solidFill>
                            <a:schemeClr val="bg1"/>
                          </a:solidFill>
                          <a:effectLst/>
                          <a:latin typeface="+mj-lt"/>
                        </a:rPr>
                        <a:t>YTD</a:t>
                      </a:r>
                    </a:p>
                  </a:txBody>
                  <a:tcPr marL="7620" marR="7620" marT="7620" marB="0" anchor="ctr">
                    <a:lnL w="635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a:noFill/>
                    </a:lnT>
                    <a:solidFill>
                      <a:schemeClr val="accent2"/>
                    </a:solidFill>
                  </a:tcPr>
                </a:tc>
                <a:tc hMerge="1">
                  <a:txBody>
                    <a:bodyPr/>
                    <a:lstStyle/>
                    <a:p>
                      <a:endParaRPr lang="en-GB"/>
                    </a:p>
                  </a:txBody>
                  <a:tcPr/>
                </a:tc>
                <a:tc hMerge="1">
                  <a:txBody>
                    <a:bodyPr/>
                    <a:lstStyle/>
                    <a:p>
                      <a:endParaRPr lang="en-GB"/>
                    </a:p>
                  </a:txBody>
                  <a:tcPr/>
                </a:tc>
                <a:tc hMerge="1">
                  <a:txBody>
                    <a:bodyPr/>
                    <a:lstStyle/>
                    <a:p>
                      <a:pPr algn="l" fontAlgn="b"/>
                      <a:endParaRPr lang="en-GB" sz="650" b="0" i="0" u="none" strike="noStrike" dirty="0">
                        <a:solidFill>
                          <a:schemeClr val="accent2"/>
                        </a:solidFill>
                        <a:effectLst/>
                        <a:latin typeface="+mj-lt"/>
                      </a:endParaRPr>
                    </a:p>
                  </a:txBody>
                  <a:tcPr marL="7620" marR="7620" marT="7620" marB="0" anchor="b">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solidFill>
                      <a:schemeClr val="accent2"/>
                    </a:solidFill>
                  </a:tcPr>
                </a:tc>
                <a:tc hMerge="1">
                  <a:txBody>
                    <a:bodyPr/>
                    <a:lstStyle/>
                    <a:p>
                      <a:endParaRPr lang="en-GB"/>
                    </a:p>
                  </a:txBody>
                  <a:tcPr/>
                </a:tc>
                <a:tc hMerge="1">
                  <a:txBody>
                    <a:bodyPr/>
                    <a:lstStyle/>
                    <a:p>
                      <a:endParaRPr lang="en-GB"/>
                    </a:p>
                  </a:txBody>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12700" cap="flat" cmpd="sng" algn="ctr">
                      <a:solidFill>
                        <a:schemeClr val="accent2"/>
                      </a:solidFill>
                      <a:prstDash val="solid"/>
                      <a:round/>
                      <a:headEnd type="none" w="med" len="med"/>
                      <a:tailEnd type="none" w="med" len="med"/>
                    </a:lnL>
                  </a:tcPr>
                </a:tc>
                <a:extLst>
                  <a:ext uri="{0D108BD9-81ED-4DB2-BD59-A6C34878D82A}">
                    <a16:rowId xmlns="" xmlns:a16="http://schemas.microsoft.com/office/drawing/2014/main" val="10012"/>
                  </a:ext>
                </a:extLst>
              </a:tr>
              <a:tr h="1482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EXPENDITURE</a:t>
                      </a:r>
                      <a:endParaRPr lang="en-GB" sz="700" b="1" i="0" u="none" strike="noStrike" dirty="0">
                        <a:solidFill>
                          <a:schemeClr val="bg1"/>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9525" marR="9525" marT="9525" marB="0" anchor="ctr">
                    <a:lnL w="6350" cap="flat" cmpd="sng" algn="ctr">
                      <a:solidFill>
                        <a:schemeClr val="accent2"/>
                      </a:solidFill>
                      <a:prstDash val="solid"/>
                      <a:round/>
                      <a:headEnd type="none" w="med" len="med"/>
                      <a:tailEnd type="none" w="med" len="med"/>
                    </a:lnL>
                    <a:solidFill>
                      <a:schemeClr val="accent2"/>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9525" marR="9525" marT="9525" marB="0" anchor="ctr">
                    <a:solidFill>
                      <a:schemeClr val="accent2"/>
                    </a:solidFill>
                  </a:tcPr>
                </a:tc>
                <a:tc gridSpan="2">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2"/>
                      </a:solidFill>
                      <a:prstDash val="solid"/>
                      <a:round/>
                      <a:headEnd type="none" w="med" len="med"/>
                      <a:tailEnd type="none" w="med" len="med"/>
                    </a:lnR>
                    <a:solidFill>
                      <a:schemeClr val="accent2"/>
                    </a:solidFill>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gridSpan="2">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hMerge="1">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a:noFill/>
                    </a:lnB>
                    <a:solidFill>
                      <a:schemeClr val="accent2"/>
                    </a:solidFill>
                  </a:tcPr>
                </a:tc>
                <a:tc>
                  <a:txBody>
                    <a:bodyPr/>
                    <a:lstStyle/>
                    <a:p>
                      <a:pPr algn="ctr" fontAlgn="b"/>
                      <a:endParaRPr lang="en-GB" sz="650" b="0" i="0" u="none" strike="noStrike" dirty="0">
                        <a:solidFill>
                          <a:schemeClr val="accent2"/>
                        </a:solidFill>
                        <a:effectLst/>
                        <a:latin typeface="+mj-lt"/>
                      </a:endParaRPr>
                    </a:p>
                  </a:txBody>
                  <a:tcPr marL="7620" marR="7620" marT="7620" marB="0" anchor="ctr">
                    <a:lnL w="6350" cap="flat" cmpd="sng" algn="ctr">
                      <a:solidFill>
                        <a:schemeClr val="accent2"/>
                      </a:solidFill>
                      <a:prstDash val="solid"/>
                      <a:round/>
                      <a:headEnd type="none" w="med" len="med"/>
                      <a:tailEnd type="none" w="med" len="med"/>
                    </a:lnL>
                    <a:solidFill>
                      <a:schemeClr val="accent2"/>
                    </a:solidFill>
                  </a:tcPr>
                </a:tc>
                <a:tc gridSpan="2">
                  <a:txBody>
                    <a:bodyPr/>
                    <a:lstStyle/>
                    <a:p>
                      <a:pPr algn="ctr" fontAlgn="b"/>
                      <a:r>
                        <a:rPr lang="en-GB" sz="650" b="0" i="0" u="none" strike="noStrike" dirty="0">
                          <a:solidFill>
                            <a:schemeClr val="bg1"/>
                          </a:solidFill>
                          <a:effectLst/>
                          <a:latin typeface="+mj-lt"/>
                        </a:rPr>
                        <a:t>2017</a:t>
                      </a:r>
                    </a:p>
                  </a:txBody>
                  <a:tcPr marL="7620" marR="7620" marT="7620" marB="0" anchor="ctr">
                    <a:solidFill>
                      <a:schemeClr val="accent2"/>
                    </a:solidFill>
                  </a:tcPr>
                </a:tc>
                <a:tc hMerge="1">
                  <a:txBody>
                    <a:bodyPr/>
                    <a:lstStyle/>
                    <a:p>
                      <a:endParaRPr lang="en-GB"/>
                    </a:p>
                  </a:txBody>
                  <a:tcPr/>
                </a:tc>
                <a:tc>
                  <a:txBody>
                    <a:bodyPr/>
                    <a:lstStyle/>
                    <a:p>
                      <a:pPr algn="ctr" fontAlgn="b"/>
                      <a:r>
                        <a:rPr lang="en-GB" sz="650" b="0" i="0" u="none" strike="noStrike" dirty="0">
                          <a:solidFill>
                            <a:schemeClr val="bg1"/>
                          </a:solidFill>
                          <a:effectLst/>
                          <a:latin typeface="+mj-lt"/>
                        </a:rPr>
                        <a:t>%</a:t>
                      </a:r>
                      <a:r>
                        <a:rPr lang="en-GB" sz="650" b="0" i="0" u="none" strike="noStrike" dirty="0" err="1">
                          <a:solidFill>
                            <a:schemeClr val="bg1"/>
                          </a:solidFill>
                          <a:effectLst/>
                          <a:latin typeface="+mj-lt"/>
                        </a:rPr>
                        <a:t>ch</a:t>
                      </a:r>
                      <a:endParaRPr lang="en-GB" sz="650" b="0" i="0" u="none" strike="noStrike" dirty="0">
                        <a:solidFill>
                          <a:schemeClr val="bg1"/>
                        </a:solidFill>
                        <a:effectLst/>
                        <a:latin typeface="+mj-lt"/>
                      </a:endParaRPr>
                    </a:p>
                  </a:txBody>
                  <a:tcPr marL="7620" marR="7620" marT="7620" marB="0" anchor="ctr">
                    <a:lnR w="12700" cap="flat" cmpd="sng" algn="ctr">
                      <a:solidFill>
                        <a:schemeClr val="accent2"/>
                      </a:solidFill>
                      <a:prstDash val="solid"/>
                      <a:round/>
                      <a:headEnd type="none" w="med" len="med"/>
                      <a:tailEnd type="none" w="med" len="med"/>
                    </a:lnR>
                    <a:solidFill>
                      <a:schemeClr val="accent2"/>
                    </a:solidFill>
                  </a:tcPr>
                </a:tc>
                <a:extLst>
                  <a:ext uri="{0D108BD9-81ED-4DB2-BD59-A6C34878D82A}">
                    <a16:rowId xmlns="" xmlns:a16="http://schemas.microsoft.com/office/drawing/2014/main" val="10013"/>
                  </a:ext>
                </a:extLst>
              </a:tr>
              <a:tr h="12104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£2,000</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£1,887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-5.7%</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£2,443</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£2,319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-5.1%</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£1,230</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£1,129</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£621</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tcPr>
                </a:tc>
                <a:tc>
                  <a:txBody>
                    <a:bodyPr/>
                    <a:lstStyle/>
                    <a:p>
                      <a:pPr algn="ctr" fontAlgn="b"/>
                      <a:r>
                        <a:rPr lang="en-GB" sz="650" b="0" i="0" u="none" strike="noStrike" dirty="0">
                          <a:solidFill>
                            <a:srgbClr val="FF0000"/>
                          </a:solidFill>
                          <a:effectLst/>
                          <a:latin typeface="+mj-lt"/>
                        </a:rPr>
                        <a:t>£798</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gridSpan="3">
                  <a:txBody>
                    <a:bodyPr/>
                    <a:lstStyle/>
                    <a:p>
                      <a:pPr algn="ctr" fontAlgn="b"/>
                      <a:r>
                        <a:rPr lang="en-GB" sz="650" b="0" i="0" u="none" strike="noStrike" dirty="0">
                          <a:solidFill>
                            <a:schemeClr val="accent2"/>
                          </a:solidFill>
                          <a:effectLst/>
                          <a:latin typeface="+mj-lt"/>
                        </a:rPr>
                        <a:t>£9,534</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£10,052</a:t>
                      </a:r>
                    </a:p>
                  </a:txBody>
                  <a:tcPr marL="7620" marR="7620" marT="7620" marB="0" anchor="ctr">
                    <a:lnL w="6350" cap="flat" cmpd="sng" algn="ctr">
                      <a:noFill/>
                      <a:prstDash val="solid"/>
                      <a:round/>
                      <a:headEnd type="none" w="med" len="med"/>
                      <a:tailEnd type="none" w="med" len="med"/>
                    </a:lnL>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+5.4%</a:t>
                      </a:r>
                    </a:p>
                  </a:txBody>
                  <a:tcPr marL="7620" marR="7620" marT="7620" marB="0" anchor="ctr">
                    <a:lnR w="12700" cap="flat" cmpd="sng" algn="ctr">
                      <a:solidFill>
                        <a:schemeClr val="accent2"/>
                      </a:solidFill>
                      <a:prstDash val="solid"/>
                      <a:round/>
                      <a:headEnd type="none" w="med" len="med"/>
                      <a:tailEnd type="none" w="med" len="med"/>
                    </a:lnR>
                    <a:solidFill>
                      <a:schemeClr val="accent1">
                        <a:lumMod val="20000"/>
                        <a:lumOff val="80000"/>
                      </a:schemeClr>
                    </a:solidFill>
                  </a:tcPr>
                </a:tc>
                <a:extLst>
                  <a:ext uri="{0D108BD9-81ED-4DB2-BD59-A6C34878D82A}">
                    <a16:rowId xmlns="" xmlns:a16="http://schemas.microsoft.com/office/drawing/2014/main" val="10014"/>
                  </a:ext>
                </a:extLst>
              </a:tr>
              <a:tr h="12404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2"/>
                      </a:solid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£1,588</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£1,555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rgbClr val="FF0000"/>
                          </a:solidFill>
                          <a:effectLst/>
                          <a:latin typeface="+mj-lt"/>
                        </a:rPr>
                        <a:t>-2.1%</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£1,967</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£1,802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-8.4%</a:t>
                      </a: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£964</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£914</a:t>
                      </a:r>
                    </a:p>
                  </a:txBody>
                  <a:tcPr marL="9525" marR="9525" marT="9525"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£512</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r>
                        <a:rPr lang="en-GB" sz="650" b="0" i="0" u="none" strike="noStrike" dirty="0">
                          <a:solidFill>
                            <a:srgbClr val="FF0000"/>
                          </a:solidFill>
                          <a:effectLst/>
                          <a:latin typeface="+mj-lt"/>
                        </a:rPr>
                        <a:t>£548</a:t>
                      </a:r>
                    </a:p>
                  </a:txBody>
                  <a:tcPr marL="7620" marR="7620" marT="7620" marB="0" anchor="ctr">
                    <a:lnL w="6350" cap="flat" cmpd="sng" algn="ctr">
                      <a:solidFill>
                        <a:schemeClr val="accent2"/>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a:txBody>
                    <a:bodyPr/>
                    <a:lstStyle/>
                    <a:p>
                      <a:pPr algn="ctr" fontAlgn="b"/>
                      <a:endParaRPr lang="en-GB" sz="650" b="0" i="0" u="none" strike="noStrike" dirty="0">
                        <a:solidFill>
                          <a:srgbClr val="FF0000"/>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accent2"/>
                      </a:solidFill>
                      <a:prstDash val="solid"/>
                      <a:round/>
                      <a:headEnd type="none" w="med" len="med"/>
                      <a:tailEnd type="none" w="med" len="med"/>
                    </a:lnB>
                  </a:tcPr>
                </a:tc>
                <a:tc gridSpan="3">
                  <a:txBody>
                    <a:bodyPr/>
                    <a:lstStyle/>
                    <a:p>
                      <a:pPr algn="ctr" fontAlgn="b"/>
                      <a:r>
                        <a:rPr lang="en-GB" sz="650" b="0" i="0" u="none" strike="noStrike" dirty="0">
                          <a:solidFill>
                            <a:schemeClr val="accent2"/>
                          </a:solidFill>
                          <a:effectLst/>
                          <a:latin typeface="+mj-lt"/>
                        </a:rPr>
                        <a:t>£7,476</a:t>
                      </a:r>
                    </a:p>
                  </a:txBody>
                  <a:tcPr marL="7620" marR="7620" marT="7620" marB="0" anchor="ctr">
                    <a:lnL w="12700" cap="flat" cmpd="sng" algn="ctr">
                      <a:solidFill>
                        <a:schemeClr val="accent1"/>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dirty="0">
                          <a:solidFill>
                            <a:schemeClr val="accent2"/>
                          </a:solidFill>
                          <a:effectLst/>
                          <a:latin typeface="+mj-lt"/>
                        </a:rPr>
                        <a:t>£7,937</a:t>
                      </a:r>
                    </a:p>
                  </a:txBody>
                  <a:tcPr marL="7620" marR="7620" marT="7620" marB="0" anchor="ctr">
                    <a:lnL w="6350" cap="flat" cmpd="sng" algn="ctr">
                      <a:noFill/>
                      <a:prstDash val="solid"/>
                      <a:round/>
                      <a:headEnd type="none" w="med" len="med"/>
                      <a:tailEnd type="none" w="med" len="med"/>
                    </a:lnL>
                    <a:lnB w="12700" cap="flat" cmpd="sng" algn="ctr">
                      <a:solidFill>
                        <a:schemeClr val="accent2"/>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tc>
                <a:tc>
                  <a:txBody>
                    <a:bodyPr/>
                    <a:lstStyle/>
                    <a:p>
                      <a:pPr algn="ctr" fontAlgn="b"/>
                      <a:r>
                        <a:rPr lang="en-GB" sz="650" b="0" i="0" u="none" strike="noStrike" dirty="0">
                          <a:solidFill>
                            <a:schemeClr val="accent2"/>
                          </a:solidFill>
                          <a:effectLst/>
                          <a:latin typeface="+mj-lt"/>
                        </a:rPr>
                        <a:t>+6.2%</a:t>
                      </a:r>
                    </a:p>
                  </a:txBody>
                  <a:tcPr marL="7620" marR="7620" marT="7620" marB="0" anchor="ctr">
                    <a:lnR w="12700" cap="flat" cmpd="sng" algn="ctr">
                      <a:solidFill>
                        <a:schemeClr val="accent2"/>
                      </a:solidFill>
                      <a:prstDash val="solid"/>
                      <a:round/>
                      <a:headEnd type="none" w="med" len="med"/>
                      <a:tailEnd type="none" w="med" len="med"/>
                    </a:lnR>
                    <a:lnB w="12700" cap="flat" cmpd="sng" algn="ctr">
                      <a:solidFill>
                        <a:schemeClr val="accent2"/>
                      </a:solidFill>
                      <a:prstDash val="solid"/>
                      <a:round/>
                      <a:headEnd type="none" w="med" len="med"/>
                      <a:tailEnd type="none" w="med" len="med"/>
                    </a:lnB>
                    <a:solidFill>
                      <a:schemeClr val="accent1">
                        <a:lumMod val="20000"/>
                        <a:lumOff val="80000"/>
                      </a:schemeClr>
                    </a:solidFill>
                  </a:tcPr>
                </a:tc>
                <a:extLst>
                  <a:ext uri="{0D108BD9-81ED-4DB2-BD59-A6C34878D82A}">
                    <a16:rowId xmlns="" xmlns:a16="http://schemas.microsoft.com/office/drawing/2014/main" val="10015"/>
                  </a:ext>
                </a:extLst>
              </a:tr>
            </a:tbl>
          </a:graphicData>
        </a:graphic>
      </p:graphicFrame>
      <p:sp>
        <p:nvSpPr>
          <p:cNvPr id="9" name="TextBox 8"/>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10" name="Rectangle 9"/>
          <p:cNvSpPr/>
          <p:nvPr/>
        </p:nvSpPr>
        <p:spPr>
          <a:xfrm>
            <a:off x="730025" y="6181417"/>
            <a:ext cx="5812971" cy="338554"/>
          </a:xfrm>
          <a:prstGeom prst="rect">
            <a:avLst/>
          </a:prstGeom>
        </p:spPr>
        <p:txBody>
          <a:bodyPr wrap="square">
            <a:spAutoFit/>
          </a:bodyPr>
          <a:lstStyle/>
          <a:p>
            <a:r>
              <a:rPr lang="en-GB" sz="800" b="0" dirty="0"/>
              <a:t>Fieldwork: 9 Aug – 1 Oct 2017</a:t>
            </a:r>
          </a:p>
          <a:p>
            <a:r>
              <a:rPr lang="en-GB" sz="800" b="0" dirty="0"/>
              <a:t>TNS Face-to-Face Omnibus Survey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815131429"/>
              </p:ext>
            </p:extLst>
          </p:nvPr>
        </p:nvGraphicFramePr>
        <p:xfrm>
          <a:off x="54243" y="3524250"/>
          <a:ext cx="8971232" cy="1541861"/>
        </p:xfrm>
        <a:graphic>
          <a:graphicData uri="http://schemas.openxmlformats.org/drawingml/2006/table">
            <a:tbl>
              <a:tblPr>
                <a:tableStyleId>{5A111915-BE36-4E01-A7E5-04B1672EAD32}</a:tableStyleId>
              </a:tblPr>
              <a:tblGrid>
                <a:gridCol w="696707">
                  <a:extLst>
                    <a:ext uri="{9D8B030D-6E8A-4147-A177-3AD203B41FA5}">
                      <a16:colId xmlns="" xmlns:a16="http://schemas.microsoft.com/office/drawing/2014/main" val="20000"/>
                    </a:ext>
                  </a:extLst>
                </a:gridCol>
                <a:gridCol w="394025">
                  <a:extLst>
                    <a:ext uri="{9D8B030D-6E8A-4147-A177-3AD203B41FA5}">
                      <a16:colId xmlns="" xmlns:a16="http://schemas.microsoft.com/office/drawing/2014/main" val="20001"/>
                    </a:ext>
                  </a:extLst>
                </a:gridCol>
                <a:gridCol w="394025">
                  <a:extLst>
                    <a:ext uri="{9D8B030D-6E8A-4147-A177-3AD203B41FA5}">
                      <a16:colId xmlns="" xmlns:a16="http://schemas.microsoft.com/office/drawing/2014/main" val="20002"/>
                    </a:ext>
                  </a:extLst>
                </a:gridCol>
                <a:gridCol w="394025">
                  <a:extLst>
                    <a:ext uri="{9D8B030D-6E8A-4147-A177-3AD203B41FA5}">
                      <a16:colId xmlns="" xmlns:a16="http://schemas.microsoft.com/office/drawing/2014/main" val="20003"/>
                    </a:ext>
                  </a:extLst>
                </a:gridCol>
                <a:gridCol w="394025">
                  <a:extLst>
                    <a:ext uri="{9D8B030D-6E8A-4147-A177-3AD203B41FA5}">
                      <a16:colId xmlns="" xmlns:a16="http://schemas.microsoft.com/office/drawing/2014/main" val="20004"/>
                    </a:ext>
                  </a:extLst>
                </a:gridCol>
                <a:gridCol w="394025">
                  <a:extLst>
                    <a:ext uri="{9D8B030D-6E8A-4147-A177-3AD203B41FA5}">
                      <a16:colId xmlns="" xmlns:a16="http://schemas.microsoft.com/office/drawing/2014/main" val="20005"/>
                    </a:ext>
                  </a:extLst>
                </a:gridCol>
                <a:gridCol w="394025">
                  <a:extLst>
                    <a:ext uri="{9D8B030D-6E8A-4147-A177-3AD203B41FA5}">
                      <a16:colId xmlns="" xmlns:a16="http://schemas.microsoft.com/office/drawing/2014/main" val="20006"/>
                    </a:ext>
                  </a:extLst>
                </a:gridCol>
                <a:gridCol w="394025">
                  <a:extLst>
                    <a:ext uri="{9D8B030D-6E8A-4147-A177-3AD203B41FA5}">
                      <a16:colId xmlns="" xmlns:a16="http://schemas.microsoft.com/office/drawing/2014/main" val="20007"/>
                    </a:ext>
                  </a:extLst>
                </a:gridCol>
                <a:gridCol w="394025">
                  <a:extLst>
                    <a:ext uri="{9D8B030D-6E8A-4147-A177-3AD203B41FA5}">
                      <a16:colId xmlns="" xmlns:a16="http://schemas.microsoft.com/office/drawing/2014/main" val="20008"/>
                    </a:ext>
                  </a:extLst>
                </a:gridCol>
                <a:gridCol w="394025">
                  <a:extLst>
                    <a:ext uri="{9D8B030D-6E8A-4147-A177-3AD203B41FA5}">
                      <a16:colId xmlns="" xmlns:a16="http://schemas.microsoft.com/office/drawing/2014/main" val="20009"/>
                    </a:ext>
                  </a:extLst>
                </a:gridCol>
                <a:gridCol w="394025">
                  <a:extLst>
                    <a:ext uri="{9D8B030D-6E8A-4147-A177-3AD203B41FA5}">
                      <a16:colId xmlns="" xmlns:a16="http://schemas.microsoft.com/office/drawing/2014/main" val="20010"/>
                    </a:ext>
                  </a:extLst>
                </a:gridCol>
                <a:gridCol w="394025">
                  <a:extLst>
                    <a:ext uri="{9D8B030D-6E8A-4147-A177-3AD203B41FA5}">
                      <a16:colId xmlns="" xmlns:a16="http://schemas.microsoft.com/office/drawing/2014/main" val="20011"/>
                    </a:ext>
                  </a:extLst>
                </a:gridCol>
                <a:gridCol w="394025">
                  <a:extLst>
                    <a:ext uri="{9D8B030D-6E8A-4147-A177-3AD203B41FA5}">
                      <a16:colId xmlns="" xmlns:a16="http://schemas.microsoft.com/office/drawing/2014/main" val="20012"/>
                    </a:ext>
                  </a:extLst>
                </a:gridCol>
                <a:gridCol w="394025">
                  <a:extLst>
                    <a:ext uri="{9D8B030D-6E8A-4147-A177-3AD203B41FA5}">
                      <a16:colId xmlns="" xmlns:a16="http://schemas.microsoft.com/office/drawing/2014/main" val="20013"/>
                    </a:ext>
                  </a:extLst>
                </a:gridCol>
                <a:gridCol w="394025">
                  <a:extLst>
                    <a:ext uri="{9D8B030D-6E8A-4147-A177-3AD203B41FA5}">
                      <a16:colId xmlns="" xmlns:a16="http://schemas.microsoft.com/office/drawing/2014/main" val="20014"/>
                    </a:ext>
                  </a:extLst>
                </a:gridCol>
                <a:gridCol w="394025">
                  <a:extLst>
                    <a:ext uri="{9D8B030D-6E8A-4147-A177-3AD203B41FA5}">
                      <a16:colId xmlns="" xmlns:a16="http://schemas.microsoft.com/office/drawing/2014/main" val="20015"/>
                    </a:ext>
                  </a:extLst>
                </a:gridCol>
                <a:gridCol w="394025">
                  <a:extLst>
                    <a:ext uri="{9D8B030D-6E8A-4147-A177-3AD203B41FA5}">
                      <a16:colId xmlns="" xmlns:a16="http://schemas.microsoft.com/office/drawing/2014/main" val="20016"/>
                    </a:ext>
                  </a:extLst>
                </a:gridCol>
                <a:gridCol w="394025">
                  <a:extLst>
                    <a:ext uri="{9D8B030D-6E8A-4147-A177-3AD203B41FA5}">
                      <a16:colId xmlns="" xmlns:a16="http://schemas.microsoft.com/office/drawing/2014/main" val="20017"/>
                    </a:ext>
                  </a:extLst>
                </a:gridCol>
                <a:gridCol w="394025">
                  <a:extLst>
                    <a:ext uri="{9D8B030D-6E8A-4147-A177-3AD203B41FA5}">
                      <a16:colId xmlns="" xmlns:a16="http://schemas.microsoft.com/office/drawing/2014/main" val="20018"/>
                    </a:ext>
                  </a:extLst>
                </a:gridCol>
                <a:gridCol w="394025">
                  <a:extLst>
                    <a:ext uri="{9D8B030D-6E8A-4147-A177-3AD203B41FA5}">
                      <a16:colId xmlns="" xmlns:a16="http://schemas.microsoft.com/office/drawing/2014/main" val="20019"/>
                    </a:ext>
                  </a:extLst>
                </a:gridCol>
                <a:gridCol w="394025">
                  <a:extLst>
                    <a:ext uri="{9D8B030D-6E8A-4147-A177-3AD203B41FA5}">
                      <a16:colId xmlns="" xmlns:a16="http://schemas.microsoft.com/office/drawing/2014/main" val="20020"/>
                    </a:ext>
                  </a:extLst>
                </a:gridCol>
                <a:gridCol w="394025">
                  <a:extLst>
                    <a:ext uri="{9D8B030D-6E8A-4147-A177-3AD203B41FA5}">
                      <a16:colId xmlns="" xmlns:a16="http://schemas.microsoft.com/office/drawing/2014/main" val="20021"/>
                    </a:ext>
                  </a:extLst>
                </a:gridCol>
              </a:tblGrid>
              <a:tr h="13812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a:txBody>
                    <a:body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p>
                      <a:pPr algn="ctr" rtl="0" fontAlgn="b"/>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extLst>
                  <a:ext uri="{0D108BD9-81ED-4DB2-BD59-A6C34878D82A}">
                    <a16:rowId xmlns="" xmlns:a16="http://schemas.microsoft.com/office/drawing/2014/main" val="10000"/>
                  </a:ext>
                </a:extLst>
              </a:tr>
              <a:tr h="12148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01"/>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4.043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3.380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-16.4%</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4.307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4.187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2.587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3.570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2.968</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5.848</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27.321</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25.614</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-6.2%</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1000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3.416</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3.001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-12.1%</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3.524</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3.688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+4.7%</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2.283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3.160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2.695</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5.212</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23.564</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22.484</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-4.6%</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10003"/>
                  </a:ext>
                </a:extLst>
              </a:tr>
              <a:tr h="11317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a:noFill/>
                    </a:lnT>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endParaRPr lang="en-GB" sz="650" b="0" i="0" u="none" strike="noStrike" kern="1200" dirty="0">
                        <a:solidFill>
                          <a:schemeClr val="accent3"/>
                        </a:solidFill>
                        <a:effectLst/>
                        <a:latin typeface="+mj-lt"/>
                        <a:ea typeface="+mn-ea"/>
                        <a:cs typeface="+mn-cs"/>
                      </a:endParaRPr>
                    </a:p>
                  </a:txBody>
                  <a:tcPr marL="7620" marR="7620" marT="7620"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pPr algn="l" fontAlgn="b"/>
                      <a:endParaRPr lang="en-GB" sz="650" b="0" i="0" u="none" strike="noStrike">
                        <a:solidFill>
                          <a:schemeClr val="accent3"/>
                        </a:solidFill>
                        <a:effectLst/>
                        <a:latin typeface="+mj-lt"/>
                      </a:endParaRPr>
                    </a:p>
                  </a:txBody>
                  <a:tcPr marL="7620" marR="7620" marT="7620"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endParaRPr lang="en-GB" dirty="0"/>
                    </a:p>
                  </a:txBody>
                  <a:tcPr>
                    <a:lnL w="12700" cap="flat" cmpd="sng" algn="ctr">
                      <a:solidFill>
                        <a:schemeClr val="accent3"/>
                      </a:solidFill>
                      <a:prstDash val="solid"/>
                      <a:round/>
                      <a:headEnd type="none" w="med" len="med"/>
                      <a:tailEnd type="none" w="med" len="med"/>
                    </a:lnL>
                  </a:tcPr>
                </a:tc>
                <a:extLst>
                  <a:ext uri="{0D108BD9-81ED-4DB2-BD59-A6C34878D82A}">
                    <a16:rowId xmlns="" xmlns:a16="http://schemas.microsoft.com/office/drawing/2014/main" val="10006"/>
                  </a:ext>
                </a:extLst>
              </a:tr>
              <a:tr h="11849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r>
                        <a:rPr lang="en-GB" sz="650" u="none" strike="noStrike" kern="1200" dirty="0" err="1">
                          <a:solidFill>
                            <a:schemeClr val="accent3"/>
                          </a:solidFill>
                          <a:effectLst/>
                          <a:latin typeface="+mj-lt"/>
                          <a:ea typeface="+mn-ea"/>
                          <a:cs typeface="+mn-cs"/>
                        </a:rPr>
                        <a:t>h</a:t>
                      </a:r>
                      <a:endParaRPr lang="en-GB" sz="650" u="none" strike="noStrike" kern="1200" dirty="0">
                        <a:solidFill>
                          <a:schemeClr val="accent3"/>
                        </a:solidFill>
                        <a:effectLst/>
                        <a:latin typeface="+mj-lt"/>
                        <a:ea typeface="+mn-ea"/>
                        <a:cs typeface="+mn-cs"/>
                      </a:endParaRPr>
                    </a:p>
                  </a:txBody>
                  <a:tcPr marL="9525" marR="9525" marT="952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07"/>
                  </a:ext>
                </a:extLst>
              </a:tr>
              <a:tr h="121489">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11.670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10.068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-13.7%</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13.581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14.238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+4.8%</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6.518</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8.961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7.499</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19.810</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73.283</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70.369</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-4.0%</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10008"/>
                  </a:ext>
                </a:extLst>
              </a:tr>
              <a:tr h="1216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8.912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8.522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-4.4%</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11.041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12.350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+11.9%</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5.673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7.732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6.596</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17.294</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60.740</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60.045</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-1.1%</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10009"/>
                  </a:ext>
                </a:extLst>
              </a:tr>
              <a:tr h="15465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a:noFill/>
                    </a:lnT>
                    <a:solidFill>
                      <a:schemeClr val="accent3"/>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endParaRPr lang="en-GB" sz="650" b="0" i="0" u="none" strike="noStrike" dirty="0">
                        <a:solidFill>
                          <a:schemeClr val="accent3"/>
                        </a:solidFill>
                        <a:effectLst/>
                        <a:latin typeface="+mj-lt"/>
                      </a:endParaRPr>
                    </a:p>
                  </a:txBody>
                  <a:tcPr marL="7620" marR="7620" marT="7620"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a:noFill/>
                    </a:lnT>
                    <a:solidFill>
                      <a:schemeClr val="accent3"/>
                    </a:solidFill>
                  </a:tcPr>
                </a:tc>
                <a:tc hMerge="1">
                  <a:txBody>
                    <a:bodyPr/>
                    <a:lstStyle/>
                    <a:p>
                      <a:endParaRPr lang="en-GB" dirty="0"/>
                    </a:p>
                  </a:txBody>
                  <a:tcPr>
                    <a:lnL w="12700" cap="flat" cmpd="sng" algn="ctr">
                      <a:solidFill>
                        <a:schemeClr val="accent3"/>
                      </a:solidFill>
                      <a:prstDash val="solid"/>
                      <a:round/>
                      <a:headEnd type="none" w="med" len="med"/>
                      <a:tailEnd type="none" w="med" len="med"/>
                    </a:lnL>
                  </a:tcPr>
                </a:tc>
                <a:extLst>
                  <a:ext uri="{0D108BD9-81ED-4DB2-BD59-A6C34878D82A}">
                    <a16:rowId xmlns="" xmlns:a16="http://schemas.microsoft.com/office/drawing/2014/main" val="10012"/>
                  </a:ext>
                </a:extLst>
              </a:tr>
              <a:tr h="12591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a:noFill/>
                    </a:lnB>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j-lt"/>
                          <a:ea typeface="+mn-ea"/>
                          <a:cs typeface="+mn-cs"/>
                        </a:rPr>
                        <a:t>2017</a:t>
                      </a:r>
                    </a:p>
                  </a:txBody>
                  <a:tcPr marL="4655" marR="4655" marT="4655" marB="0" anchor="ctr">
                    <a:lnL w="6350" cap="flat" cmpd="sng" algn="ctr">
                      <a:solidFill>
                        <a:schemeClr val="accent3"/>
                      </a:solidFill>
                      <a:prstDash val="solid"/>
                      <a:round/>
                      <a:headEnd type="none" w="med" len="med"/>
                      <a:tailEnd type="none" w="med" len="med"/>
                    </a:lnL>
                    <a:lnB>
                      <a:noFill/>
                    </a:lnB>
                    <a:solidFill>
                      <a:schemeClr val="accent3"/>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accent3"/>
                          </a:solidFill>
                          <a:effectLst/>
                          <a:latin typeface="+mj-lt"/>
                          <a:ea typeface="+mn-ea"/>
                          <a:cs typeface="+mn-cs"/>
                        </a:rPr>
                        <a:t>%</a:t>
                      </a:r>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r>
                        <a:rPr lang="en-GB" sz="650" u="none" strike="noStrike" kern="1200" dirty="0" err="1">
                          <a:solidFill>
                            <a:schemeClr val="accent3"/>
                          </a:solidFill>
                          <a:effectLst/>
                          <a:latin typeface="+mj-lt"/>
                          <a:ea typeface="+mn-ea"/>
                          <a:cs typeface="+mn-cs"/>
                        </a:rPr>
                        <a:t>ch</a:t>
                      </a:r>
                      <a:endParaRPr lang="en-GB" sz="650" u="none" strike="noStrike" kern="1200" dirty="0">
                        <a:solidFill>
                          <a:schemeClr val="accent3"/>
                        </a:solidFill>
                        <a:effectLst/>
                        <a:latin typeface="+mj-lt"/>
                        <a:ea typeface="+mn-ea"/>
                        <a:cs typeface="+mn-cs"/>
                      </a:endParaRPr>
                    </a:p>
                  </a:txBody>
                  <a:tcPr marL="9525" marR="9525" marT="952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13"/>
                  </a:ext>
                </a:extLst>
              </a:tr>
              <a:tr h="160526">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+1.1%</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£529</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-5.3%</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£322</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£450</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£331</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£567</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£3,023</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£2,882</a:t>
                      </a:r>
                    </a:p>
                  </a:txBody>
                  <a:tcPr marL="7620" marR="7620" marT="762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-4.7%</a:t>
                      </a:r>
                    </a:p>
                  </a:txBody>
                  <a:tcPr marL="7620" marR="7620" marT="7620" marB="0" anchor="ctr">
                    <a:lnL>
                      <a:noFill/>
                    </a:lnL>
                    <a:lnR w="12700" cap="flat" cmpd="sng" algn="ctr">
                      <a:solidFill>
                        <a:schemeClr val="accent3"/>
                      </a:solidFill>
                      <a:prstDash val="solid"/>
                      <a:round/>
                      <a:headEnd type="none" w="med" len="med"/>
                      <a:tailEnd type="none" w="med" len="med"/>
                    </a:lnR>
                    <a:solidFill>
                      <a:schemeClr val="accent3">
                        <a:lumMod val="20000"/>
                        <a:lumOff val="80000"/>
                      </a:schemeClr>
                    </a:solidFill>
                  </a:tcPr>
                </a:tc>
                <a:extLst>
                  <a:ext uri="{0D108BD9-81ED-4DB2-BD59-A6C34878D82A}">
                    <a16:rowId xmlns="" xmlns:a16="http://schemas.microsoft.com/office/drawing/2014/main" val="10014"/>
                  </a:ext>
                </a:extLst>
              </a:tr>
              <a:tr h="121601">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£341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chemeClr val="accent3"/>
                          </a:solidFill>
                          <a:effectLst/>
                          <a:latin typeface="+mj-lt"/>
                        </a:rPr>
                        <a:t>+10.9%</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£431</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£428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-0.7%</a:t>
                      </a: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£283</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£387</a:t>
                      </a:r>
                    </a:p>
                  </a:txBody>
                  <a:tcPr marL="9525" marR="9525" marT="9525"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£283</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£482</a:t>
                      </a:r>
                    </a:p>
                  </a:txBody>
                  <a:tcPr marL="7620" marR="7620" marT="7620" marB="0" anchor="ctr">
                    <a:lnL w="635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endParaRPr lang="en-GB" sz="650" b="0" i="0" u="none" strike="noStrike" dirty="0">
                        <a:solidFill>
                          <a:schemeClr val="accent3"/>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£2,470</a:t>
                      </a:r>
                    </a:p>
                  </a:txBody>
                  <a:tcPr marL="7620" marR="7620" marT="762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C0C8"/>
                    </a:solidFill>
                  </a:tcPr>
                </a:tc>
                <a:tc>
                  <a:txBody>
                    <a:bodyPr/>
                    <a:lstStyle/>
                    <a:p>
                      <a:pPr algn="ctr" fontAlgn="b"/>
                      <a:r>
                        <a:rPr lang="en-GB" sz="650" b="0" i="0" u="none" strike="noStrike" dirty="0">
                          <a:solidFill>
                            <a:schemeClr val="accent3"/>
                          </a:solidFill>
                          <a:effectLst/>
                          <a:latin typeface="+mj-lt"/>
                        </a:rPr>
                        <a:t>£2,425</a:t>
                      </a:r>
                    </a:p>
                  </a:txBody>
                  <a:tcPr marL="7620" marR="7620" marT="7620" marB="0" anchor="ctr">
                    <a:lnL w="6350" cap="flat" cmpd="sng" algn="ctr">
                      <a:noFill/>
                      <a:prstDash val="solid"/>
                      <a:round/>
                      <a:headEnd type="none" w="med" len="med"/>
                      <a:tailEnd type="none" w="med" len="med"/>
                    </a:lnL>
                    <a:lnR>
                      <a:noFill/>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r>
                        <a:rPr lang="en-GB" sz="650" b="0" i="0" u="none" strike="noStrike" dirty="0">
                          <a:solidFill>
                            <a:schemeClr val="accent3"/>
                          </a:solidFill>
                          <a:effectLst/>
                          <a:latin typeface="+mj-lt"/>
                        </a:rPr>
                        <a:t>-1.8%</a:t>
                      </a:r>
                    </a:p>
                  </a:txBody>
                  <a:tcPr marL="7620" marR="7620" marT="7620" marB="0" anchor="ctr">
                    <a:lnL>
                      <a:noFill/>
                    </a:lnL>
                    <a:lnR w="1270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solidFill>
                      <a:schemeClr val="accent3">
                        <a:lumMod val="20000"/>
                        <a:lumOff val="80000"/>
                      </a:schemeClr>
                    </a:solidFill>
                  </a:tcPr>
                </a:tc>
                <a:extLst>
                  <a:ext uri="{0D108BD9-81ED-4DB2-BD59-A6C34878D82A}">
                    <a16:rowId xmlns="" xmlns:a16="http://schemas.microsoft.com/office/drawing/2014/main" val="10015"/>
                  </a:ext>
                </a:extLst>
              </a:tr>
            </a:tbl>
          </a:graphicData>
        </a:graphic>
      </p:graphicFrame>
      <p:sp>
        <p:nvSpPr>
          <p:cNvPr id="2" name="Slide Number Placeholder 1"/>
          <p:cNvSpPr>
            <a:spLocks noGrp="1"/>
          </p:cNvSpPr>
          <p:nvPr>
            <p:ph type="sldNum" sz="quarter" idx="10"/>
          </p:nvPr>
        </p:nvSpPr>
        <p:spPr/>
        <p:txBody>
          <a:bodyPr/>
          <a:lstStyle/>
          <a:p>
            <a:fld id="{9784CBA3-D598-4B1F-BAA3-EE14B5154290}" type="slidenum">
              <a:rPr lang="en-AU" smtClean="0"/>
              <a:pPr/>
              <a:t>5</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3"/>
                </a:solidFill>
              </a:rPr>
              <a:t>VISITING FRIENDS &amp; RELATIVES</a:t>
            </a:r>
            <a:endParaRPr lang="en-GB" dirty="0">
              <a:solidFill>
                <a:schemeClr val="accent3"/>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449084400"/>
              </p:ext>
            </p:extLst>
          </p:nvPr>
        </p:nvGraphicFramePr>
        <p:xfrm>
          <a:off x="54243" y="1782353"/>
          <a:ext cx="7840355" cy="1502048"/>
        </p:xfrm>
        <a:graphic>
          <a:graphicData uri="http://schemas.openxmlformats.org/drawingml/2006/table">
            <a:tbl>
              <a:tblPr>
                <a:tableStyleId>{5A111915-BE36-4E01-A7E5-04B1672EAD32}</a:tableStyleId>
              </a:tblPr>
              <a:tblGrid>
                <a:gridCol w="663582">
                  <a:extLst>
                    <a:ext uri="{9D8B030D-6E8A-4147-A177-3AD203B41FA5}">
                      <a16:colId xmlns="" xmlns:a16="http://schemas.microsoft.com/office/drawing/2014/main" val="20000"/>
                    </a:ext>
                  </a:extLst>
                </a:gridCol>
                <a:gridCol w="396706">
                  <a:extLst>
                    <a:ext uri="{9D8B030D-6E8A-4147-A177-3AD203B41FA5}">
                      <a16:colId xmlns="" xmlns:a16="http://schemas.microsoft.com/office/drawing/2014/main" val="20001"/>
                    </a:ext>
                  </a:extLst>
                </a:gridCol>
                <a:gridCol w="396706">
                  <a:extLst>
                    <a:ext uri="{9D8B030D-6E8A-4147-A177-3AD203B41FA5}">
                      <a16:colId xmlns="" xmlns:a16="http://schemas.microsoft.com/office/drawing/2014/main" val="20002"/>
                    </a:ext>
                  </a:extLst>
                </a:gridCol>
                <a:gridCol w="450336">
                  <a:extLst>
                    <a:ext uri="{9D8B030D-6E8A-4147-A177-3AD203B41FA5}">
                      <a16:colId xmlns="" xmlns:a16="http://schemas.microsoft.com/office/drawing/2014/main" val="20003"/>
                    </a:ext>
                  </a:extLst>
                </a:gridCol>
                <a:gridCol w="343077">
                  <a:extLst>
                    <a:ext uri="{9D8B030D-6E8A-4147-A177-3AD203B41FA5}">
                      <a16:colId xmlns="" xmlns:a16="http://schemas.microsoft.com/office/drawing/2014/main" val="20004"/>
                    </a:ext>
                  </a:extLst>
                </a:gridCol>
                <a:gridCol w="396706">
                  <a:extLst>
                    <a:ext uri="{9D8B030D-6E8A-4147-A177-3AD203B41FA5}">
                      <a16:colId xmlns="" xmlns:a16="http://schemas.microsoft.com/office/drawing/2014/main" val="20005"/>
                    </a:ext>
                  </a:extLst>
                </a:gridCol>
                <a:gridCol w="428298">
                  <a:extLst>
                    <a:ext uri="{9D8B030D-6E8A-4147-A177-3AD203B41FA5}">
                      <a16:colId xmlns="" xmlns:a16="http://schemas.microsoft.com/office/drawing/2014/main" val="20006"/>
                    </a:ext>
                  </a:extLst>
                </a:gridCol>
                <a:gridCol w="365115">
                  <a:extLst>
                    <a:ext uri="{9D8B030D-6E8A-4147-A177-3AD203B41FA5}">
                      <a16:colId xmlns="" xmlns:a16="http://schemas.microsoft.com/office/drawing/2014/main" val="20007"/>
                    </a:ext>
                  </a:extLst>
                </a:gridCol>
                <a:gridCol w="396706">
                  <a:extLst>
                    <a:ext uri="{9D8B030D-6E8A-4147-A177-3AD203B41FA5}">
                      <a16:colId xmlns="" xmlns:a16="http://schemas.microsoft.com/office/drawing/2014/main" val="20008"/>
                    </a:ext>
                  </a:extLst>
                </a:gridCol>
                <a:gridCol w="396706">
                  <a:extLst>
                    <a:ext uri="{9D8B030D-6E8A-4147-A177-3AD203B41FA5}">
                      <a16:colId xmlns="" xmlns:a16="http://schemas.microsoft.com/office/drawing/2014/main" val="20009"/>
                    </a:ext>
                  </a:extLst>
                </a:gridCol>
                <a:gridCol w="396706">
                  <a:extLst>
                    <a:ext uri="{9D8B030D-6E8A-4147-A177-3AD203B41FA5}">
                      <a16:colId xmlns="" xmlns:a16="http://schemas.microsoft.com/office/drawing/2014/main" val="20010"/>
                    </a:ext>
                  </a:extLst>
                </a:gridCol>
                <a:gridCol w="396706">
                  <a:extLst>
                    <a:ext uri="{9D8B030D-6E8A-4147-A177-3AD203B41FA5}">
                      <a16:colId xmlns="" xmlns:a16="http://schemas.microsoft.com/office/drawing/2014/main" val="20011"/>
                    </a:ext>
                  </a:extLst>
                </a:gridCol>
                <a:gridCol w="396706">
                  <a:extLst>
                    <a:ext uri="{9D8B030D-6E8A-4147-A177-3AD203B41FA5}">
                      <a16:colId xmlns="" xmlns:a16="http://schemas.microsoft.com/office/drawing/2014/main" val="20012"/>
                    </a:ext>
                  </a:extLst>
                </a:gridCol>
                <a:gridCol w="396706">
                  <a:extLst>
                    <a:ext uri="{9D8B030D-6E8A-4147-A177-3AD203B41FA5}">
                      <a16:colId xmlns="" xmlns:a16="http://schemas.microsoft.com/office/drawing/2014/main" val="20013"/>
                    </a:ext>
                  </a:extLst>
                </a:gridCol>
                <a:gridCol w="396706">
                  <a:extLst>
                    <a:ext uri="{9D8B030D-6E8A-4147-A177-3AD203B41FA5}">
                      <a16:colId xmlns="" xmlns:a16="http://schemas.microsoft.com/office/drawing/2014/main" val="20014"/>
                    </a:ext>
                  </a:extLst>
                </a:gridCol>
                <a:gridCol w="432769">
                  <a:extLst>
                    <a:ext uri="{9D8B030D-6E8A-4147-A177-3AD203B41FA5}">
                      <a16:colId xmlns="" xmlns:a16="http://schemas.microsoft.com/office/drawing/2014/main" val="20015"/>
                    </a:ext>
                  </a:extLst>
                </a:gridCol>
                <a:gridCol w="396706">
                  <a:extLst>
                    <a:ext uri="{9D8B030D-6E8A-4147-A177-3AD203B41FA5}">
                      <a16:colId xmlns="" xmlns:a16="http://schemas.microsoft.com/office/drawing/2014/main" val="20016"/>
                    </a:ext>
                  </a:extLst>
                </a:gridCol>
                <a:gridCol w="396706">
                  <a:extLst>
                    <a:ext uri="{9D8B030D-6E8A-4147-A177-3AD203B41FA5}">
                      <a16:colId xmlns="" xmlns:a16="http://schemas.microsoft.com/office/drawing/2014/main" val="20017"/>
                    </a:ext>
                  </a:extLst>
                </a:gridCol>
                <a:gridCol w="396706">
                  <a:extLst>
                    <a:ext uri="{9D8B030D-6E8A-4147-A177-3AD203B41FA5}">
                      <a16:colId xmlns="" xmlns:a16="http://schemas.microsoft.com/office/drawing/2014/main" val="20018"/>
                    </a:ext>
                  </a:extLst>
                </a:gridCol>
              </a:tblGrid>
              <a:tr h="1361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925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01"/>
                  </a:ext>
                </a:extLst>
              </a:tr>
              <a:tr h="74183">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2.763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2.340</a:t>
                      </a:r>
                    </a:p>
                  </a:txBody>
                  <a:tcPr marL="9525" marR="9525" marT="9525" marB="0" anchor="ctr"/>
                </a:tc>
                <a:tc>
                  <a:txBody>
                    <a:bodyPr/>
                    <a:lstStyle/>
                    <a:p>
                      <a:pPr algn="ctr" fontAlgn="b"/>
                      <a:r>
                        <a:rPr lang="en-GB" sz="650" b="0" i="0" u="none" strike="noStrike" dirty="0">
                          <a:solidFill>
                            <a:schemeClr val="accent3"/>
                          </a:solidFill>
                          <a:effectLst/>
                          <a:latin typeface="+mj-lt"/>
                        </a:rPr>
                        <a:t>-15.3%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2.957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3.085</a:t>
                      </a:r>
                    </a:p>
                  </a:txBody>
                  <a:tcPr marL="9525" marR="9525" marT="9525" marB="0" anchor="ctr"/>
                </a:tc>
                <a:tc>
                  <a:txBody>
                    <a:bodyPr/>
                    <a:lstStyle/>
                    <a:p>
                      <a:pPr algn="ctr" fontAlgn="b"/>
                      <a:r>
                        <a:rPr lang="en-GB" sz="650" b="0" i="0" u="none" strike="noStrike" dirty="0">
                          <a:solidFill>
                            <a:schemeClr val="accent3"/>
                          </a:solidFill>
                          <a:effectLst/>
                          <a:latin typeface="+mj-lt"/>
                        </a:rPr>
                        <a:t>+4.3%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3.527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2.937</a:t>
                      </a:r>
                    </a:p>
                  </a:txBody>
                  <a:tcPr marL="9525" marR="9525" marT="9525" marB="0" anchor="ctr"/>
                </a:tc>
                <a:tc>
                  <a:txBody>
                    <a:bodyPr/>
                    <a:lstStyle/>
                    <a:p>
                      <a:pPr algn="ctr" fontAlgn="b"/>
                      <a:r>
                        <a:rPr lang="en-GB" sz="650" b="0" i="0" u="none" strike="noStrike" dirty="0">
                          <a:solidFill>
                            <a:schemeClr val="accent3"/>
                          </a:solidFill>
                          <a:effectLst/>
                          <a:latin typeface="+mj-lt"/>
                        </a:rPr>
                        <a:t>-16.7%</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3.770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4.098</a:t>
                      </a:r>
                    </a:p>
                  </a:txBody>
                  <a:tcPr marL="9525" marR="9525" marT="9525" marB="0" anchor="ctr"/>
                </a:tc>
                <a:tc>
                  <a:txBody>
                    <a:bodyPr/>
                    <a:lstStyle/>
                    <a:p>
                      <a:pPr algn="ctr" fontAlgn="b"/>
                      <a:r>
                        <a:rPr lang="en-GB" sz="650" b="0" i="0" u="none" strike="noStrike" dirty="0">
                          <a:solidFill>
                            <a:schemeClr val="accent3"/>
                          </a:solidFill>
                          <a:effectLst/>
                          <a:latin typeface="+mj-lt"/>
                        </a:rPr>
                        <a:t>+8.7%</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3.118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2.889</a:t>
                      </a:r>
                    </a:p>
                  </a:txBody>
                  <a:tcPr marL="9525" marR="9525" marT="9525" marB="0" anchor="ctr"/>
                </a:tc>
                <a:tc>
                  <a:txBody>
                    <a:bodyPr/>
                    <a:lstStyle/>
                    <a:p>
                      <a:pPr algn="ctr" fontAlgn="b"/>
                      <a:r>
                        <a:rPr lang="en-GB" sz="650" b="0" i="0" u="none" strike="noStrike" dirty="0">
                          <a:solidFill>
                            <a:schemeClr val="accent3"/>
                          </a:solidFill>
                          <a:effectLst/>
                          <a:latin typeface="+mj-lt"/>
                        </a:rPr>
                        <a:t>-7.3%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2.836</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2.698</a:t>
                      </a:r>
                    </a:p>
                  </a:txBody>
                  <a:tcPr marL="9525" marR="9525" marT="9525" marB="0" anchor="ctr"/>
                </a:tc>
                <a:tc>
                  <a:txBody>
                    <a:bodyPr/>
                    <a:lstStyle/>
                    <a:p>
                      <a:pPr algn="ctr" fontAlgn="b"/>
                      <a:r>
                        <a:rPr lang="en-GB" sz="650" b="0" i="0" u="none" strike="noStrike" dirty="0">
                          <a:solidFill>
                            <a:schemeClr val="accent3"/>
                          </a:solidFill>
                          <a:effectLst/>
                          <a:latin typeface="+mj-lt"/>
                        </a:rPr>
                        <a:t>-4.9%</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 xmlns:a16="http://schemas.microsoft.com/office/drawing/2014/main" val="10002"/>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2.468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2.065</a:t>
                      </a:r>
                    </a:p>
                  </a:txBody>
                  <a:tcPr marL="9525" marR="9525" marT="9525" marB="0" anchor="ctr"/>
                </a:tc>
                <a:tc>
                  <a:txBody>
                    <a:bodyPr/>
                    <a:lstStyle/>
                    <a:p>
                      <a:pPr algn="ctr" fontAlgn="b"/>
                      <a:r>
                        <a:rPr lang="en-GB" sz="650" b="0" i="0" u="none" strike="noStrike" dirty="0">
                          <a:solidFill>
                            <a:schemeClr val="accent3"/>
                          </a:solidFill>
                          <a:effectLst/>
                          <a:latin typeface="+mj-lt"/>
                        </a:rPr>
                        <a:t>-16.3%</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2.537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2.686</a:t>
                      </a:r>
                    </a:p>
                  </a:txBody>
                  <a:tcPr marL="9525" marR="9525" marT="9525" marB="0" anchor="ctr"/>
                </a:tc>
                <a:tc>
                  <a:txBody>
                    <a:bodyPr/>
                    <a:lstStyle/>
                    <a:p>
                      <a:pPr algn="ctr" fontAlgn="b"/>
                      <a:r>
                        <a:rPr lang="en-GB" sz="650" b="0" i="0" u="none" strike="noStrike" dirty="0">
                          <a:solidFill>
                            <a:schemeClr val="accent3"/>
                          </a:solidFill>
                          <a:effectLst/>
                          <a:latin typeface="+mj-lt"/>
                        </a:rPr>
                        <a:t>+5.9%</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3.119</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2.552</a:t>
                      </a:r>
                    </a:p>
                  </a:txBody>
                  <a:tcPr marL="9525" marR="9525" marT="9525" marB="0" anchor="ctr"/>
                </a:tc>
                <a:tc>
                  <a:txBody>
                    <a:bodyPr/>
                    <a:lstStyle/>
                    <a:p>
                      <a:pPr algn="ctr" fontAlgn="b"/>
                      <a:r>
                        <a:rPr lang="en-GB" sz="650" b="0" i="0" u="none" strike="noStrike" dirty="0">
                          <a:solidFill>
                            <a:schemeClr val="accent3"/>
                          </a:solidFill>
                          <a:effectLst/>
                          <a:latin typeface="+mj-lt"/>
                        </a:rPr>
                        <a:t>-18.2%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3.232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3.571</a:t>
                      </a:r>
                    </a:p>
                  </a:txBody>
                  <a:tcPr marL="9525" marR="9525" marT="9525" marB="0" anchor="ctr"/>
                </a:tc>
                <a:tc>
                  <a:txBody>
                    <a:bodyPr/>
                    <a:lstStyle/>
                    <a:p>
                      <a:pPr algn="ctr" fontAlgn="b"/>
                      <a:r>
                        <a:rPr lang="en-GB" sz="650" b="0" i="0" u="none" strike="noStrike" dirty="0">
                          <a:solidFill>
                            <a:schemeClr val="accent3"/>
                          </a:solidFill>
                          <a:effectLst/>
                          <a:latin typeface="+mj-lt"/>
                        </a:rPr>
                        <a:t>+10.5%</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2.758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2.463</a:t>
                      </a:r>
                    </a:p>
                  </a:txBody>
                  <a:tcPr marL="9525" marR="9525" marT="9525" marB="0" anchor="ctr"/>
                </a:tc>
                <a:tc>
                  <a:txBody>
                    <a:bodyPr/>
                    <a:lstStyle/>
                    <a:p>
                      <a:pPr algn="ctr" fontAlgn="b"/>
                      <a:r>
                        <a:rPr lang="en-GB" sz="650" b="0" i="0" u="none" strike="noStrike" dirty="0">
                          <a:solidFill>
                            <a:schemeClr val="accent3"/>
                          </a:solidFill>
                          <a:effectLst/>
                          <a:latin typeface="+mj-lt"/>
                        </a:rPr>
                        <a:t>-10.7%</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2.510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2.458</a:t>
                      </a:r>
                    </a:p>
                  </a:txBody>
                  <a:tcPr marL="9525" marR="9525" marT="9525" marB="0" anchor="ctr"/>
                </a:tc>
                <a:tc>
                  <a:txBody>
                    <a:bodyPr/>
                    <a:lstStyle/>
                    <a:p>
                      <a:pPr algn="ctr" fontAlgn="b"/>
                      <a:r>
                        <a:rPr lang="en-GB" sz="650" b="0" i="0" u="none" strike="noStrike" dirty="0">
                          <a:solidFill>
                            <a:schemeClr val="accent3"/>
                          </a:solidFill>
                          <a:effectLst/>
                          <a:latin typeface="+mj-lt"/>
                        </a:rPr>
                        <a:t>-2.1%</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 xmlns:a16="http://schemas.microsoft.com/office/drawing/2014/main" val="10003"/>
                  </a:ext>
                </a:extLst>
              </a:tr>
              <a:tr h="1259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hMerge="1">
                  <a:txBody>
                    <a:bodyPr/>
                    <a:lstStyle/>
                    <a:p>
                      <a:endParaRPr lang="en-GB"/>
                    </a:p>
                  </a:txBody>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6"/>
                  </a:ext>
                </a:extLst>
              </a:tr>
              <a:tr h="12597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fontAlgn="b"/>
                      <a:endParaRPr lang="en-GB" sz="650" b="0" i="0" u="none" strike="noStrike" dirty="0">
                        <a:solidFill>
                          <a:schemeClr val="accent3"/>
                        </a:solidFill>
                        <a:effectLst/>
                        <a:latin typeface="+mj-lt"/>
                      </a:endParaRPr>
                    </a:p>
                  </a:txBody>
                  <a:tcPr marL="7620" marR="7620" marT="7620"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07"/>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6.264</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5.728</a:t>
                      </a:r>
                    </a:p>
                  </a:txBody>
                  <a:tcPr marL="9525" marR="9525" marT="9525" marB="0" anchor="ctr"/>
                </a:tc>
                <a:tc>
                  <a:txBody>
                    <a:bodyPr/>
                    <a:lstStyle/>
                    <a:p>
                      <a:pPr algn="ctr" fontAlgn="b"/>
                      <a:r>
                        <a:rPr lang="en-GB" sz="650" b="0" i="0" u="none" strike="noStrike" dirty="0">
                          <a:solidFill>
                            <a:schemeClr val="accent3"/>
                          </a:solidFill>
                          <a:effectLst/>
                          <a:latin typeface="+mj-lt"/>
                        </a:rPr>
                        <a:t>-8.6%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7.125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7.525</a:t>
                      </a:r>
                    </a:p>
                  </a:txBody>
                  <a:tcPr marL="9525" marR="9525" marT="9525" marB="0" anchor="ctr"/>
                </a:tc>
                <a:tc>
                  <a:txBody>
                    <a:bodyPr/>
                    <a:lstStyle/>
                    <a:p>
                      <a:pPr algn="ctr" fontAlgn="b"/>
                      <a:r>
                        <a:rPr lang="en-GB" sz="650" b="0" i="0" u="none" strike="noStrike" dirty="0">
                          <a:solidFill>
                            <a:schemeClr val="accent3"/>
                          </a:solidFill>
                          <a:effectLst/>
                          <a:latin typeface="+mj-lt"/>
                        </a:rPr>
                        <a:t>+5.6%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9.927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6.834</a:t>
                      </a:r>
                    </a:p>
                  </a:txBody>
                  <a:tcPr marL="9525" marR="9525" marT="9525" marB="0" anchor="ctr"/>
                </a:tc>
                <a:tc>
                  <a:txBody>
                    <a:bodyPr/>
                    <a:lstStyle/>
                    <a:p>
                      <a:pPr algn="ctr" fontAlgn="b"/>
                      <a:r>
                        <a:rPr lang="en-GB" sz="650" b="0" i="0" u="none" strike="noStrike" dirty="0">
                          <a:solidFill>
                            <a:schemeClr val="accent3"/>
                          </a:solidFill>
                          <a:effectLst/>
                          <a:latin typeface="+mj-lt"/>
                        </a:rPr>
                        <a:t>-31.2%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9.793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11.628</a:t>
                      </a:r>
                    </a:p>
                  </a:txBody>
                  <a:tcPr marL="9525" marR="9525" marT="9525" marB="0" anchor="ctr"/>
                </a:tc>
                <a:tc>
                  <a:txBody>
                    <a:bodyPr/>
                    <a:lstStyle/>
                    <a:p>
                      <a:pPr algn="ctr" fontAlgn="b"/>
                      <a:r>
                        <a:rPr lang="en-GB" sz="650" b="0" i="0" u="none" strike="noStrike" dirty="0">
                          <a:solidFill>
                            <a:schemeClr val="accent3"/>
                          </a:solidFill>
                          <a:effectLst/>
                          <a:latin typeface="+mj-lt"/>
                        </a:rPr>
                        <a:t>+18.7%</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7.803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7.728</a:t>
                      </a:r>
                    </a:p>
                  </a:txBody>
                  <a:tcPr marL="9525" marR="9525" marT="9525" marB="0" anchor="ctr"/>
                </a:tc>
                <a:tc>
                  <a:txBody>
                    <a:bodyPr/>
                    <a:lstStyle/>
                    <a:p>
                      <a:pPr algn="ctr" fontAlgn="b"/>
                      <a:r>
                        <a:rPr lang="en-GB" sz="650" b="0" i="0" u="none" strike="noStrike" dirty="0">
                          <a:solidFill>
                            <a:schemeClr val="accent3"/>
                          </a:solidFill>
                          <a:effectLst/>
                          <a:latin typeface="+mj-lt"/>
                        </a:rPr>
                        <a:t>-1.0%</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7.120</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6.620</a:t>
                      </a:r>
                    </a:p>
                  </a:txBody>
                  <a:tcPr marL="9525" marR="9525" marT="9525" marB="0" anchor="ctr"/>
                </a:tc>
                <a:tc>
                  <a:txBody>
                    <a:bodyPr/>
                    <a:lstStyle/>
                    <a:p>
                      <a:pPr algn="ctr" fontAlgn="b"/>
                      <a:r>
                        <a:rPr lang="en-GB" sz="650" b="0" i="0" u="none" strike="noStrike" dirty="0">
                          <a:solidFill>
                            <a:schemeClr val="accent3"/>
                          </a:solidFill>
                          <a:effectLst/>
                          <a:latin typeface="+mj-lt"/>
                        </a:rPr>
                        <a:t>-7.0%</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 xmlns:a16="http://schemas.microsoft.com/office/drawing/2014/main" val="10008"/>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5.643</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4.828</a:t>
                      </a:r>
                    </a:p>
                  </a:txBody>
                  <a:tcPr marL="9525" marR="9525" marT="9525" marB="0" anchor="ctr"/>
                </a:tc>
                <a:tc>
                  <a:txBody>
                    <a:bodyPr/>
                    <a:lstStyle/>
                    <a:p>
                      <a:pPr algn="ctr" fontAlgn="b"/>
                      <a:r>
                        <a:rPr lang="en-GB" sz="650" b="0" i="0" u="none" strike="noStrike" dirty="0">
                          <a:solidFill>
                            <a:schemeClr val="accent3"/>
                          </a:solidFill>
                          <a:effectLst/>
                          <a:latin typeface="+mj-lt"/>
                        </a:rPr>
                        <a:t>-14.4%</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6.018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6.270</a:t>
                      </a:r>
                    </a:p>
                  </a:txBody>
                  <a:tcPr marL="9525" marR="9525" marT="9525" marB="0" anchor="ctr"/>
                </a:tc>
                <a:tc>
                  <a:txBody>
                    <a:bodyPr/>
                    <a:lstStyle/>
                    <a:p>
                      <a:pPr algn="ctr" fontAlgn="b"/>
                      <a:r>
                        <a:rPr lang="en-GB" sz="650" b="0" i="0" u="none" strike="noStrike" dirty="0">
                          <a:solidFill>
                            <a:schemeClr val="accent3"/>
                          </a:solidFill>
                          <a:effectLst/>
                          <a:latin typeface="+mj-lt"/>
                        </a:rPr>
                        <a:t>+4.2%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8.325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5.890</a:t>
                      </a:r>
                    </a:p>
                  </a:txBody>
                  <a:tcPr marL="9525" marR="9525" marT="9525" marB="0" anchor="ctr"/>
                </a:tc>
                <a:tc>
                  <a:txBody>
                    <a:bodyPr/>
                    <a:lstStyle/>
                    <a:p>
                      <a:pPr algn="ctr" fontAlgn="b"/>
                      <a:r>
                        <a:rPr lang="en-GB" sz="650" b="0" i="0" u="none" strike="noStrike" dirty="0">
                          <a:solidFill>
                            <a:schemeClr val="accent3"/>
                          </a:solidFill>
                          <a:effectLst/>
                          <a:latin typeface="+mj-lt"/>
                        </a:rPr>
                        <a:t>-29.2%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8.286</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9.905</a:t>
                      </a:r>
                    </a:p>
                  </a:txBody>
                  <a:tcPr marL="9525" marR="9525" marT="9525" marB="0" anchor="ctr"/>
                </a:tc>
                <a:tc>
                  <a:txBody>
                    <a:bodyPr/>
                    <a:lstStyle/>
                    <a:p>
                      <a:pPr algn="ctr" fontAlgn="b"/>
                      <a:r>
                        <a:rPr lang="en-GB" sz="650" b="0" i="0" u="none" strike="noStrike" dirty="0">
                          <a:solidFill>
                            <a:schemeClr val="accent3"/>
                          </a:solidFill>
                          <a:effectLst/>
                          <a:latin typeface="+mj-lt"/>
                        </a:rPr>
                        <a:t>+19.5%</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6.738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6.434</a:t>
                      </a:r>
                    </a:p>
                  </a:txBody>
                  <a:tcPr marL="9525" marR="9525" marT="9525" marB="0" anchor="ctr"/>
                </a:tc>
                <a:tc>
                  <a:txBody>
                    <a:bodyPr/>
                    <a:lstStyle/>
                    <a:p>
                      <a:pPr algn="ctr" fontAlgn="b"/>
                      <a:r>
                        <a:rPr lang="en-GB" sz="650" b="0" i="0" u="none" strike="noStrike" dirty="0">
                          <a:solidFill>
                            <a:schemeClr val="accent3"/>
                          </a:solidFill>
                          <a:effectLst/>
                          <a:latin typeface="+mj-lt"/>
                        </a:rPr>
                        <a:t>-4.5%</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5.777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5.846</a:t>
                      </a:r>
                    </a:p>
                  </a:txBody>
                  <a:tcPr marL="9525" marR="9525" marT="9525" marB="0" anchor="ctr"/>
                </a:tc>
                <a:tc>
                  <a:txBody>
                    <a:bodyPr/>
                    <a:lstStyle/>
                    <a:p>
                      <a:pPr algn="ctr" fontAlgn="b"/>
                      <a:r>
                        <a:rPr lang="en-GB" sz="650" b="0" i="0" u="none" strike="noStrike" dirty="0">
                          <a:solidFill>
                            <a:schemeClr val="accent3"/>
                          </a:solidFill>
                          <a:effectLst/>
                          <a:latin typeface="+mj-lt"/>
                        </a:rPr>
                        <a:t>+1.2%</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 xmlns:a16="http://schemas.microsoft.com/office/drawing/2014/main" val="10009"/>
                  </a:ext>
                </a:extLst>
              </a:tr>
              <a:tr h="110294">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January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February</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March</a:t>
                      </a:r>
                    </a:p>
                  </a:txBody>
                  <a:tcPr marL="4655" marR="4655" marT="4655" marB="0"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April</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hMerge="1">
                  <a:txBody>
                    <a:bodyPr/>
                    <a:lstStyle/>
                    <a:p>
                      <a:endParaRPr lang="en-GB"/>
                    </a:p>
                  </a:txBody>
                  <a:tcPr/>
                </a:tc>
                <a:tc hMerge="1">
                  <a:txBody>
                    <a:bodyPr/>
                    <a:lstStyle/>
                    <a:p>
                      <a:pPr algn="l" fontAlgn="b"/>
                      <a:endParaRPr lang="en-GB" sz="650" b="0" i="0" u="none" strike="noStrike" dirty="0">
                        <a:solidFill>
                          <a:schemeClr val="accent3"/>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May</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June</a:t>
                      </a:r>
                    </a:p>
                  </a:txBody>
                  <a:tcPr marL="4655" marR="4655" marT="4655" marB="0" anchor="ctr">
                    <a:lnL w="635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solidFill>
                      <a:schemeClr val="accent3"/>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12"/>
                  </a:ext>
                </a:extLst>
              </a:tr>
              <a:tr h="16333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kern="1200" dirty="0">
                          <a:solidFill>
                            <a:schemeClr val="bg1"/>
                          </a:solidFill>
                          <a:effectLst/>
                          <a:latin typeface="+mn-lt"/>
                          <a:ea typeface="+mn-ea"/>
                          <a:cs typeface="+mn-cs"/>
                        </a:rPr>
                        <a:t>EXPENDITURE</a:t>
                      </a: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p>
                      <a:pPr algn="ctr" fontAlgn="b"/>
                      <a:endParaRPr lang="en-GB" sz="650" b="0" i="0" u="none" strike="noStrike" dirty="0">
                        <a:solidFill>
                          <a:schemeClr val="accent3"/>
                        </a:solidFill>
                        <a:effectLst/>
                        <a:latin typeface="+mj-lt"/>
                      </a:endParaRPr>
                    </a:p>
                  </a:txBody>
                  <a:tcPr marL="7620" marR="7620" marT="7620"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3"/>
                      </a:solidFill>
                      <a:prstDash val="solid"/>
                      <a:round/>
                      <a:headEnd type="none" w="med" len="med"/>
                      <a:tailEnd type="none" w="med" len="med"/>
                    </a:ln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3"/>
                      </a:solidFill>
                      <a:prstDash val="solid"/>
                      <a:round/>
                      <a:headEnd type="none" w="med" len="med"/>
                      <a:tailEnd type="none" w="med" len="med"/>
                    </a:lnL>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2017</a:t>
                      </a:r>
                    </a:p>
                  </a:txBody>
                  <a:tcPr marL="4655" marR="4655" marT="4655" marB="0" anchor="ctr">
                    <a:solidFill>
                      <a:schemeClr val="accent3"/>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3"/>
                      </a:solidFill>
                      <a:prstDash val="solid"/>
                      <a:round/>
                      <a:headEnd type="none" w="med" len="med"/>
                      <a:tailEnd type="none" w="med" len="med"/>
                    </a:lnR>
                    <a:solidFill>
                      <a:schemeClr val="accent3"/>
                    </a:solidFill>
                  </a:tcPr>
                </a:tc>
                <a:extLst>
                  <a:ext uri="{0D108BD9-81ED-4DB2-BD59-A6C34878D82A}">
                    <a16:rowId xmlns="" xmlns:a16="http://schemas.microsoft.com/office/drawing/2014/main" val="10013"/>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£267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£238</a:t>
                      </a:r>
                    </a:p>
                  </a:txBody>
                  <a:tcPr marL="9525" marR="9525" marT="9525" marB="0" anchor="ctr"/>
                </a:tc>
                <a:tc>
                  <a:txBody>
                    <a:bodyPr/>
                    <a:lstStyle/>
                    <a:p>
                      <a:pPr algn="ctr" fontAlgn="b"/>
                      <a:r>
                        <a:rPr lang="en-GB" sz="650" b="0" i="0" u="none" strike="noStrike" dirty="0">
                          <a:solidFill>
                            <a:schemeClr val="accent3"/>
                          </a:solidFill>
                          <a:effectLst/>
                          <a:latin typeface="+mj-lt"/>
                        </a:rPr>
                        <a:t>-10.9%</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£287</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£314</a:t>
                      </a:r>
                    </a:p>
                  </a:txBody>
                  <a:tcPr marL="9525" marR="9525" marT="9525" marB="0" anchor="ctr"/>
                </a:tc>
                <a:tc>
                  <a:txBody>
                    <a:bodyPr/>
                    <a:lstStyle/>
                    <a:p>
                      <a:pPr algn="ctr" fontAlgn="b"/>
                      <a:r>
                        <a:rPr lang="en-GB" sz="650" b="0" i="0" u="none" strike="noStrike" dirty="0">
                          <a:solidFill>
                            <a:schemeClr val="accent3"/>
                          </a:solidFill>
                          <a:effectLst/>
                          <a:latin typeface="+mj-lt"/>
                        </a:rPr>
                        <a:t>+9.4%</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£372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£288</a:t>
                      </a:r>
                    </a:p>
                  </a:txBody>
                  <a:tcPr marL="9525" marR="9525" marT="9525" marB="0" anchor="ctr"/>
                </a:tc>
                <a:tc>
                  <a:txBody>
                    <a:bodyPr/>
                    <a:lstStyle/>
                    <a:p>
                      <a:pPr algn="ctr" fontAlgn="b"/>
                      <a:r>
                        <a:rPr lang="en-GB" sz="650" b="0" i="0" u="none" strike="noStrike" dirty="0">
                          <a:solidFill>
                            <a:schemeClr val="accent3"/>
                          </a:solidFill>
                          <a:effectLst/>
                          <a:latin typeface="+mj-lt"/>
                        </a:rPr>
                        <a:t>-22.6%</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£395</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£430</a:t>
                      </a:r>
                    </a:p>
                  </a:txBody>
                  <a:tcPr marL="9525" marR="9525" marT="9525" marB="0" anchor="ctr"/>
                </a:tc>
                <a:tc>
                  <a:txBody>
                    <a:bodyPr/>
                    <a:lstStyle/>
                    <a:p>
                      <a:pPr algn="ctr" fontAlgn="b"/>
                      <a:r>
                        <a:rPr lang="en-GB" sz="650" b="0" i="0" u="none" strike="noStrike" dirty="0">
                          <a:solidFill>
                            <a:schemeClr val="accent3"/>
                          </a:solidFill>
                          <a:effectLst/>
                          <a:latin typeface="+mj-lt"/>
                        </a:rPr>
                        <a:t>+8.9%</a:t>
                      </a:r>
                    </a:p>
                  </a:txBody>
                  <a:tcPr marL="7620" marR="7620" marT="7620"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£382</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£324</a:t>
                      </a:r>
                    </a:p>
                  </a:txBody>
                  <a:tcPr marL="9525" marR="9525" marT="9525" marB="0" anchor="ctr"/>
                </a:tc>
                <a:tc>
                  <a:txBody>
                    <a:bodyPr/>
                    <a:lstStyle/>
                    <a:p>
                      <a:pPr algn="ctr" fontAlgn="b"/>
                      <a:r>
                        <a:rPr lang="en-GB" sz="650" b="0" i="0" u="none" strike="noStrike" dirty="0">
                          <a:solidFill>
                            <a:schemeClr val="accent3"/>
                          </a:solidFill>
                          <a:effectLst/>
                          <a:latin typeface="+mj-lt"/>
                        </a:rPr>
                        <a:t>-15.2%</a:t>
                      </a:r>
                    </a:p>
                  </a:txBody>
                  <a:tcPr marL="9525" marR="9525" marT="9525" marB="0" anchor="ctr">
                    <a:lnR w="6350" cap="flat" cmpd="sng" algn="ctr">
                      <a:solidFill>
                        <a:schemeClr val="accent3"/>
                      </a:solidFill>
                      <a:prstDash val="solid"/>
                      <a:round/>
                      <a:headEnd type="none" w="med" len="med"/>
                      <a:tailEnd type="none" w="med" len="med"/>
                    </a:lnR>
                  </a:tcPr>
                </a:tc>
                <a:tc>
                  <a:txBody>
                    <a:bodyPr/>
                    <a:lstStyle/>
                    <a:p>
                      <a:pPr algn="ctr" fontAlgn="b"/>
                      <a:r>
                        <a:rPr lang="en-GB" sz="650" b="0" i="0" u="none" strike="noStrike" dirty="0">
                          <a:solidFill>
                            <a:schemeClr val="accent3"/>
                          </a:solidFill>
                          <a:effectLst/>
                          <a:latin typeface="+mj-lt"/>
                        </a:rPr>
                        <a:t>£338</a:t>
                      </a:r>
                    </a:p>
                  </a:txBody>
                  <a:tcPr marL="9525" marR="9525" marT="9525" marB="0" anchor="ctr">
                    <a:lnL w="6350" cap="flat" cmpd="sng" algn="ctr">
                      <a:solidFill>
                        <a:schemeClr val="accent3"/>
                      </a:solidFill>
                      <a:prstDash val="solid"/>
                      <a:round/>
                      <a:headEnd type="none" w="med" len="med"/>
                      <a:tailEnd type="none" w="med" len="med"/>
                    </a:lnL>
                  </a:tcPr>
                </a:tc>
                <a:tc>
                  <a:txBody>
                    <a:bodyPr/>
                    <a:lstStyle/>
                    <a:p>
                      <a:pPr algn="ctr" fontAlgn="b"/>
                      <a:r>
                        <a:rPr lang="en-GB" sz="650" b="0" i="0" u="none" strike="noStrike" dirty="0">
                          <a:solidFill>
                            <a:schemeClr val="accent3"/>
                          </a:solidFill>
                          <a:effectLst/>
                          <a:latin typeface="+mj-lt"/>
                        </a:rPr>
                        <a:t>£329</a:t>
                      </a:r>
                    </a:p>
                  </a:txBody>
                  <a:tcPr marL="9525" marR="9525" marT="9525" marB="0" anchor="ctr"/>
                </a:tc>
                <a:tc>
                  <a:txBody>
                    <a:bodyPr/>
                    <a:lstStyle/>
                    <a:p>
                      <a:pPr algn="ctr" fontAlgn="b"/>
                      <a:r>
                        <a:rPr lang="en-GB" sz="650" b="0" i="0" u="none" strike="noStrike" dirty="0">
                          <a:solidFill>
                            <a:schemeClr val="accent3"/>
                          </a:solidFill>
                          <a:effectLst/>
                          <a:latin typeface="+mj-lt"/>
                        </a:rPr>
                        <a:t>-2.7%</a:t>
                      </a:r>
                    </a:p>
                  </a:txBody>
                  <a:tcPr marL="9525" marR="9525" marT="9525" marB="0" anchor="ctr">
                    <a:lnR w="12700" cap="flat" cmpd="sng" algn="ctr">
                      <a:solidFill>
                        <a:schemeClr val="accent3"/>
                      </a:solidFill>
                      <a:prstDash val="solid"/>
                      <a:round/>
                      <a:headEnd type="none" w="med" len="med"/>
                      <a:tailEnd type="none" w="med" len="med"/>
                    </a:lnR>
                  </a:tcPr>
                </a:tc>
                <a:extLst>
                  <a:ext uri="{0D108BD9-81ED-4DB2-BD59-A6C34878D82A}">
                    <a16:rowId xmlns="" xmlns:a16="http://schemas.microsoft.com/office/drawing/2014/main" val="10014"/>
                  </a:ext>
                </a:extLst>
              </a:tr>
              <a:tr h="120282">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3600" marT="4655" marB="0" anchor="ctr">
                    <a:lnL w="1270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£246</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£198</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-19.5%</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£224</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£277</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+23.7%</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£308</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£238</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-22.7%</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£315</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£366</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+16.2%</a:t>
                      </a:r>
                    </a:p>
                  </a:txBody>
                  <a:tcPr marL="7620" marR="7620" marT="7620"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£317</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£248</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-21.8%</a:t>
                      </a:r>
                    </a:p>
                  </a:txBody>
                  <a:tcPr marL="9525" marR="9525" marT="9525" marB="0" anchor="ctr">
                    <a:lnR w="635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£288</a:t>
                      </a:r>
                    </a:p>
                  </a:txBody>
                  <a:tcPr marL="9525" marR="9525" marT="9525" marB="0" anchor="ctr">
                    <a:lnL w="635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£292</a:t>
                      </a:r>
                    </a:p>
                  </a:txBody>
                  <a:tcPr marL="9525" marR="9525" marT="9525" marB="0" anchor="ctr">
                    <a:lnB w="12700" cap="flat" cmpd="sng" algn="ctr">
                      <a:solidFill>
                        <a:schemeClr val="accent3"/>
                      </a:solidFill>
                      <a:prstDash val="solid"/>
                      <a:round/>
                      <a:headEnd type="none" w="med" len="med"/>
                      <a:tailEnd type="none" w="med" len="med"/>
                    </a:lnB>
                  </a:tcPr>
                </a:tc>
                <a:tc>
                  <a:txBody>
                    <a:bodyPr/>
                    <a:lstStyle/>
                    <a:p>
                      <a:pPr algn="ctr" fontAlgn="b"/>
                      <a:r>
                        <a:rPr lang="en-GB" sz="650" b="0" i="0" u="none" strike="noStrike" dirty="0">
                          <a:solidFill>
                            <a:schemeClr val="accent3"/>
                          </a:solidFill>
                          <a:effectLst/>
                          <a:latin typeface="+mj-lt"/>
                        </a:rPr>
                        <a:t>+1.4%</a:t>
                      </a:r>
                    </a:p>
                  </a:txBody>
                  <a:tcPr marL="9525" marR="9525" marT="9525" marB="0" anchor="ctr">
                    <a:lnR w="1270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
        <p:nvSpPr>
          <p:cNvPr id="7" name="TextBox 6"/>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9 Aug – 1 Oct 2017</a:t>
            </a:r>
          </a:p>
          <a:p>
            <a:r>
              <a:rPr lang="en-GB" sz="800" b="0" dirty="0"/>
              <a:t>TNS Face-to-Face Omnibus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6</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Monthly Volume &amp; Value 2017</a:t>
            </a:r>
            <a:br>
              <a:rPr lang="en-US" dirty="0"/>
            </a:br>
            <a:r>
              <a:rPr lang="en-US" dirty="0">
                <a:solidFill>
                  <a:schemeClr val="accent4"/>
                </a:solidFill>
              </a:rPr>
              <a:t>BUSINESS TOURISM</a:t>
            </a:r>
            <a:endParaRPr lang="en-GB" dirty="0">
              <a:solidFill>
                <a:schemeClr val="accent4"/>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710370407"/>
              </p:ext>
            </p:extLst>
          </p:nvPr>
        </p:nvGraphicFramePr>
        <p:xfrm>
          <a:off x="95244" y="3503310"/>
          <a:ext cx="8896337" cy="1542225"/>
        </p:xfrm>
        <a:graphic>
          <a:graphicData uri="http://schemas.openxmlformats.org/drawingml/2006/table">
            <a:tbl>
              <a:tblPr>
                <a:tableStyleId>{5A111915-BE36-4E01-A7E5-04B1672EAD32}</a:tableStyleId>
              </a:tblPr>
              <a:tblGrid>
                <a:gridCol w="658289">
                  <a:extLst>
                    <a:ext uri="{9D8B030D-6E8A-4147-A177-3AD203B41FA5}">
                      <a16:colId xmlns="" xmlns:a16="http://schemas.microsoft.com/office/drawing/2014/main" val="20000"/>
                    </a:ext>
                  </a:extLst>
                </a:gridCol>
                <a:gridCol w="392288">
                  <a:extLst>
                    <a:ext uri="{9D8B030D-6E8A-4147-A177-3AD203B41FA5}">
                      <a16:colId xmlns="" xmlns:a16="http://schemas.microsoft.com/office/drawing/2014/main" val="20001"/>
                    </a:ext>
                  </a:extLst>
                </a:gridCol>
                <a:gridCol w="360594">
                  <a:extLst>
                    <a:ext uri="{9D8B030D-6E8A-4147-A177-3AD203B41FA5}">
                      <a16:colId xmlns="" xmlns:a16="http://schemas.microsoft.com/office/drawing/2014/main" val="20002"/>
                    </a:ext>
                  </a:extLst>
                </a:gridCol>
                <a:gridCol w="423982">
                  <a:extLst>
                    <a:ext uri="{9D8B030D-6E8A-4147-A177-3AD203B41FA5}">
                      <a16:colId xmlns="" xmlns:a16="http://schemas.microsoft.com/office/drawing/2014/main" val="20003"/>
                    </a:ext>
                  </a:extLst>
                </a:gridCol>
                <a:gridCol w="392288">
                  <a:extLst>
                    <a:ext uri="{9D8B030D-6E8A-4147-A177-3AD203B41FA5}">
                      <a16:colId xmlns="" xmlns:a16="http://schemas.microsoft.com/office/drawing/2014/main" val="20004"/>
                    </a:ext>
                  </a:extLst>
                </a:gridCol>
                <a:gridCol w="392288">
                  <a:extLst>
                    <a:ext uri="{9D8B030D-6E8A-4147-A177-3AD203B41FA5}">
                      <a16:colId xmlns="" xmlns:a16="http://schemas.microsoft.com/office/drawing/2014/main" val="20005"/>
                    </a:ext>
                  </a:extLst>
                </a:gridCol>
                <a:gridCol w="392288">
                  <a:extLst>
                    <a:ext uri="{9D8B030D-6E8A-4147-A177-3AD203B41FA5}">
                      <a16:colId xmlns="" xmlns:a16="http://schemas.microsoft.com/office/drawing/2014/main" val="20006"/>
                    </a:ext>
                  </a:extLst>
                </a:gridCol>
                <a:gridCol w="392288">
                  <a:extLst>
                    <a:ext uri="{9D8B030D-6E8A-4147-A177-3AD203B41FA5}">
                      <a16:colId xmlns="" xmlns:a16="http://schemas.microsoft.com/office/drawing/2014/main" val="20007"/>
                    </a:ext>
                  </a:extLst>
                </a:gridCol>
                <a:gridCol w="392288">
                  <a:extLst>
                    <a:ext uri="{9D8B030D-6E8A-4147-A177-3AD203B41FA5}">
                      <a16:colId xmlns="" xmlns:a16="http://schemas.microsoft.com/office/drawing/2014/main" val="20008"/>
                    </a:ext>
                  </a:extLst>
                </a:gridCol>
                <a:gridCol w="392288">
                  <a:extLst>
                    <a:ext uri="{9D8B030D-6E8A-4147-A177-3AD203B41FA5}">
                      <a16:colId xmlns="" xmlns:a16="http://schemas.microsoft.com/office/drawing/2014/main" val="20009"/>
                    </a:ext>
                  </a:extLst>
                </a:gridCol>
                <a:gridCol w="392288">
                  <a:extLst>
                    <a:ext uri="{9D8B030D-6E8A-4147-A177-3AD203B41FA5}">
                      <a16:colId xmlns="" xmlns:a16="http://schemas.microsoft.com/office/drawing/2014/main" val="20010"/>
                    </a:ext>
                  </a:extLst>
                </a:gridCol>
                <a:gridCol w="392288">
                  <a:extLst>
                    <a:ext uri="{9D8B030D-6E8A-4147-A177-3AD203B41FA5}">
                      <a16:colId xmlns="" xmlns:a16="http://schemas.microsoft.com/office/drawing/2014/main" val="20011"/>
                    </a:ext>
                  </a:extLst>
                </a:gridCol>
                <a:gridCol w="392288">
                  <a:extLst>
                    <a:ext uri="{9D8B030D-6E8A-4147-A177-3AD203B41FA5}">
                      <a16:colId xmlns="" xmlns:a16="http://schemas.microsoft.com/office/drawing/2014/main" val="20012"/>
                    </a:ext>
                  </a:extLst>
                </a:gridCol>
                <a:gridCol w="392288">
                  <a:extLst>
                    <a:ext uri="{9D8B030D-6E8A-4147-A177-3AD203B41FA5}">
                      <a16:colId xmlns="" xmlns:a16="http://schemas.microsoft.com/office/drawing/2014/main" val="20013"/>
                    </a:ext>
                  </a:extLst>
                </a:gridCol>
                <a:gridCol w="392288">
                  <a:extLst>
                    <a:ext uri="{9D8B030D-6E8A-4147-A177-3AD203B41FA5}">
                      <a16:colId xmlns="" xmlns:a16="http://schemas.microsoft.com/office/drawing/2014/main" val="20014"/>
                    </a:ext>
                  </a:extLst>
                </a:gridCol>
                <a:gridCol w="392288">
                  <a:extLst>
                    <a:ext uri="{9D8B030D-6E8A-4147-A177-3AD203B41FA5}">
                      <a16:colId xmlns="" xmlns:a16="http://schemas.microsoft.com/office/drawing/2014/main" val="20015"/>
                    </a:ext>
                  </a:extLst>
                </a:gridCol>
                <a:gridCol w="392288">
                  <a:extLst>
                    <a:ext uri="{9D8B030D-6E8A-4147-A177-3AD203B41FA5}">
                      <a16:colId xmlns="" xmlns:a16="http://schemas.microsoft.com/office/drawing/2014/main" val="20016"/>
                    </a:ext>
                  </a:extLst>
                </a:gridCol>
                <a:gridCol w="392288">
                  <a:extLst>
                    <a:ext uri="{9D8B030D-6E8A-4147-A177-3AD203B41FA5}">
                      <a16:colId xmlns="" xmlns:a16="http://schemas.microsoft.com/office/drawing/2014/main" val="20017"/>
                    </a:ext>
                  </a:extLst>
                </a:gridCol>
                <a:gridCol w="392288">
                  <a:extLst>
                    <a:ext uri="{9D8B030D-6E8A-4147-A177-3AD203B41FA5}">
                      <a16:colId xmlns="" xmlns:a16="http://schemas.microsoft.com/office/drawing/2014/main" val="20018"/>
                    </a:ext>
                  </a:extLst>
                </a:gridCol>
                <a:gridCol w="392288">
                  <a:extLst>
                    <a:ext uri="{9D8B030D-6E8A-4147-A177-3AD203B41FA5}">
                      <a16:colId xmlns="" xmlns:a16="http://schemas.microsoft.com/office/drawing/2014/main" val="20019"/>
                    </a:ext>
                  </a:extLst>
                </a:gridCol>
                <a:gridCol w="392288">
                  <a:extLst>
                    <a:ext uri="{9D8B030D-6E8A-4147-A177-3AD203B41FA5}">
                      <a16:colId xmlns="" xmlns:a16="http://schemas.microsoft.com/office/drawing/2014/main" val="20020"/>
                    </a:ext>
                  </a:extLst>
                </a:gridCol>
                <a:gridCol w="392288">
                  <a:extLst>
                    <a:ext uri="{9D8B030D-6E8A-4147-A177-3AD203B41FA5}">
                      <a16:colId xmlns="" xmlns:a16="http://schemas.microsoft.com/office/drawing/2014/main" val="20021"/>
                    </a:ext>
                  </a:extLst>
                </a:gridCol>
              </a:tblGrid>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4655"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YTD</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TRIPS</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01"/>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1.452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+1.6%</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1.430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-24.6%</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1.075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1.310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1.610</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1.015</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11.755</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10.147</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-13.7%</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 xmlns:a16="http://schemas.microsoft.com/office/drawing/2014/main" val="10002"/>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1.327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-9.3%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1.269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0.851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-32.9%</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0.855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1.138</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1.339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0.909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9.883</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8.818</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-10.8%</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 xmlns:a16="http://schemas.microsoft.com/office/drawing/2014/main" val="10003"/>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a:noFill/>
                    </a:lnT>
                    <a:solidFill>
                      <a:schemeClr val="accent4"/>
                    </a:solidFill>
                  </a:tcPr>
                </a:tc>
                <a:tc>
                  <a:txBody>
                    <a:bodyPr/>
                    <a:lstStyle/>
                    <a:p>
                      <a:pPr marL="0" algn="ctr" defTabSz="914400" rtl="0" eaLnBrk="1" fontAlgn="b" latinLnBrk="0" hangingPunct="1"/>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a:noFill/>
                    </a:lnT>
                    <a:solidFill>
                      <a:schemeClr val="accent4"/>
                    </a:solidFil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lnL w="12700" cap="flat" cmpd="sng" algn="ctr">
                      <a:solidFill>
                        <a:schemeClr val="accent4"/>
                      </a:solidFill>
                      <a:prstDash val="solid"/>
                      <a:round/>
                      <a:headEnd type="none" w="med" len="med"/>
                      <a:tailEnd type="none" w="med" len="med"/>
                    </a:ln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tc>
                <a:extLst>
                  <a:ext uri="{0D108BD9-81ED-4DB2-BD59-A6C34878D82A}">
                    <a16:rowId xmlns="" xmlns:a16="http://schemas.microsoft.com/office/drawing/2014/main" val="10006"/>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BEDNIGHTS</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u="none" strike="noStrike" kern="1200" dirty="0">
                          <a:solidFill>
                            <a:schemeClr val="bg1"/>
                          </a:solidFill>
                          <a:effectLst/>
                          <a:latin typeface="+mn-lt"/>
                          <a:ea typeface="+mn-ea"/>
                          <a:cs typeface="+mn-cs"/>
                        </a:rPr>
                        <a:t>%</a:t>
                      </a:r>
                      <a:r>
                        <a:rPr lang="en-GB" sz="650" u="none" strike="noStrike" kern="1200" dirty="0" err="1">
                          <a:solidFill>
                            <a:schemeClr val="bg1"/>
                          </a:solidFill>
                          <a:effectLst/>
                          <a:latin typeface="+mn-lt"/>
                          <a:ea typeface="+mn-ea"/>
                          <a:cs typeface="+mn-cs"/>
                        </a:rPr>
                        <a:t>ch</a:t>
                      </a:r>
                      <a:endParaRPr lang="en-GB" sz="65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07"/>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3.695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+5.7%</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3.123</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2.782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-10.9%</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2.484</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3.109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3.889</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2.144</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27.090</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23.053</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-14.9%</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 xmlns:a16="http://schemas.microsoft.com/office/drawing/2014/main" val="10008"/>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3.199</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+2.5%</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2.670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2.200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-17.6%</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1.975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2.710</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2.922</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1.844</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22.155</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19.679</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-11.2%</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 xmlns:a16="http://schemas.microsoft.com/office/drawing/2014/main"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 </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July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a:noFill/>
                    </a:lnT>
                    <a:solidFill>
                      <a:schemeClr val="accent4"/>
                    </a:solidFill>
                  </a:tcPr>
                </a:tc>
                <a:tc>
                  <a:txBody>
                    <a:bodyPr/>
                    <a:lstStyle/>
                    <a:p>
                      <a:pPr marL="0" algn="ctr" defTabSz="914400" rtl="0" eaLnBrk="1" fontAlgn="b" latinLnBrk="0" hangingPunct="1"/>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August</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September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October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November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December</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650" u="none" strike="noStrike" kern="1200" dirty="0">
                          <a:solidFill>
                            <a:schemeClr val="bg1"/>
                          </a:solidFill>
                          <a:effectLst/>
                          <a:latin typeface="+mn-lt"/>
                          <a:ea typeface="+mn-ea"/>
                          <a:cs typeface="+mn-cs"/>
                        </a:rPr>
                        <a:t>YTD</a:t>
                      </a:r>
                    </a:p>
                  </a:txBody>
                  <a:tcPr marL="7620" marR="7620" marT="7620"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a:noFill/>
                    </a:lnT>
                    <a:solidFill>
                      <a:schemeClr val="accent4"/>
                    </a:solidFil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lnL w="12700" cap="flat" cmpd="sng" algn="ctr">
                      <a:solidFill>
                        <a:schemeClr val="accent4"/>
                      </a:solidFill>
                      <a:prstDash val="solid"/>
                      <a:round/>
                      <a:headEnd type="none" w="med" len="med"/>
                      <a:tailEnd type="none" w="med" len="med"/>
                    </a:lnL>
                  </a:tcPr>
                </a:tc>
                <a:tc hMerge="1">
                  <a:txBody>
                    <a:bodyPr/>
                    <a:lstStyle/>
                    <a:p>
                      <a:pPr algn="ctr" fontAlgn="b"/>
                      <a:endParaRPr lang="en-GB" sz="650" b="0" i="0" u="none" strike="noStrike" dirty="0">
                        <a:solidFill>
                          <a:schemeClr val="accent4"/>
                        </a:solidFill>
                        <a:effectLst/>
                        <a:latin typeface="+mj-lt"/>
                      </a:endParaRPr>
                    </a:p>
                  </a:txBody>
                  <a:tcPr marL="7620" marR="7620" marT="7620" marB="0" anchor="ctr"/>
                </a:tc>
                <a:extLst>
                  <a:ext uri="{0D108BD9-81ED-4DB2-BD59-A6C34878D82A}">
                    <a16:rowId xmlns="" xmlns:a16="http://schemas.microsoft.com/office/drawing/2014/main" val="10012"/>
                  </a:ext>
                </a:extLst>
              </a:tr>
              <a:tr h="159825">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EXPENDITURE</a:t>
                      </a: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a:noFill/>
                    </a:lnB>
                    <a:solidFill>
                      <a:schemeClr val="accent4"/>
                    </a:solidFill>
                  </a:tcPr>
                </a:tc>
                <a:tc>
                  <a:txBody>
                    <a:bodyPr/>
                    <a:lstStyle/>
                    <a:p>
                      <a:pPr marL="0" algn="ctr" defTabSz="914400" rtl="0" eaLnBrk="1" fontAlgn="b" latinLnBrk="0" hangingPunct="1"/>
                      <a:r>
                        <a:rPr lang="en-GB" sz="650" b="0" i="0" u="none" strike="noStrike" kern="1200" dirty="0">
                          <a:solidFill>
                            <a:schemeClr val="bg1"/>
                          </a:solidFill>
                          <a:latin typeface="+mj-lt"/>
                          <a:ea typeface="+mn-ea"/>
                          <a:cs typeface="+mn-cs"/>
                        </a:rPr>
                        <a:t>%</a:t>
                      </a:r>
                      <a:r>
                        <a:rPr lang="en-GB" sz="650" b="0" i="0" u="none" strike="noStrike" kern="1200" dirty="0" err="1">
                          <a:solidFill>
                            <a:schemeClr val="bg1"/>
                          </a:solidFill>
                          <a:latin typeface="+mj-lt"/>
                          <a:ea typeface="+mn-ea"/>
                          <a:cs typeface="+mn-cs"/>
                        </a:rPr>
                        <a:t>ch</a:t>
                      </a:r>
                      <a:endParaRPr lang="en-GB" sz="650" b="0" i="0" u="none" strike="noStrike" kern="1200" dirty="0">
                        <a:solidFill>
                          <a:schemeClr val="bg1"/>
                        </a:solidFill>
                        <a:latin typeface="+mj-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b="0" i="0" u="none" strike="noStrike" kern="1200" dirty="0">
                          <a:solidFill>
                            <a:schemeClr val="bg1"/>
                          </a:solidFill>
                          <a:latin typeface="+mj-lt"/>
                          <a:ea typeface="+mn-ea"/>
                          <a:cs typeface="+mn-cs"/>
                        </a:rPr>
                        <a:t>%ch</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lnB>
                      <a:noFill/>
                    </a:lnB>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%ch</a:t>
                      </a: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13"/>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£387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£351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-9.3%</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-12.2%</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£305</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£428</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£251</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chemeClr val="accent4"/>
                          </a:solidFill>
                          <a:effectLst/>
                          <a:latin typeface="+mj-lt"/>
                        </a:rPr>
                        <a:t>£2.993</a:t>
                      </a:r>
                    </a:p>
                  </a:txBody>
                  <a:tcPr marL="7620" marR="7620" marT="7620" marB="0" anchor="ctr">
                    <a:lnL w="12700" cap="flat" cmpd="sng" algn="ctr">
                      <a:solidFill>
                        <a:schemeClr val="accent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£2,656</a:t>
                      </a:r>
                    </a:p>
                  </a:txBody>
                  <a:tcPr marL="7620" marR="7620" marT="7620" marB="0" anchor="ctr">
                    <a:lnL>
                      <a:noFill/>
                    </a:lnL>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-11.3%</a:t>
                      </a:r>
                    </a:p>
                  </a:txBody>
                  <a:tcPr marL="7620" marR="7620" marT="7620" marB="0" anchor="ctr">
                    <a:lnR w="12700" cap="flat" cmpd="sng" algn="ctr">
                      <a:solidFill>
                        <a:schemeClr val="accent4"/>
                      </a:solidFill>
                      <a:prstDash val="solid"/>
                      <a:round/>
                      <a:headEnd type="none" w="med" len="med"/>
                      <a:tailEnd type="none" w="med" len="med"/>
                    </a:lnR>
                    <a:solidFill>
                      <a:schemeClr val="accent4">
                        <a:lumMod val="20000"/>
                        <a:lumOff val="80000"/>
                      </a:schemeClr>
                    </a:solidFill>
                  </a:tcPr>
                </a:tc>
                <a:extLst>
                  <a:ext uri="{0D108BD9-81ED-4DB2-BD59-A6C34878D82A}">
                    <a16:rowId xmlns="" xmlns:a16="http://schemas.microsoft.com/office/drawing/2014/main" val="10014"/>
                  </a:ext>
                </a:extLst>
              </a:tr>
              <a:tr h="1224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£347</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650" b="0" i="0" u="none" strike="noStrike" dirty="0">
                          <a:solidFill>
                            <a:srgbClr val="3EB1CC"/>
                          </a:solidFill>
                          <a:effectLst/>
                          <a:latin typeface="+mj-lt"/>
                        </a:rPr>
                        <a:t>-22.2%</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£302</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-22.2%</a:t>
                      </a: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£236</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£313</a:t>
                      </a:r>
                    </a:p>
                  </a:txBody>
                  <a:tcPr marL="9525" marR="9525" marT="9525"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rgbClr val="3EB1CC"/>
                        </a:solidFill>
                        <a:effectLst/>
                        <a:latin typeface="+mj-lt"/>
                      </a:endParaRPr>
                    </a:p>
                  </a:txBody>
                  <a:tcPr marL="9525" marR="9525" marT="9525"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£375</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£212</a:t>
                      </a:r>
                    </a:p>
                  </a:txBody>
                  <a:tcPr marL="7620" marR="7620" marT="7620" marB="0" anchor="ctr">
                    <a:lnL w="6350" cap="flat" cmpd="sng" algn="ctr">
                      <a:solidFill>
                        <a:schemeClr val="accent4"/>
                      </a:solid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endParaRPr lang="en-GB" sz="650" b="0" i="0" u="none" strike="noStrike" dirty="0">
                        <a:solidFill>
                          <a:schemeClr val="accent4"/>
                        </a:solidFill>
                        <a:effectLst/>
                        <a:latin typeface="+mj-lt"/>
                      </a:endParaRPr>
                    </a:p>
                  </a:txBody>
                  <a:tcPr marL="7620" marR="7620" marT="7620" marB="0" anchor="ctr">
                    <a:lnL w="6350" cap="flat" cmpd="sng" algn="ctr">
                      <a:noFill/>
                      <a:prstDash val="solid"/>
                      <a:round/>
                      <a:headEnd type="none" w="med" len="med"/>
                      <a:tailEnd type="none" w="med" len="med"/>
                    </a:lnL>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£2,494</a:t>
                      </a:r>
                    </a:p>
                  </a:txBody>
                  <a:tcPr marL="7620" marR="7620" marT="7620" marB="0" anchor="ctr">
                    <a:lnL w="12700" cap="flat" cmpd="sng" algn="ctr">
                      <a:solidFill>
                        <a:schemeClr val="accent4"/>
                      </a:solidFill>
                      <a:prstDash val="solid"/>
                      <a:round/>
                      <a:headEnd type="none" w="med" len="med"/>
                      <a:tailEnd type="none" w="med" len="med"/>
                    </a:lnL>
                    <a:lnR>
                      <a:noFill/>
                    </a:lnR>
                    <a:lnT>
                      <a:noFill/>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£2,296</a:t>
                      </a:r>
                    </a:p>
                  </a:txBody>
                  <a:tcPr marL="7620" marR="7620" marT="7620" marB="0" anchor="ctr">
                    <a:lnL>
                      <a:noFill/>
                    </a:lnL>
                    <a:lnB w="12700" cap="flat" cmpd="sng" algn="ctr">
                      <a:solidFill>
                        <a:schemeClr val="accent4"/>
                      </a:solidFill>
                      <a:prstDash val="solid"/>
                      <a:round/>
                      <a:headEnd type="none" w="med" len="med"/>
                      <a:tailEnd type="none" w="med" len="med"/>
                    </a:lnB>
                    <a:solidFill>
                      <a:schemeClr val="accent4">
                        <a:lumMod val="20000"/>
                        <a:lumOff val="80000"/>
                      </a:schemeClr>
                    </a:solidFill>
                  </a:tcPr>
                </a:tc>
                <a:tc>
                  <a:txBody>
                    <a:bodyPr/>
                    <a:lstStyle/>
                    <a:p>
                      <a:pPr algn="ctr" fontAlgn="b"/>
                      <a:r>
                        <a:rPr lang="en-GB" sz="650" b="0" i="0" u="none" strike="noStrike" dirty="0">
                          <a:solidFill>
                            <a:schemeClr val="accent4"/>
                          </a:solidFill>
                          <a:effectLst/>
                          <a:latin typeface="+mj-lt"/>
                        </a:rPr>
                        <a:t>-7.9%</a:t>
                      </a:r>
                    </a:p>
                  </a:txBody>
                  <a:tcPr marL="7620" marR="7620" marT="7620" marB="0" anchor="ctr">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solidFill>
                      <a:schemeClr val="accent4">
                        <a:lumMod val="20000"/>
                        <a:lumOff val="80000"/>
                      </a:schemeClr>
                    </a:solidFill>
                  </a:tcPr>
                </a:tc>
                <a:extLst>
                  <a:ext uri="{0D108BD9-81ED-4DB2-BD59-A6C34878D82A}">
                    <a16:rowId xmlns="" xmlns:a16="http://schemas.microsoft.com/office/drawing/2014/main" val="1001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61786335"/>
              </p:ext>
            </p:extLst>
          </p:nvPr>
        </p:nvGraphicFramePr>
        <p:xfrm>
          <a:off x="95244" y="1735629"/>
          <a:ext cx="7709956" cy="1527832"/>
        </p:xfrm>
        <a:graphic>
          <a:graphicData uri="http://schemas.openxmlformats.org/drawingml/2006/table">
            <a:tbl>
              <a:tblPr>
                <a:tableStyleId>{5A111915-BE36-4E01-A7E5-04B1672EAD32}</a:tableStyleId>
              </a:tblPr>
              <a:tblGrid>
                <a:gridCol w="655469">
                  <a:extLst>
                    <a:ext uri="{9D8B030D-6E8A-4147-A177-3AD203B41FA5}">
                      <a16:colId xmlns="" xmlns:a16="http://schemas.microsoft.com/office/drawing/2014/main" val="20000"/>
                    </a:ext>
                  </a:extLst>
                </a:gridCol>
                <a:gridCol w="387896">
                  <a:extLst>
                    <a:ext uri="{9D8B030D-6E8A-4147-A177-3AD203B41FA5}">
                      <a16:colId xmlns="" xmlns:a16="http://schemas.microsoft.com/office/drawing/2014/main" val="20001"/>
                    </a:ext>
                  </a:extLst>
                </a:gridCol>
                <a:gridCol w="374005">
                  <a:extLst>
                    <a:ext uri="{9D8B030D-6E8A-4147-A177-3AD203B41FA5}">
                      <a16:colId xmlns="" xmlns:a16="http://schemas.microsoft.com/office/drawing/2014/main" val="20002"/>
                    </a:ext>
                  </a:extLst>
                </a:gridCol>
                <a:gridCol w="442007">
                  <a:extLst>
                    <a:ext uri="{9D8B030D-6E8A-4147-A177-3AD203B41FA5}">
                      <a16:colId xmlns="" xmlns:a16="http://schemas.microsoft.com/office/drawing/2014/main" val="20003"/>
                    </a:ext>
                  </a:extLst>
                </a:gridCol>
                <a:gridCol w="374005">
                  <a:extLst>
                    <a:ext uri="{9D8B030D-6E8A-4147-A177-3AD203B41FA5}">
                      <a16:colId xmlns="" xmlns:a16="http://schemas.microsoft.com/office/drawing/2014/main" val="20004"/>
                    </a:ext>
                  </a:extLst>
                </a:gridCol>
                <a:gridCol w="374005">
                  <a:extLst>
                    <a:ext uri="{9D8B030D-6E8A-4147-A177-3AD203B41FA5}">
                      <a16:colId xmlns="" xmlns:a16="http://schemas.microsoft.com/office/drawing/2014/main" val="20005"/>
                    </a:ext>
                  </a:extLst>
                </a:gridCol>
                <a:gridCol w="426354">
                  <a:extLst>
                    <a:ext uri="{9D8B030D-6E8A-4147-A177-3AD203B41FA5}">
                      <a16:colId xmlns="" xmlns:a16="http://schemas.microsoft.com/office/drawing/2014/main" val="20006"/>
                    </a:ext>
                  </a:extLst>
                </a:gridCol>
                <a:gridCol w="326865">
                  <a:extLst>
                    <a:ext uri="{9D8B030D-6E8A-4147-A177-3AD203B41FA5}">
                      <a16:colId xmlns="" xmlns:a16="http://schemas.microsoft.com/office/drawing/2014/main" val="20007"/>
                    </a:ext>
                  </a:extLst>
                </a:gridCol>
                <a:gridCol w="374005">
                  <a:extLst>
                    <a:ext uri="{9D8B030D-6E8A-4147-A177-3AD203B41FA5}">
                      <a16:colId xmlns="" xmlns:a16="http://schemas.microsoft.com/office/drawing/2014/main" val="20008"/>
                    </a:ext>
                  </a:extLst>
                </a:gridCol>
                <a:gridCol w="456460">
                  <a:extLst>
                    <a:ext uri="{9D8B030D-6E8A-4147-A177-3AD203B41FA5}">
                      <a16:colId xmlns="" xmlns:a16="http://schemas.microsoft.com/office/drawing/2014/main" val="20009"/>
                    </a:ext>
                  </a:extLst>
                </a:gridCol>
                <a:gridCol w="374005">
                  <a:extLst>
                    <a:ext uri="{9D8B030D-6E8A-4147-A177-3AD203B41FA5}">
                      <a16:colId xmlns="" xmlns:a16="http://schemas.microsoft.com/office/drawing/2014/main" val="20010"/>
                    </a:ext>
                  </a:extLst>
                </a:gridCol>
                <a:gridCol w="374005">
                  <a:extLst>
                    <a:ext uri="{9D8B030D-6E8A-4147-A177-3AD203B41FA5}">
                      <a16:colId xmlns="" xmlns:a16="http://schemas.microsoft.com/office/drawing/2014/main" val="20011"/>
                    </a:ext>
                  </a:extLst>
                </a:gridCol>
                <a:gridCol w="448159">
                  <a:extLst>
                    <a:ext uri="{9D8B030D-6E8A-4147-A177-3AD203B41FA5}">
                      <a16:colId xmlns="" xmlns:a16="http://schemas.microsoft.com/office/drawing/2014/main" val="20012"/>
                    </a:ext>
                  </a:extLst>
                </a:gridCol>
                <a:gridCol w="333851">
                  <a:extLst>
                    <a:ext uri="{9D8B030D-6E8A-4147-A177-3AD203B41FA5}">
                      <a16:colId xmlns="" xmlns:a16="http://schemas.microsoft.com/office/drawing/2014/main" val="20013"/>
                    </a:ext>
                  </a:extLst>
                </a:gridCol>
                <a:gridCol w="374005">
                  <a:extLst>
                    <a:ext uri="{9D8B030D-6E8A-4147-A177-3AD203B41FA5}">
                      <a16:colId xmlns="" xmlns:a16="http://schemas.microsoft.com/office/drawing/2014/main" val="20014"/>
                    </a:ext>
                  </a:extLst>
                </a:gridCol>
                <a:gridCol w="408005">
                  <a:extLst>
                    <a:ext uri="{9D8B030D-6E8A-4147-A177-3AD203B41FA5}">
                      <a16:colId xmlns="" xmlns:a16="http://schemas.microsoft.com/office/drawing/2014/main" val="20015"/>
                    </a:ext>
                  </a:extLst>
                </a:gridCol>
                <a:gridCol w="374005">
                  <a:extLst>
                    <a:ext uri="{9D8B030D-6E8A-4147-A177-3AD203B41FA5}">
                      <a16:colId xmlns="" xmlns:a16="http://schemas.microsoft.com/office/drawing/2014/main" val="20016"/>
                    </a:ext>
                  </a:extLst>
                </a:gridCol>
                <a:gridCol w="374005">
                  <a:extLst>
                    <a:ext uri="{9D8B030D-6E8A-4147-A177-3AD203B41FA5}">
                      <a16:colId xmlns="" xmlns:a16="http://schemas.microsoft.com/office/drawing/2014/main" val="20017"/>
                    </a:ext>
                  </a:extLst>
                </a:gridCol>
                <a:gridCol w="458845">
                  <a:extLst>
                    <a:ext uri="{9D8B030D-6E8A-4147-A177-3AD203B41FA5}">
                      <a16:colId xmlns="" xmlns:a16="http://schemas.microsoft.com/office/drawing/2014/main" val="20018"/>
                    </a:ext>
                  </a:extLst>
                </a:gridCol>
              </a:tblGrid>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4655"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January</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February</a:t>
                      </a:r>
                      <a:endParaRPr lang="en-GB" sz="650" b="1" i="0" u="none" strike="noStrike" kern="1200" dirty="0">
                        <a:solidFill>
                          <a:schemeClr val="bg1"/>
                        </a:solidFill>
                        <a:effectLst/>
                        <a:latin typeface="+mn-lt"/>
                        <a:ea typeface="+mn-ea"/>
                        <a:cs typeface="+mn-cs"/>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March</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April</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May</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June</a:t>
                      </a:r>
                      <a:endParaRPr lang="en-GB" sz="650" b="1" i="0" u="none" strike="noStrike" dirty="0">
                        <a:solidFill>
                          <a:schemeClr val="bg1"/>
                        </a:solidFill>
                        <a:effectLst/>
                        <a:latin typeface="+mn-lt"/>
                      </a:endParaRP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0"/>
                  </a:ext>
                </a:extLst>
              </a:tr>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TRIPS</a:t>
                      </a:r>
                      <a:endParaRPr lang="en-GB" sz="70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01"/>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1.197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0.946</a:t>
                      </a:r>
                    </a:p>
                  </a:txBody>
                  <a:tcPr marL="9525" marR="9525" marT="9525" marB="0" anchor="ctr"/>
                </a:tc>
                <a:tc>
                  <a:txBody>
                    <a:bodyPr/>
                    <a:lstStyle/>
                    <a:p>
                      <a:pPr algn="ctr" fontAlgn="b"/>
                      <a:r>
                        <a:rPr lang="en-GB" sz="650" b="0" i="0" u="none" strike="noStrike" dirty="0">
                          <a:solidFill>
                            <a:srgbClr val="3EB1CC"/>
                          </a:solidFill>
                          <a:effectLst/>
                          <a:latin typeface="+mj-lt"/>
                        </a:rPr>
                        <a:t>-21.0%</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1.395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1.284</a:t>
                      </a:r>
                    </a:p>
                  </a:txBody>
                  <a:tcPr marL="9525" marR="9525" marT="9525" marB="0" anchor="ctr"/>
                </a:tc>
                <a:tc>
                  <a:txBody>
                    <a:bodyPr/>
                    <a:lstStyle/>
                    <a:p>
                      <a:pPr algn="ctr" fontAlgn="b"/>
                      <a:r>
                        <a:rPr lang="en-GB" sz="650" b="0" i="0" u="none" strike="noStrike" dirty="0">
                          <a:solidFill>
                            <a:srgbClr val="3EB1CC"/>
                          </a:solidFill>
                          <a:effectLst/>
                          <a:latin typeface="+mj-lt"/>
                        </a:rPr>
                        <a:t>-7.9%</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1.568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1.253</a:t>
                      </a:r>
                    </a:p>
                  </a:txBody>
                  <a:tcPr marL="9525" marR="9525" marT="9525" marB="0" anchor="ctr"/>
                </a:tc>
                <a:tc>
                  <a:txBody>
                    <a:bodyPr/>
                    <a:lstStyle/>
                    <a:p>
                      <a:pPr algn="ctr" fontAlgn="b"/>
                      <a:r>
                        <a:rPr lang="en-GB" sz="650" b="0" i="0" u="none" strike="noStrike" dirty="0">
                          <a:solidFill>
                            <a:srgbClr val="3EB1CC"/>
                          </a:solidFill>
                          <a:effectLst/>
                          <a:latin typeface="+mj-lt"/>
                        </a:rPr>
                        <a:t>-20.1%</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1.751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1.483</a:t>
                      </a:r>
                    </a:p>
                  </a:txBody>
                  <a:tcPr marL="9525" marR="9525" marT="9525" marB="0" anchor="ctr"/>
                </a:tc>
                <a:tc>
                  <a:txBody>
                    <a:bodyPr/>
                    <a:lstStyle/>
                    <a:p>
                      <a:pPr algn="ctr" fontAlgn="b"/>
                      <a:r>
                        <a:rPr lang="en-GB" sz="650" b="0" i="0" u="none" strike="noStrike" dirty="0">
                          <a:solidFill>
                            <a:schemeClr val="accent4"/>
                          </a:solidFill>
                          <a:effectLst/>
                          <a:latin typeface="+mj-lt"/>
                        </a:rPr>
                        <a:t>-15.3%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1.487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1.192</a:t>
                      </a:r>
                    </a:p>
                  </a:txBody>
                  <a:tcPr marL="9525" marR="9525" marT="9525" marB="0" anchor="ctr"/>
                </a:tc>
                <a:tc>
                  <a:txBody>
                    <a:bodyPr/>
                    <a:lstStyle/>
                    <a:p>
                      <a:pPr algn="ctr" fontAlgn="b"/>
                      <a:r>
                        <a:rPr lang="en-GB" sz="650" b="0" i="0" u="none" strike="noStrike" dirty="0">
                          <a:solidFill>
                            <a:srgbClr val="3EB1CC"/>
                          </a:solidFill>
                          <a:effectLst/>
                          <a:latin typeface="+mj-lt"/>
                        </a:rPr>
                        <a:t>-19.8%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1.475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1.436</a:t>
                      </a:r>
                    </a:p>
                  </a:txBody>
                  <a:tcPr marL="9525" marR="9525" marT="9525" marB="0" anchor="ctr"/>
                </a:tc>
                <a:tc>
                  <a:txBody>
                    <a:bodyPr/>
                    <a:lstStyle/>
                    <a:p>
                      <a:pPr algn="ctr" fontAlgn="b"/>
                      <a:r>
                        <a:rPr lang="en-GB" sz="650" b="0" i="0" u="none" strike="noStrike" dirty="0">
                          <a:solidFill>
                            <a:schemeClr val="accent4"/>
                          </a:solidFill>
                          <a:effectLst/>
                          <a:latin typeface="+mj-lt"/>
                        </a:rPr>
                        <a:t>-2.6%</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 xmlns:a16="http://schemas.microsoft.com/office/drawing/2014/main" val="10002"/>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1.003</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0.816</a:t>
                      </a:r>
                    </a:p>
                  </a:txBody>
                  <a:tcPr marL="9525" marR="9525" marT="9525" marB="0" anchor="ctr"/>
                </a:tc>
                <a:tc>
                  <a:txBody>
                    <a:bodyPr/>
                    <a:lstStyle/>
                    <a:p>
                      <a:pPr algn="ctr" fontAlgn="b"/>
                      <a:r>
                        <a:rPr lang="en-GB" sz="650" b="0" i="0" u="none" strike="noStrike" dirty="0">
                          <a:solidFill>
                            <a:srgbClr val="3EB1CC"/>
                          </a:solidFill>
                          <a:effectLst/>
                          <a:latin typeface="+mj-lt"/>
                        </a:rPr>
                        <a:t>-18.6%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1.078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1.194</a:t>
                      </a:r>
                    </a:p>
                  </a:txBody>
                  <a:tcPr marL="9525" marR="9525" marT="9525" marB="0" anchor="ctr"/>
                </a:tc>
                <a:tc>
                  <a:txBody>
                    <a:bodyPr/>
                    <a:lstStyle/>
                    <a:p>
                      <a:pPr algn="ctr" fontAlgn="b"/>
                      <a:r>
                        <a:rPr lang="en-GB" sz="650" b="0" i="0" u="none" strike="noStrike" dirty="0">
                          <a:solidFill>
                            <a:srgbClr val="3EB1CC"/>
                          </a:solidFill>
                          <a:effectLst/>
                          <a:latin typeface="+mj-lt"/>
                        </a:rPr>
                        <a:t>+10.8%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1.231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1.089</a:t>
                      </a:r>
                    </a:p>
                  </a:txBody>
                  <a:tcPr marL="9525" marR="9525" marT="9525" marB="0" anchor="ctr"/>
                </a:tc>
                <a:tc>
                  <a:txBody>
                    <a:bodyPr/>
                    <a:lstStyle/>
                    <a:p>
                      <a:pPr algn="ctr" fontAlgn="b"/>
                      <a:r>
                        <a:rPr lang="en-GB" sz="650" b="0" i="0" u="none" strike="noStrike" dirty="0">
                          <a:solidFill>
                            <a:srgbClr val="3EB1CC"/>
                          </a:solidFill>
                          <a:effectLst/>
                          <a:latin typeface="+mj-lt"/>
                        </a:rPr>
                        <a:t>-11.5%</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1.497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1.283</a:t>
                      </a:r>
                    </a:p>
                  </a:txBody>
                  <a:tcPr marL="9525" marR="9525" marT="9525" marB="0" anchor="ctr"/>
                </a:tc>
                <a:tc>
                  <a:txBody>
                    <a:bodyPr/>
                    <a:lstStyle/>
                    <a:p>
                      <a:pPr algn="ctr" fontAlgn="b"/>
                      <a:r>
                        <a:rPr lang="en-GB" sz="650" b="0" i="0" u="none" strike="noStrike">
                          <a:solidFill>
                            <a:schemeClr val="accent4"/>
                          </a:solidFill>
                          <a:effectLst/>
                          <a:latin typeface="+mj-lt"/>
                        </a:rPr>
                        <a:t>-14.3%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1.266</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1.056</a:t>
                      </a:r>
                    </a:p>
                  </a:txBody>
                  <a:tcPr marL="9525" marR="9525" marT="9525" marB="0" anchor="ctr"/>
                </a:tc>
                <a:tc>
                  <a:txBody>
                    <a:bodyPr/>
                    <a:lstStyle/>
                    <a:p>
                      <a:pPr algn="ctr" fontAlgn="b"/>
                      <a:r>
                        <a:rPr lang="en-GB" sz="650" b="0" i="0" u="none" strike="noStrike" dirty="0">
                          <a:solidFill>
                            <a:srgbClr val="3EB1CC"/>
                          </a:solidFill>
                          <a:effectLst/>
                          <a:latin typeface="+mj-lt"/>
                        </a:rPr>
                        <a:t>-16.6%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1.212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1.326</a:t>
                      </a:r>
                    </a:p>
                  </a:txBody>
                  <a:tcPr marL="9525" marR="9525" marT="9525" marB="0" anchor="ctr"/>
                </a:tc>
                <a:tc>
                  <a:txBody>
                    <a:bodyPr/>
                    <a:lstStyle/>
                    <a:p>
                      <a:pPr algn="ctr" fontAlgn="b"/>
                      <a:r>
                        <a:rPr lang="en-GB" sz="650" b="0" i="0" u="none" strike="noStrike" dirty="0">
                          <a:solidFill>
                            <a:schemeClr val="accent4"/>
                          </a:solidFill>
                          <a:effectLst/>
                          <a:latin typeface="+mj-lt"/>
                        </a:rPr>
                        <a:t>+9.4%</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 xmlns:a16="http://schemas.microsoft.com/office/drawing/2014/main" val="10003"/>
                  </a:ext>
                </a:extLst>
              </a:tr>
              <a:tr h="16460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January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effectLst/>
                          <a:latin typeface="+mj-lt"/>
                          <a:ea typeface="+mn-ea"/>
                          <a:cs typeface="+mn-cs"/>
                        </a:rPr>
                        <a:t>February</a:t>
                      </a:r>
                    </a:p>
                  </a:txBody>
                  <a:tcPr marL="9525" marR="9525" marT="952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March</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April</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hMerge="1">
                  <a:txBody>
                    <a:bodyPr/>
                    <a:lstStyle/>
                    <a:p>
                      <a:endParaRPr lang="en-GB"/>
                    </a:p>
                  </a:txBody>
                  <a:tcPr/>
                </a:tc>
                <a:tc hMerge="1">
                  <a:txBody>
                    <a:bodyPr/>
                    <a:lstStyle/>
                    <a:p>
                      <a:pPr algn="l" fontAlgn="b"/>
                      <a:endParaRPr lang="en-GB" sz="650" b="0" i="0" u="none" strike="noStrike" dirty="0">
                        <a:solidFill>
                          <a:schemeClr val="accent4"/>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May</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effectLst/>
                          <a:latin typeface="+mj-lt"/>
                          <a:ea typeface="+mn-ea"/>
                          <a:cs typeface="+mn-cs"/>
                        </a:rPr>
                        <a:t>June</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06"/>
                  </a:ext>
                </a:extLst>
              </a:tr>
              <a:tr h="129518">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solidFill>
                            <a:schemeClr val="bg1"/>
                          </a:solidFill>
                          <a:effectLst/>
                          <a:latin typeface="+mn-lt"/>
                        </a:rPr>
                        <a:t>BEDNIGHTS</a:t>
                      </a:r>
                      <a:endParaRPr lang="en-GB" sz="70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endParaRPr lang="en-GB" sz="650" b="0" i="0" u="none" strike="noStrike" dirty="0">
                        <a:solidFill>
                          <a:schemeClr val="accent4"/>
                        </a:solidFill>
                        <a:effectLst/>
                        <a:latin typeface="+mj-lt"/>
                      </a:endParaRPr>
                    </a:p>
                  </a:txBody>
                  <a:tcPr marL="7620" marR="7620" marT="7620"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07"/>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3.163</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1.975</a:t>
                      </a:r>
                    </a:p>
                  </a:txBody>
                  <a:tcPr marL="9525" marR="9525" marT="9525" marB="0" anchor="ctr"/>
                </a:tc>
                <a:tc>
                  <a:txBody>
                    <a:bodyPr/>
                    <a:lstStyle/>
                    <a:p>
                      <a:pPr algn="ctr" fontAlgn="b"/>
                      <a:r>
                        <a:rPr lang="en-GB" sz="650" b="0" i="0" u="none" strike="noStrike" dirty="0">
                          <a:solidFill>
                            <a:schemeClr val="accent4"/>
                          </a:solidFill>
                          <a:effectLst/>
                          <a:latin typeface="+mj-lt"/>
                        </a:rPr>
                        <a:t>-37.6%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3.210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3.185</a:t>
                      </a:r>
                    </a:p>
                  </a:txBody>
                  <a:tcPr marL="9525" marR="9525" marT="9525" marB="0" anchor="ctr"/>
                </a:tc>
                <a:tc>
                  <a:txBody>
                    <a:bodyPr/>
                    <a:lstStyle/>
                    <a:p>
                      <a:pPr algn="ctr" fontAlgn="b"/>
                      <a:r>
                        <a:rPr lang="en-GB" sz="650" b="0" i="0" u="none" strike="noStrike" dirty="0">
                          <a:solidFill>
                            <a:srgbClr val="3EB1CC"/>
                          </a:solidFill>
                          <a:effectLst/>
                          <a:latin typeface="+mj-lt"/>
                        </a:rPr>
                        <a:t>-0.8%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3.395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2.492</a:t>
                      </a:r>
                    </a:p>
                  </a:txBody>
                  <a:tcPr marL="9525" marR="9525" marT="9525" marB="0" anchor="ctr"/>
                </a:tc>
                <a:tc>
                  <a:txBody>
                    <a:bodyPr/>
                    <a:lstStyle/>
                    <a:p>
                      <a:pPr algn="ctr" fontAlgn="b"/>
                      <a:r>
                        <a:rPr lang="en-GB" sz="650" b="0" i="0" u="none" strike="noStrike" dirty="0">
                          <a:solidFill>
                            <a:srgbClr val="3EB1CC"/>
                          </a:solidFill>
                          <a:effectLst/>
                          <a:latin typeface="+mj-lt"/>
                        </a:rPr>
                        <a:t>-26.6%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3.984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3.384</a:t>
                      </a:r>
                    </a:p>
                  </a:txBody>
                  <a:tcPr marL="9525" marR="9525" marT="9525" marB="0" anchor="ctr"/>
                </a:tc>
                <a:tc>
                  <a:txBody>
                    <a:bodyPr/>
                    <a:lstStyle/>
                    <a:p>
                      <a:pPr algn="ctr" fontAlgn="b"/>
                      <a:r>
                        <a:rPr lang="en-GB" sz="650" b="0" i="0" u="none" strike="noStrike" dirty="0">
                          <a:solidFill>
                            <a:schemeClr val="accent4"/>
                          </a:solidFill>
                          <a:effectLst/>
                          <a:latin typeface="+mj-lt"/>
                        </a:rPr>
                        <a:t>-15.1%</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3.429</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2.341</a:t>
                      </a:r>
                    </a:p>
                  </a:txBody>
                  <a:tcPr marL="9525" marR="9525" marT="9525" marB="0" anchor="ctr"/>
                </a:tc>
                <a:tc>
                  <a:txBody>
                    <a:bodyPr/>
                    <a:lstStyle/>
                    <a:p>
                      <a:pPr algn="ctr" fontAlgn="b"/>
                      <a:r>
                        <a:rPr lang="en-GB" sz="650" b="0" i="0" u="none" strike="noStrike" dirty="0">
                          <a:solidFill>
                            <a:srgbClr val="3EB1CC"/>
                          </a:solidFill>
                          <a:effectLst/>
                          <a:latin typeface="+mj-lt"/>
                        </a:rPr>
                        <a:t>-31.7%</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3.091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2.989</a:t>
                      </a:r>
                    </a:p>
                  </a:txBody>
                  <a:tcPr marL="9525" marR="9525" marT="9525" marB="0" anchor="ctr"/>
                </a:tc>
                <a:tc>
                  <a:txBody>
                    <a:bodyPr/>
                    <a:lstStyle/>
                    <a:p>
                      <a:pPr algn="ctr" fontAlgn="b"/>
                      <a:r>
                        <a:rPr lang="en-GB" sz="650" b="0" i="0" u="none" strike="noStrike" dirty="0">
                          <a:solidFill>
                            <a:schemeClr val="accent4"/>
                          </a:solidFill>
                          <a:effectLst/>
                          <a:latin typeface="+mj-lt"/>
                        </a:rPr>
                        <a:t>-3.3%</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 xmlns:a16="http://schemas.microsoft.com/office/drawing/2014/main" val="10008"/>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2.468</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1.596</a:t>
                      </a:r>
                    </a:p>
                  </a:txBody>
                  <a:tcPr marL="9525" marR="9525" marT="9525" marB="0" anchor="ctr"/>
                </a:tc>
                <a:tc>
                  <a:txBody>
                    <a:bodyPr/>
                    <a:lstStyle/>
                    <a:p>
                      <a:pPr algn="ctr" fontAlgn="b"/>
                      <a:r>
                        <a:rPr lang="en-GB" sz="650" b="0" i="0" u="none" strike="noStrike" dirty="0">
                          <a:solidFill>
                            <a:schemeClr val="accent4"/>
                          </a:solidFill>
                          <a:effectLst/>
                          <a:latin typeface="+mj-lt"/>
                        </a:rPr>
                        <a:t>-35.3%</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2.542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2.980</a:t>
                      </a:r>
                    </a:p>
                  </a:txBody>
                  <a:tcPr marL="9525" marR="9525" marT="9525" marB="0" anchor="ctr"/>
                </a:tc>
                <a:tc>
                  <a:txBody>
                    <a:bodyPr/>
                    <a:lstStyle/>
                    <a:p>
                      <a:pPr algn="ctr" fontAlgn="b"/>
                      <a:r>
                        <a:rPr lang="en-GB" sz="650" b="0" i="0" u="none" strike="noStrike" dirty="0">
                          <a:solidFill>
                            <a:srgbClr val="3EB1CC"/>
                          </a:solidFill>
                          <a:effectLst/>
                          <a:latin typeface="+mj-lt"/>
                        </a:rPr>
                        <a:t>+17.2%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2.627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2.123</a:t>
                      </a:r>
                    </a:p>
                  </a:txBody>
                  <a:tcPr marL="9525" marR="9525" marT="9525" marB="0" anchor="ctr"/>
                </a:tc>
                <a:tc>
                  <a:txBody>
                    <a:bodyPr/>
                    <a:lstStyle/>
                    <a:p>
                      <a:pPr algn="ctr" fontAlgn="b"/>
                      <a:r>
                        <a:rPr lang="en-GB" sz="650" b="0" i="0" u="none" strike="noStrike" dirty="0">
                          <a:solidFill>
                            <a:srgbClr val="3EB1CC"/>
                          </a:solidFill>
                          <a:effectLst/>
                          <a:latin typeface="+mj-lt"/>
                        </a:rPr>
                        <a:t>-19.2%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3.364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2.762</a:t>
                      </a:r>
                    </a:p>
                  </a:txBody>
                  <a:tcPr marL="9525" marR="9525" marT="9525" marB="0" anchor="ctr"/>
                </a:tc>
                <a:tc>
                  <a:txBody>
                    <a:bodyPr/>
                    <a:lstStyle/>
                    <a:p>
                      <a:pPr algn="ctr" fontAlgn="b"/>
                      <a:r>
                        <a:rPr lang="en-GB" sz="650" b="0" i="0" u="none" strike="noStrike" dirty="0">
                          <a:solidFill>
                            <a:schemeClr val="accent4"/>
                          </a:solidFill>
                          <a:effectLst/>
                          <a:latin typeface="+mj-lt"/>
                        </a:rPr>
                        <a:t>-17.9%</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2.864</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1.953</a:t>
                      </a:r>
                    </a:p>
                  </a:txBody>
                  <a:tcPr marL="9525" marR="9525" marT="9525" marB="0" anchor="ctr"/>
                </a:tc>
                <a:tc>
                  <a:txBody>
                    <a:bodyPr/>
                    <a:lstStyle/>
                    <a:p>
                      <a:pPr algn="ctr" fontAlgn="b"/>
                      <a:r>
                        <a:rPr lang="en-GB" sz="650" b="0" i="0" u="none" strike="noStrike" dirty="0">
                          <a:solidFill>
                            <a:srgbClr val="3EB1CC"/>
                          </a:solidFill>
                          <a:effectLst/>
                          <a:latin typeface="+mj-lt"/>
                        </a:rPr>
                        <a:t>-31.8%</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2.421</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2.787</a:t>
                      </a:r>
                    </a:p>
                  </a:txBody>
                  <a:tcPr marL="9525" marR="9525" marT="9525" marB="0" anchor="ctr"/>
                </a:tc>
                <a:tc>
                  <a:txBody>
                    <a:bodyPr/>
                    <a:lstStyle/>
                    <a:p>
                      <a:pPr algn="ctr" fontAlgn="b"/>
                      <a:r>
                        <a:rPr lang="en-GB" sz="650" b="0" i="0" u="none" strike="noStrike" dirty="0">
                          <a:solidFill>
                            <a:schemeClr val="accent4"/>
                          </a:solidFill>
                          <a:effectLst/>
                          <a:latin typeface="+mj-lt"/>
                        </a:rPr>
                        <a:t>+15.1%</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 xmlns:a16="http://schemas.microsoft.com/office/drawing/2014/main" val="10009"/>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fontAlgn="ctr"/>
                      <a:r>
                        <a:rPr lang="en-GB" sz="800" u="none" strike="noStrike" dirty="0">
                          <a:solidFill>
                            <a:schemeClr val="bg1"/>
                          </a:solidFill>
                          <a:effectLst/>
                          <a:latin typeface="+mn-lt"/>
                        </a:rPr>
                        <a:t> </a:t>
                      </a:r>
                      <a:endParaRPr lang="en-GB" sz="800" b="0"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January</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p>
                      <a:pPr algn="ctr" fontAlgn="b"/>
                      <a:r>
                        <a:rPr lang="en-GB" sz="650" b="0" i="0" u="none" strike="noStrike" kern="1200" dirty="0">
                          <a:solidFill>
                            <a:schemeClr val="bg1"/>
                          </a:solidFill>
                          <a:latin typeface="+mj-lt"/>
                          <a:ea typeface="+mn-ea"/>
                          <a:cs typeface="+mn-cs"/>
                        </a:rPr>
                        <a:t>February</a:t>
                      </a:r>
                    </a:p>
                  </a:txBody>
                  <a:tcPr marL="9525" marR="9525" marT="952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March</a:t>
                      </a:r>
                    </a:p>
                  </a:txBody>
                  <a:tcPr marL="4655" marR="4655" marT="4655" marB="0" anchor="ctr">
                    <a:lnL w="635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April</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hMerge="1">
                  <a:txBody>
                    <a:bodyPr/>
                    <a:lstStyle/>
                    <a:p>
                      <a:endParaRPr lang="en-GB"/>
                    </a:p>
                  </a:txBody>
                  <a:tcPr/>
                </a:tc>
                <a:tc hMerge="1">
                  <a:txBody>
                    <a:bodyPr/>
                    <a:lstStyle/>
                    <a:p>
                      <a:pPr algn="l" fontAlgn="b"/>
                      <a:endParaRPr lang="en-GB" sz="650" b="0" i="0" u="none" strike="noStrike" dirty="0">
                        <a:solidFill>
                          <a:schemeClr val="accent4"/>
                        </a:solidFill>
                        <a:effectLst/>
                        <a:latin typeface="+mj-lt"/>
                      </a:endParaRPr>
                    </a:p>
                  </a:txBody>
                  <a:tcPr marL="7620" marR="7620" marT="7620" marB="0" anchor="b"/>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May</a:t>
                      </a: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tc gridSpan="3">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b="0" i="0" u="none" strike="noStrike" kern="1200" dirty="0">
                          <a:solidFill>
                            <a:schemeClr val="bg1"/>
                          </a:solidFill>
                          <a:latin typeface="+mj-lt"/>
                          <a:ea typeface="+mn-ea"/>
                          <a:cs typeface="+mn-cs"/>
                        </a:rPr>
                        <a:t>June</a:t>
                      </a:r>
                    </a:p>
                  </a:txBody>
                  <a:tcPr marL="4655" marR="4655" marT="4655" marB="0" anchor="ctr">
                    <a:lnL w="635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solidFill>
                      <a:schemeClr val="accent4"/>
                    </a:solidFill>
                  </a:tcPr>
                </a:tc>
                <a:tc hMerge="1">
                  <a:txBody>
                    <a:bodyPr/>
                    <a:lstStyle/>
                    <a:p>
                      <a:endParaRPr lang="en-GB"/>
                    </a:p>
                  </a:txBody>
                  <a:tcPr/>
                </a:tc>
                <a:tc hMerge="1">
                  <a:txBody>
                    <a:bodyPr/>
                    <a:lstStyle/>
                    <a:p>
                      <a:endParaRPr lang="en-GB"/>
                    </a:p>
                  </a:txBody>
                  <a:tcPr/>
                </a:tc>
                <a:extLst>
                  <a:ext uri="{0D108BD9-81ED-4DB2-BD59-A6C34878D82A}">
                    <a16:rowId xmlns="" xmlns:a16="http://schemas.microsoft.com/office/drawing/2014/main" val="10012"/>
                  </a:ext>
                </a:extLst>
              </a:tr>
              <a:tr h="1296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650" u="none" strike="noStrike" dirty="0">
                          <a:solidFill>
                            <a:schemeClr val="bg1"/>
                          </a:solidFill>
                          <a:effectLst/>
                          <a:latin typeface="+mn-lt"/>
                        </a:rPr>
                        <a:t>EXPENDITURE</a:t>
                      </a:r>
                      <a:endParaRPr lang="en-GB" sz="650" b="1" i="0" u="none" strike="noStrike" dirty="0">
                        <a:solidFill>
                          <a:schemeClr val="bg1"/>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r>
                        <a:rPr lang="en-GB" sz="650" u="none" strike="noStrike" kern="1200" dirty="0">
                          <a:solidFill>
                            <a:schemeClr val="bg1"/>
                          </a:solidFill>
                          <a:effectLst/>
                          <a:latin typeface="+mn-lt"/>
                        </a:rPr>
                        <a:t>%ch</a:t>
                      </a:r>
                      <a:endParaRPr lang="en-GB" sz="650" b="1" i="0" u="none" strike="noStrike" kern="1200" dirty="0">
                        <a:solidFill>
                          <a:schemeClr val="bg1"/>
                        </a:solidFill>
                        <a:effectLst/>
                        <a:latin typeface="+mn-lt"/>
                        <a:ea typeface="+mn-ea"/>
                        <a:cs typeface="+mn-cs"/>
                      </a:endParaRPr>
                    </a:p>
                  </a:txBody>
                  <a:tcPr marL="9525" marR="9525" marT="952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p>
                      <a:pPr algn="ctr" fontAlgn="b"/>
                      <a:endParaRPr lang="en-GB" sz="650" b="0" i="0" u="none" strike="noStrike" dirty="0">
                        <a:solidFill>
                          <a:schemeClr val="accent4"/>
                        </a:solidFill>
                        <a:effectLst/>
                        <a:latin typeface="+mj-lt"/>
                      </a:endParaRPr>
                    </a:p>
                  </a:txBody>
                  <a:tcPr marL="7620" marR="7620" marT="7620"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6350" cap="flat" cmpd="sng" algn="ctr">
                      <a:solidFill>
                        <a:schemeClr val="accent4"/>
                      </a:solidFill>
                      <a:prstDash val="solid"/>
                      <a:round/>
                      <a:headEnd type="none" w="med" len="med"/>
                      <a:tailEnd type="none" w="med" len="med"/>
                    </a:ln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2016</a:t>
                      </a:r>
                    </a:p>
                  </a:txBody>
                  <a:tcPr marL="4655" marR="4655" marT="4655" marB="0" anchor="ctr">
                    <a:lnL w="6350" cap="flat" cmpd="sng" algn="ctr">
                      <a:solidFill>
                        <a:schemeClr val="accent4"/>
                      </a:solidFill>
                      <a:prstDash val="solid"/>
                      <a:round/>
                      <a:headEnd type="none" w="med" len="med"/>
                      <a:tailEnd type="none" w="med" len="med"/>
                    </a:lnL>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ctr" defTabSz="914400" rtl="0" eaLnBrk="1" fontAlgn="b" latinLnBrk="0" hangingPunct="1"/>
                      <a:r>
                        <a:rPr lang="en-GB" sz="650" u="none" strike="noStrike" kern="1200" dirty="0">
                          <a:solidFill>
                            <a:schemeClr val="bg1"/>
                          </a:solidFill>
                          <a:effectLst/>
                          <a:latin typeface="+mn-lt"/>
                          <a:ea typeface="+mn-ea"/>
                          <a:cs typeface="+mn-cs"/>
                        </a:rPr>
                        <a:t>2017</a:t>
                      </a:r>
                    </a:p>
                  </a:txBody>
                  <a:tcPr marL="4655" marR="4655" marT="4655" marB="0" anchor="ctr">
                    <a:solidFill>
                      <a:schemeClr val="accent4"/>
                    </a:solid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rtl="0" fontAlgn="b"/>
                      <a:r>
                        <a:rPr lang="en-GB" sz="650" u="none" strike="noStrike" dirty="0">
                          <a:solidFill>
                            <a:schemeClr val="bg1"/>
                          </a:solidFill>
                          <a:effectLst/>
                          <a:latin typeface="+mn-lt"/>
                        </a:rPr>
                        <a:t>%ch</a:t>
                      </a:r>
                      <a:endParaRPr lang="en-GB" sz="650" b="1" i="0" u="none" strike="noStrike" dirty="0">
                        <a:solidFill>
                          <a:schemeClr val="bg1"/>
                        </a:solidFill>
                        <a:effectLst/>
                        <a:latin typeface="+mn-lt"/>
                      </a:endParaRPr>
                    </a:p>
                  </a:txBody>
                  <a:tcPr marL="4655" marR="4655" marT="4655" marB="0" anchor="ctr">
                    <a:lnR w="12700" cap="flat" cmpd="sng" algn="ctr">
                      <a:solidFill>
                        <a:schemeClr val="accent4"/>
                      </a:solidFill>
                      <a:prstDash val="solid"/>
                      <a:round/>
                      <a:headEnd type="none" w="med" len="med"/>
                      <a:tailEnd type="none" w="med" len="med"/>
                    </a:lnR>
                    <a:solidFill>
                      <a:schemeClr val="accent4"/>
                    </a:solidFill>
                  </a:tcPr>
                </a:tc>
                <a:extLst>
                  <a:ext uri="{0D108BD9-81ED-4DB2-BD59-A6C34878D82A}">
                    <a16:rowId xmlns="" xmlns:a16="http://schemas.microsoft.com/office/drawing/2014/main" val="10013"/>
                  </a:ext>
                </a:extLst>
              </a:tr>
              <a:tr h="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GB</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£320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£217</a:t>
                      </a:r>
                    </a:p>
                  </a:txBody>
                  <a:tcPr marL="9525" marR="9525" marT="9525" marB="0" anchor="ctr"/>
                </a:tc>
                <a:tc>
                  <a:txBody>
                    <a:bodyPr/>
                    <a:lstStyle/>
                    <a:p>
                      <a:pPr algn="ctr" fontAlgn="b"/>
                      <a:r>
                        <a:rPr lang="en-GB" sz="650" b="0" i="0" u="none" strike="noStrike" dirty="0">
                          <a:solidFill>
                            <a:srgbClr val="3EB1CC"/>
                          </a:solidFill>
                          <a:effectLst/>
                          <a:latin typeface="+mj-lt"/>
                        </a:rPr>
                        <a:t>-32.2%</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£340</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£383</a:t>
                      </a:r>
                    </a:p>
                  </a:txBody>
                  <a:tcPr marL="9525" marR="9525" marT="9525" marB="0" anchor="ctr"/>
                </a:tc>
                <a:tc>
                  <a:txBody>
                    <a:bodyPr/>
                    <a:lstStyle/>
                    <a:p>
                      <a:pPr algn="ctr" fontAlgn="b"/>
                      <a:r>
                        <a:rPr lang="en-GB" sz="650" b="0" i="0" u="none" strike="noStrike" dirty="0">
                          <a:solidFill>
                            <a:srgbClr val="3EB1CC"/>
                          </a:solidFill>
                          <a:effectLst/>
                          <a:latin typeface="+mj-lt"/>
                        </a:rPr>
                        <a:t>+12.6%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£397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£261</a:t>
                      </a:r>
                    </a:p>
                  </a:txBody>
                  <a:tcPr marL="9525" marR="9525" marT="9525" marB="0" anchor="ctr"/>
                </a:tc>
                <a:tc>
                  <a:txBody>
                    <a:bodyPr/>
                    <a:lstStyle/>
                    <a:p>
                      <a:pPr algn="ctr" fontAlgn="b"/>
                      <a:r>
                        <a:rPr lang="en-GB" sz="650" b="0" i="0" u="none" strike="noStrike" dirty="0">
                          <a:solidFill>
                            <a:srgbClr val="3EB1CC"/>
                          </a:solidFill>
                          <a:effectLst/>
                          <a:latin typeface="+mj-lt"/>
                        </a:rPr>
                        <a:t>-34.3%</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£445</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£417</a:t>
                      </a:r>
                    </a:p>
                  </a:txBody>
                  <a:tcPr marL="9525" marR="9525" marT="9525" marB="0" anchor="ctr"/>
                </a:tc>
                <a:tc>
                  <a:txBody>
                    <a:bodyPr/>
                    <a:lstStyle/>
                    <a:p>
                      <a:pPr algn="ctr" fontAlgn="b"/>
                      <a:r>
                        <a:rPr lang="en-GB" sz="650" b="0" i="0" u="none" strike="noStrike" dirty="0">
                          <a:solidFill>
                            <a:schemeClr val="accent4"/>
                          </a:solidFill>
                          <a:effectLst/>
                          <a:latin typeface="+mj-lt"/>
                        </a:rPr>
                        <a:t>-6.3%</a:t>
                      </a:r>
                    </a:p>
                  </a:txBody>
                  <a:tcPr marL="7620" marR="7620" marT="7620"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£382</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£334</a:t>
                      </a:r>
                    </a:p>
                  </a:txBody>
                  <a:tcPr marL="9525" marR="9525" marT="9525" marB="0" anchor="ctr"/>
                </a:tc>
                <a:tc>
                  <a:txBody>
                    <a:bodyPr/>
                    <a:lstStyle/>
                    <a:p>
                      <a:pPr algn="ctr" fontAlgn="b"/>
                      <a:r>
                        <a:rPr lang="en-GB" sz="650" b="0" i="0" u="none" strike="noStrike" dirty="0">
                          <a:solidFill>
                            <a:srgbClr val="3EB1CC"/>
                          </a:solidFill>
                          <a:effectLst/>
                          <a:latin typeface="+mj-lt"/>
                        </a:rPr>
                        <a:t>-12.6%</a:t>
                      </a:r>
                    </a:p>
                  </a:txBody>
                  <a:tcPr marL="9525" marR="9525" marT="9525" marB="0" anchor="ctr">
                    <a:lnR w="6350" cap="flat" cmpd="sng" algn="ctr">
                      <a:solidFill>
                        <a:schemeClr val="accent4"/>
                      </a:solidFill>
                      <a:prstDash val="solid"/>
                      <a:round/>
                      <a:headEnd type="none" w="med" len="med"/>
                      <a:tailEnd type="none" w="med" len="med"/>
                    </a:lnR>
                  </a:tcPr>
                </a:tc>
                <a:tc>
                  <a:txBody>
                    <a:bodyPr/>
                    <a:lstStyle/>
                    <a:p>
                      <a:pPr algn="ctr" fontAlgn="b"/>
                      <a:r>
                        <a:rPr lang="en-GB" sz="650" b="0" i="0" u="none" strike="noStrike" dirty="0">
                          <a:solidFill>
                            <a:srgbClr val="3EB1CC"/>
                          </a:solidFill>
                          <a:effectLst/>
                          <a:latin typeface="+mj-lt"/>
                        </a:rPr>
                        <a:t>£377</a:t>
                      </a:r>
                    </a:p>
                  </a:txBody>
                  <a:tcPr marL="9525" marR="9525" marT="9525" marB="0" anchor="ctr">
                    <a:lnL w="6350" cap="flat" cmpd="sng" algn="ctr">
                      <a:solidFill>
                        <a:schemeClr val="accent4"/>
                      </a:solidFill>
                      <a:prstDash val="solid"/>
                      <a:round/>
                      <a:headEnd type="none" w="med" len="med"/>
                      <a:tailEnd type="none" w="med" len="med"/>
                    </a:lnL>
                  </a:tcPr>
                </a:tc>
                <a:tc>
                  <a:txBody>
                    <a:bodyPr/>
                    <a:lstStyle/>
                    <a:p>
                      <a:pPr algn="ctr" fontAlgn="b"/>
                      <a:r>
                        <a:rPr lang="en-GB" sz="650" b="0" i="0" u="none" strike="noStrike" dirty="0">
                          <a:solidFill>
                            <a:srgbClr val="3EB1CC"/>
                          </a:solidFill>
                          <a:effectLst/>
                          <a:latin typeface="+mj-lt"/>
                        </a:rPr>
                        <a:t>£390</a:t>
                      </a:r>
                    </a:p>
                  </a:txBody>
                  <a:tcPr marL="9525" marR="9525" marT="9525" marB="0" anchor="ctr"/>
                </a:tc>
                <a:tc>
                  <a:txBody>
                    <a:bodyPr/>
                    <a:lstStyle/>
                    <a:p>
                      <a:pPr algn="ctr" fontAlgn="b"/>
                      <a:r>
                        <a:rPr lang="en-GB" sz="650" b="0" i="0" u="none" strike="noStrike" dirty="0">
                          <a:solidFill>
                            <a:schemeClr val="accent4"/>
                          </a:solidFill>
                          <a:effectLst/>
                          <a:latin typeface="+mj-lt"/>
                        </a:rPr>
                        <a:t>+3.4%</a:t>
                      </a:r>
                    </a:p>
                  </a:txBody>
                  <a:tcPr marL="9525" marR="9525" marT="9525" marB="0" anchor="ctr">
                    <a:lnR w="12700" cap="flat" cmpd="sng" algn="ctr">
                      <a:solidFill>
                        <a:schemeClr val="accent4"/>
                      </a:solidFill>
                      <a:prstDash val="solid"/>
                      <a:round/>
                      <a:headEnd type="none" w="med" len="med"/>
                      <a:tailEnd type="none" w="med" len="med"/>
                    </a:lnR>
                  </a:tcPr>
                </a:tc>
                <a:extLst>
                  <a:ext uri="{0D108BD9-81ED-4DB2-BD59-A6C34878D82A}">
                    <a16:rowId xmlns="" xmlns:a16="http://schemas.microsoft.com/office/drawing/2014/main" val="10014"/>
                  </a:ext>
                </a:extLst>
              </a:tr>
              <a:tr h="120827">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l" rtl="0" fontAlgn="b"/>
                      <a:r>
                        <a:rPr lang="en-GB" sz="700" u="none" strike="noStrike" dirty="0">
                          <a:effectLst/>
                          <a:latin typeface="+mn-lt"/>
                        </a:rPr>
                        <a:t>England</a:t>
                      </a:r>
                      <a:endParaRPr lang="en-GB" sz="700" b="0" i="0" u="none" strike="noStrike" dirty="0">
                        <a:solidFill>
                          <a:schemeClr val="tx1">
                            <a:lumMod val="65000"/>
                            <a:lumOff val="35000"/>
                          </a:schemeClr>
                        </a:solidFill>
                        <a:effectLst/>
                        <a:latin typeface="+mn-lt"/>
                      </a:endParaRPr>
                    </a:p>
                  </a:txBody>
                  <a:tcPr marL="18000" marR="4655" marT="4655" marB="0" anchor="ctr">
                    <a:lnL w="12700" cap="flat" cmpd="sng" algn="ctr">
                      <a:solidFill>
                        <a:schemeClr val="accent4"/>
                      </a:solidFill>
                      <a:prstDash val="solid"/>
                      <a:round/>
                      <a:headEnd type="none" w="med" len="med"/>
                      <a:tailEnd type="none" w="med" len="med"/>
                    </a:lnL>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£259</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£185</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-28.6%</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£248</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£358</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+44.4%</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£307</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£225</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-26.7%</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£384</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£355</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-7.6%</a:t>
                      </a:r>
                    </a:p>
                  </a:txBody>
                  <a:tcPr marL="7620" marR="7620" marT="7620"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£328</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£301</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-8.2%</a:t>
                      </a:r>
                    </a:p>
                  </a:txBody>
                  <a:tcPr marL="9525" marR="9525" marT="9525" marB="0" anchor="ctr">
                    <a:lnR w="635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£319</a:t>
                      </a:r>
                    </a:p>
                  </a:txBody>
                  <a:tcPr marL="9525" marR="9525" marT="9525" marB="0" anchor="ctr">
                    <a:lnL w="6350" cap="flat" cmpd="sng" algn="ctr">
                      <a:solidFill>
                        <a:schemeClr val="accent4"/>
                      </a:solidFill>
                      <a:prstDash val="solid"/>
                      <a:round/>
                      <a:headEnd type="none" w="med" len="med"/>
                      <a:tailEnd type="none" w="med" len="med"/>
                    </a:lnL>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rgbClr val="3EB1CC"/>
                          </a:solidFill>
                          <a:effectLst/>
                          <a:latin typeface="+mj-lt"/>
                        </a:rPr>
                        <a:t>£367</a:t>
                      </a:r>
                    </a:p>
                  </a:txBody>
                  <a:tcPr marL="9525" marR="9525" marT="9525" marB="0" anchor="ctr">
                    <a:lnB w="12700" cap="flat" cmpd="sng" algn="ctr">
                      <a:solidFill>
                        <a:schemeClr val="accent4"/>
                      </a:solidFill>
                      <a:prstDash val="solid"/>
                      <a:round/>
                      <a:headEnd type="none" w="med" len="med"/>
                      <a:tailEnd type="none" w="med" len="med"/>
                    </a:lnB>
                  </a:tcPr>
                </a:tc>
                <a:tc>
                  <a:txBody>
                    <a:bodyPr/>
                    <a:lstStyle/>
                    <a:p>
                      <a:pPr algn="ctr" fontAlgn="b"/>
                      <a:r>
                        <a:rPr lang="en-GB" sz="650" b="0" i="0" u="none" strike="noStrike" dirty="0">
                          <a:solidFill>
                            <a:schemeClr val="accent4"/>
                          </a:solidFill>
                          <a:effectLst/>
                          <a:latin typeface="+mj-lt"/>
                        </a:rPr>
                        <a:t>+15.0%</a:t>
                      </a:r>
                    </a:p>
                  </a:txBody>
                  <a:tcPr marL="9525" marR="9525" marT="9525" marB="0" anchor="ctr">
                    <a:lnR w="12700" cap="flat" cmpd="sng" algn="ctr">
                      <a:solidFill>
                        <a:schemeClr val="accent4"/>
                      </a:solidFill>
                      <a:prstDash val="solid"/>
                      <a:round/>
                      <a:headEnd type="none" w="med" len="med"/>
                      <a:tailEnd type="none" w="med" len="med"/>
                    </a:lnR>
                    <a:lnB w="12700" cap="flat" cmpd="sng" algn="ctr">
                      <a:solidFill>
                        <a:schemeClr val="accent4"/>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
        <p:nvSpPr>
          <p:cNvPr id="8" name="TextBox 7"/>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9 Aug – 1 Oct 2017</a:t>
            </a:r>
          </a:p>
          <a:p>
            <a:r>
              <a:rPr lang="en-GB" sz="800" b="0" dirty="0"/>
              <a:t>TNS Face-to-Face Omnibus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7</a:t>
            </a:fld>
            <a:endParaRPr lang="en-AU" dirty="0"/>
          </a:p>
        </p:txBody>
      </p:sp>
      <p:sp>
        <p:nvSpPr>
          <p:cNvPr id="3" name="Title 2"/>
          <p:cNvSpPr>
            <a:spLocks noGrp="1"/>
          </p:cNvSpPr>
          <p:nvPr>
            <p:ph type="title"/>
          </p:nvPr>
        </p:nvSpPr>
        <p:spPr>
          <a:xfrm>
            <a:off x="1" y="13123"/>
            <a:ext cx="9143999" cy="1284971"/>
          </a:xfrm>
        </p:spPr>
        <p:txBody>
          <a:bodyPr/>
          <a:lstStyle/>
          <a:p>
            <a:r>
              <a:rPr lang="en-US" dirty="0"/>
              <a:t>GB Domestic Tourism: Year to Date – 2012-2017</a:t>
            </a:r>
            <a:br>
              <a:rPr lang="en-US" dirty="0"/>
            </a:br>
            <a:r>
              <a:rPr lang="en-US" dirty="0"/>
              <a:t>Trips, </a:t>
            </a:r>
            <a:r>
              <a:rPr lang="en-US" dirty="0" err="1"/>
              <a:t>Bednights</a:t>
            </a:r>
            <a:r>
              <a:rPr lang="en-US" dirty="0"/>
              <a:t> &amp; Expenditure, Jan-August </a:t>
            </a:r>
            <a:r>
              <a:rPr lang="en-US" dirty="0" smtClean="0"/>
              <a:t>period*</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4258850482"/>
              </p:ext>
            </p:extLst>
          </p:nvPr>
        </p:nvGraphicFramePr>
        <p:xfrm>
          <a:off x="47625" y="1113019"/>
          <a:ext cx="9010661" cy="3004215"/>
        </p:xfrm>
        <a:graphic>
          <a:graphicData uri="http://schemas.openxmlformats.org/drawingml/2006/table">
            <a:tbl>
              <a:tblPr/>
              <a:tblGrid>
                <a:gridCol w="851165">
                  <a:extLst>
                    <a:ext uri="{9D8B030D-6E8A-4147-A177-3AD203B41FA5}">
                      <a16:colId xmlns="" xmlns:a16="http://schemas.microsoft.com/office/drawing/2014/main" val="20000"/>
                    </a:ext>
                  </a:extLst>
                </a:gridCol>
                <a:gridCol w="339979">
                  <a:extLst>
                    <a:ext uri="{9D8B030D-6E8A-4147-A177-3AD203B41FA5}">
                      <a16:colId xmlns="" xmlns:a16="http://schemas.microsoft.com/office/drawing/2014/main" val="20001"/>
                    </a:ext>
                  </a:extLst>
                </a:gridCol>
                <a:gridCol w="339979">
                  <a:extLst>
                    <a:ext uri="{9D8B030D-6E8A-4147-A177-3AD203B41FA5}">
                      <a16:colId xmlns="" xmlns:a16="http://schemas.microsoft.com/office/drawing/2014/main" val="20002"/>
                    </a:ext>
                  </a:extLst>
                </a:gridCol>
                <a:gridCol w="339979">
                  <a:extLst>
                    <a:ext uri="{9D8B030D-6E8A-4147-A177-3AD203B41FA5}">
                      <a16:colId xmlns="" xmlns:a16="http://schemas.microsoft.com/office/drawing/2014/main" val="20003"/>
                    </a:ext>
                  </a:extLst>
                </a:gridCol>
                <a:gridCol w="339979">
                  <a:extLst>
                    <a:ext uri="{9D8B030D-6E8A-4147-A177-3AD203B41FA5}">
                      <a16:colId xmlns="" xmlns:a16="http://schemas.microsoft.com/office/drawing/2014/main" val="20004"/>
                    </a:ext>
                  </a:extLst>
                </a:gridCol>
                <a:gridCol w="339979">
                  <a:extLst>
                    <a:ext uri="{9D8B030D-6E8A-4147-A177-3AD203B41FA5}">
                      <a16:colId xmlns="" xmlns:a16="http://schemas.microsoft.com/office/drawing/2014/main" val="20005"/>
                    </a:ext>
                  </a:extLst>
                </a:gridCol>
                <a:gridCol w="339979">
                  <a:extLst>
                    <a:ext uri="{9D8B030D-6E8A-4147-A177-3AD203B41FA5}">
                      <a16:colId xmlns="" xmlns:a16="http://schemas.microsoft.com/office/drawing/2014/main" val="20006"/>
                    </a:ext>
                  </a:extLst>
                </a:gridCol>
                <a:gridCol w="339979">
                  <a:extLst>
                    <a:ext uri="{9D8B030D-6E8A-4147-A177-3AD203B41FA5}">
                      <a16:colId xmlns="" xmlns:a16="http://schemas.microsoft.com/office/drawing/2014/main" val="20007"/>
                    </a:ext>
                  </a:extLst>
                </a:gridCol>
                <a:gridCol w="339979">
                  <a:extLst>
                    <a:ext uri="{9D8B030D-6E8A-4147-A177-3AD203B41FA5}">
                      <a16:colId xmlns="" xmlns:a16="http://schemas.microsoft.com/office/drawing/2014/main" val="20008"/>
                    </a:ext>
                  </a:extLst>
                </a:gridCol>
                <a:gridCol w="339979">
                  <a:extLst>
                    <a:ext uri="{9D8B030D-6E8A-4147-A177-3AD203B41FA5}">
                      <a16:colId xmlns="" xmlns:a16="http://schemas.microsoft.com/office/drawing/2014/main" val="20009"/>
                    </a:ext>
                  </a:extLst>
                </a:gridCol>
                <a:gridCol w="339979">
                  <a:extLst>
                    <a:ext uri="{9D8B030D-6E8A-4147-A177-3AD203B41FA5}">
                      <a16:colId xmlns="" xmlns:a16="http://schemas.microsoft.com/office/drawing/2014/main" val="20010"/>
                    </a:ext>
                  </a:extLst>
                </a:gridCol>
                <a:gridCol w="339979">
                  <a:extLst>
                    <a:ext uri="{9D8B030D-6E8A-4147-A177-3AD203B41FA5}">
                      <a16:colId xmlns="" xmlns:a16="http://schemas.microsoft.com/office/drawing/2014/main" val="20011"/>
                    </a:ext>
                  </a:extLst>
                </a:gridCol>
                <a:gridCol w="339979">
                  <a:extLst>
                    <a:ext uri="{9D8B030D-6E8A-4147-A177-3AD203B41FA5}">
                      <a16:colId xmlns="" xmlns:a16="http://schemas.microsoft.com/office/drawing/2014/main" val="20012"/>
                    </a:ext>
                  </a:extLst>
                </a:gridCol>
                <a:gridCol w="339979">
                  <a:extLst>
                    <a:ext uri="{9D8B030D-6E8A-4147-A177-3AD203B41FA5}">
                      <a16:colId xmlns="" xmlns:a16="http://schemas.microsoft.com/office/drawing/2014/main" val="20013"/>
                    </a:ext>
                  </a:extLst>
                </a:gridCol>
                <a:gridCol w="339979">
                  <a:extLst>
                    <a:ext uri="{9D8B030D-6E8A-4147-A177-3AD203B41FA5}">
                      <a16:colId xmlns="" xmlns:a16="http://schemas.microsoft.com/office/drawing/2014/main" val="20014"/>
                    </a:ext>
                  </a:extLst>
                </a:gridCol>
                <a:gridCol w="339979">
                  <a:extLst>
                    <a:ext uri="{9D8B030D-6E8A-4147-A177-3AD203B41FA5}">
                      <a16:colId xmlns="" xmlns:a16="http://schemas.microsoft.com/office/drawing/2014/main" val="20015"/>
                    </a:ext>
                  </a:extLst>
                </a:gridCol>
                <a:gridCol w="339979">
                  <a:extLst>
                    <a:ext uri="{9D8B030D-6E8A-4147-A177-3AD203B41FA5}">
                      <a16:colId xmlns="" xmlns:a16="http://schemas.microsoft.com/office/drawing/2014/main" val="20016"/>
                    </a:ext>
                  </a:extLst>
                </a:gridCol>
                <a:gridCol w="339979">
                  <a:extLst>
                    <a:ext uri="{9D8B030D-6E8A-4147-A177-3AD203B41FA5}">
                      <a16:colId xmlns="" xmlns:a16="http://schemas.microsoft.com/office/drawing/2014/main" val="20017"/>
                    </a:ext>
                  </a:extLst>
                </a:gridCol>
                <a:gridCol w="339979">
                  <a:extLst>
                    <a:ext uri="{9D8B030D-6E8A-4147-A177-3AD203B41FA5}">
                      <a16:colId xmlns="" xmlns:a16="http://schemas.microsoft.com/office/drawing/2014/main" val="20018"/>
                    </a:ext>
                  </a:extLst>
                </a:gridCol>
                <a:gridCol w="339979">
                  <a:extLst>
                    <a:ext uri="{9D8B030D-6E8A-4147-A177-3AD203B41FA5}">
                      <a16:colId xmlns="" xmlns:a16="http://schemas.microsoft.com/office/drawing/2014/main" val="20019"/>
                    </a:ext>
                  </a:extLst>
                </a:gridCol>
                <a:gridCol w="339979">
                  <a:extLst>
                    <a:ext uri="{9D8B030D-6E8A-4147-A177-3AD203B41FA5}">
                      <a16:colId xmlns="" xmlns:a16="http://schemas.microsoft.com/office/drawing/2014/main" val="20020"/>
                    </a:ext>
                  </a:extLst>
                </a:gridCol>
                <a:gridCol w="339979">
                  <a:extLst>
                    <a:ext uri="{9D8B030D-6E8A-4147-A177-3AD203B41FA5}">
                      <a16:colId xmlns="" xmlns:a16="http://schemas.microsoft.com/office/drawing/2014/main" val="20021"/>
                    </a:ext>
                  </a:extLst>
                </a:gridCol>
                <a:gridCol w="339979">
                  <a:extLst>
                    <a:ext uri="{9D8B030D-6E8A-4147-A177-3AD203B41FA5}">
                      <a16:colId xmlns="" xmlns:a16="http://schemas.microsoft.com/office/drawing/2014/main" val="20022"/>
                    </a:ext>
                  </a:extLst>
                </a:gridCol>
                <a:gridCol w="339979">
                  <a:extLst>
                    <a:ext uri="{9D8B030D-6E8A-4147-A177-3AD203B41FA5}">
                      <a16:colId xmlns="" xmlns:a16="http://schemas.microsoft.com/office/drawing/2014/main" val="20023"/>
                    </a:ext>
                  </a:extLst>
                </a:gridCol>
                <a:gridCol w="339979">
                  <a:extLst>
                    <a:ext uri="{9D8B030D-6E8A-4147-A177-3AD203B41FA5}">
                      <a16:colId xmlns="" xmlns:a16="http://schemas.microsoft.com/office/drawing/2014/main" val="20024"/>
                    </a:ext>
                  </a:extLst>
                </a:gridCol>
              </a:tblGrid>
              <a:tr h="192885">
                <a:tc>
                  <a:txBody>
                    <a:bodyPr/>
                    <a:lstStyle/>
                    <a:p>
                      <a:pPr algn="l" rtl="0" fontAlgn="b"/>
                      <a:endParaRPr lang="en-GB" sz="800" b="1" i="0" u="none" strike="noStrike" dirty="0">
                        <a:solidFill>
                          <a:schemeClr val="tx1">
                            <a:lumMod val="65000"/>
                            <a:lumOff val="35000"/>
                          </a:schemeClr>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 xmlns:a16="http://schemas.microsoft.com/office/drawing/2014/main" val="10000"/>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TRIPS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83.142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82.737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77.273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85.310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82.870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80.058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latin typeface="+mj-lt"/>
                          <a:ea typeface="+mn-ea"/>
                          <a:cs typeface="+mn-cs"/>
                        </a:rPr>
                        <a:t>41.147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latin typeface="+mj-lt"/>
                          <a:ea typeface="+mn-ea"/>
                          <a:cs typeface="+mn-cs"/>
                        </a:rPr>
                        <a:t>40.857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latin typeface="+mj-lt"/>
                          <a:ea typeface="+mn-ea"/>
                          <a:cs typeface="+mn-cs"/>
                        </a:rPr>
                        <a:t>39.082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latin typeface="+mj-lt"/>
                          <a:ea typeface="+mn-ea"/>
                          <a:cs typeface="+mn-cs"/>
                        </a:rPr>
                        <a:t>40.072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latin typeface="+mj-lt"/>
                          <a:ea typeface="+mn-ea"/>
                          <a:cs typeface="+mn-cs"/>
                        </a:rPr>
                        <a:t>40.482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latin typeface="+mj-lt"/>
                          <a:ea typeface="+mn-ea"/>
                          <a:cs typeface="+mn-cs"/>
                        </a:rPr>
                        <a:t>42.014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26.901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27.323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25.658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29.900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27.321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25.614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12.292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11.725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10.553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11.159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11.755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10.147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5"/>
                          </a:solidFill>
                          <a:latin typeface="+mj-lt"/>
                          <a:ea typeface="+mn-ea"/>
                          <a:cs typeface="+mn-cs"/>
                        </a:rPr>
                        <a:t>68.648</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67.825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5"/>
                          </a:solidFill>
                          <a:latin typeface="+mj-lt"/>
                          <a:ea typeface="+mn-ea"/>
                          <a:cs typeface="+mn-cs"/>
                        </a:rPr>
                        <a:t>62.695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70.027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68.617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5"/>
                          </a:solidFill>
                          <a:latin typeface="+mj-lt"/>
                          <a:ea typeface="+mn-ea"/>
                          <a:cs typeface="+mn-cs"/>
                        </a:rPr>
                        <a:t>66.794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2"/>
                          </a:solidFill>
                          <a:latin typeface="+mj-lt"/>
                          <a:ea typeface="+mn-ea"/>
                          <a:cs typeface="+mn-cs"/>
                        </a:rPr>
                        <a:t>32.489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latin typeface="+mj-lt"/>
                          <a:ea typeface="+mn-ea"/>
                          <a:cs typeface="+mn-cs"/>
                        </a:rPr>
                        <a:t>32.086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2"/>
                          </a:solidFill>
                          <a:latin typeface="+mj-lt"/>
                          <a:ea typeface="+mn-ea"/>
                          <a:cs typeface="+mn-cs"/>
                        </a:rPr>
                        <a:t>30.046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latin typeface="+mj-lt"/>
                          <a:ea typeface="+mn-ea"/>
                          <a:cs typeface="+mn-cs"/>
                        </a:rPr>
                        <a:t>31.181</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latin typeface="+mj-lt"/>
                          <a:ea typeface="+mn-ea"/>
                          <a:cs typeface="+mn-cs"/>
                        </a:rPr>
                        <a:t>32.600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2"/>
                          </a:solidFill>
                          <a:latin typeface="+mj-lt"/>
                          <a:ea typeface="+mn-ea"/>
                          <a:cs typeface="+mn-cs"/>
                        </a:rPr>
                        <a:t>33.604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23.335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23.250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a:solidFill>
                            <a:schemeClr val="accent3"/>
                          </a:solidFill>
                          <a:latin typeface="+mj-lt"/>
                          <a:ea typeface="+mn-ea"/>
                          <a:cs typeface="+mn-cs"/>
                        </a:rPr>
                        <a:t>22.046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26.028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23.564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22.484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10.403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10.003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8.998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9.322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9.883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8.818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 xmlns:a16="http://schemas.microsoft.com/office/drawing/2014/main" val="10006"/>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BEDNIGHTS</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71057">
                <a:tc>
                  <a:txBody>
                    <a:bodyPr/>
                    <a:lstStyle/>
                    <a:p>
                      <a:pPr marL="0" indent="85725" algn="l" rtl="0" fontAlgn="b"/>
                      <a:r>
                        <a:rPr lang="en-GB" sz="6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265.041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259.660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243.458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264.135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253.224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249.306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152.174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149.383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140.704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144.556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143.646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148.562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3"/>
                          </a:solidFill>
                          <a:latin typeface="+mj-lt"/>
                          <a:ea typeface="+mn-ea"/>
                          <a:cs typeface="+mn-cs"/>
                        </a:rPr>
                        <a:t>75.335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latin typeface="+mj-lt"/>
                          <a:ea typeface="+mn-ea"/>
                          <a:cs typeface="+mn-cs"/>
                        </a:rPr>
                        <a:t>75.587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latin typeface="+mj-lt"/>
                          <a:ea typeface="+mn-ea"/>
                          <a:cs typeface="+mn-cs"/>
                        </a:rPr>
                        <a:t>71.300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latin typeface="+mj-lt"/>
                          <a:ea typeface="+mn-ea"/>
                          <a:cs typeface="+mn-cs"/>
                        </a:rPr>
                        <a:t>82.535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latin typeface="+mj-lt"/>
                          <a:ea typeface="+mn-ea"/>
                          <a:cs typeface="+mn-cs"/>
                        </a:rPr>
                        <a:t>73.283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latin typeface="+mj-lt"/>
                          <a:ea typeface="+mn-ea"/>
                          <a:cs typeface="+mn-cs"/>
                        </a:rPr>
                        <a:t>70.369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29.756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26.972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24.878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25.897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27.090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23.053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71057">
                <a:tc>
                  <a:txBody>
                    <a:bodyPr/>
                    <a:lstStyle/>
                    <a:p>
                      <a:pPr marL="0" indent="85725" algn="l" rtl="0" fontAlgn="b"/>
                      <a:r>
                        <a:rPr lang="en-GB" sz="6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210.229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204.009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188.460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207.519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200.525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202.139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115.882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111.79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103.794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107.634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110.710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116.672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3"/>
                          </a:solidFill>
                          <a:latin typeface="+mj-lt"/>
                          <a:ea typeface="+mn-ea"/>
                          <a:cs typeface="+mn-cs"/>
                        </a:rPr>
                        <a:t>62.791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latin typeface="+mj-lt"/>
                          <a:ea typeface="+mn-ea"/>
                          <a:cs typeface="+mn-cs"/>
                        </a:rPr>
                        <a:t>63.385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550" b="0" i="0" u="none" strike="noStrike" kern="1200" dirty="0">
                          <a:solidFill>
                            <a:schemeClr val="accent3"/>
                          </a:solidFill>
                          <a:latin typeface="+mj-lt"/>
                          <a:ea typeface="+mn-ea"/>
                          <a:cs typeface="+mn-cs"/>
                        </a:rPr>
                        <a:t>59.081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latin typeface="+mj-lt"/>
                          <a:ea typeface="+mn-ea"/>
                          <a:cs typeface="+mn-cs"/>
                        </a:rPr>
                        <a:t>69.714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latin typeface="+mj-lt"/>
                          <a:ea typeface="+mn-ea"/>
                          <a:cs typeface="+mn-cs"/>
                        </a:rPr>
                        <a:t>60.740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550" b="0" i="0" u="none" strike="noStrike" kern="1200" dirty="0">
                          <a:solidFill>
                            <a:schemeClr val="accent3"/>
                          </a:solidFill>
                          <a:latin typeface="+mj-lt"/>
                          <a:ea typeface="+mn-ea"/>
                          <a:cs typeface="+mn-cs"/>
                        </a:rPr>
                        <a:t>60.045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24.996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21.955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20.415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20.884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22.155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19.679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192885">
                <a:tc>
                  <a:txBody>
                    <a:bodyPr/>
                    <a:lstStyle/>
                    <a:p>
                      <a:pPr algn="l" fontAlgn="ctr"/>
                      <a:r>
                        <a:rPr lang="en-GB" sz="800" b="0" i="0" u="none" strike="noStrike" dirty="0">
                          <a:solidFill>
                            <a:schemeClr val="tx1">
                              <a:lumMod val="65000"/>
                              <a:lumOff val="35000"/>
                            </a:schemeClr>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 xmlns:a16="http://schemas.microsoft.com/office/drawing/2014/main" val="10012"/>
                  </a:ext>
                </a:extLst>
              </a:tr>
              <a:tr h="266406">
                <a:tc>
                  <a:txBody>
                    <a:bodyPr/>
                    <a:lstStyle/>
                    <a:p>
                      <a:pPr marL="0" indent="85725" algn="l" rtl="0" fontAlgn="b"/>
                      <a:r>
                        <a:rPr lang="en-GB" sz="700" b="1" i="0" u="none" strike="noStrike" dirty="0">
                          <a:solidFill>
                            <a:schemeClr val="tx1">
                              <a:lumMod val="65000"/>
                              <a:lumOff val="35000"/>
                            </a:schemeClr>
                          </a:solidFill>
                          <a:effectLst/>
                          <a:latin typeface="+mj-lt"/>
                        </a:rPr>
                        <a:t>EXPENDITURE</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5"/>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5"/>
                          </a:solidFill>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2"/>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2"/>
                          </a:solidFill>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dirty="0">
                          <a:ln>
                            <a:noFill/>
                          </a:ln>
                          <a:solidFill>
                            <a:srgbClr val="EF5205"/>
                          </a:solidFill>
                          <a:effectLst/>
                          <a:uLnTx/>
                          <a:uFillTx/>
                          <a:latin typeface="+mj-lt"/>
                          <a:ea typeface="+mn-ea"/>
                          <a:cs typeface="+mn-cs"/>
                        </a:rPr>
                        <a:t>2017</a:t>
                      </a:r>
                      <a:endParaRPr lang="en-GB" sz="600" b="1" dirty="0">
                        <a:latin typeface="+mj-lt"/>
                      </a:endParaRP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600" b="1" i="0" u="none" strike="noStrike" kern="1200" dirty="0">
                          <a:solidFill>
                            <a:schemeClr val="accent3"/>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6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600" b="1" i="0" u="none" strike="noStrike" kern="1200" dirty="0">
                          <a:solidFill>
                            <a:schemeClr val="accent4"/>
                          </a:solidFill>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dirty="0">
                          <a:solidFill>
                            <a:schemeClr val="accent4"/>
                          </a:solidFill>
                          <a:latin typeface="+mj-lt"/>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6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3"/>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£16,065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£16,072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£15,600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£17,304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£16,065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£16,074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£9,685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£9,535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£9,531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£10,148</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£9,534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£10,052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£2,942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£3,139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£3,083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£3,686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£3,023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£2,882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£3,026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£2,936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£2,602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£2,695</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£2,993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£2,656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4"/>
                  </a:ext>
                </a:extLst>
              </a:tr>
              <a:tr h="271057">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£12,986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a:solidFill>
                            <a:schemeClr val="accent5"/>
                          </a:solidFill>
                          <a:latin typeface="+mj-lt"/>
                          <a:ea typeface="+mn-ea"/>
                          <a:cs typeface="+mn-cs"/>
                        </a:rPr>
                        <a:t>£12,867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a:solidFill>
                            <a:schemeClr val="accent5"/>
                          </a:solidFill>
                          <a:latin typeface="+mj-lt"/>
                          <a:ea typeface="+mn-ea"/>
                          <a:cs typeface="+mn-cs"/>
                        </a:rPr>
                        <a:t>£12,392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£13,527</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£12,839</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5"/>
                          </a:solidFill>
                          <a:latin typeface="+mj-lt"/>
                          <a:ea typeface="+mn-ea"/>
                          <a:cs typeface="+mn-cs"/>
                        </a:rPr>
                        <a:t>£13,045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£7,670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£7,391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a:solidFill>
                            <a:schemeClr val="accent2"/>
                          </a:solidFill>
                          <a:latin typeface="+mj-lt"/>
                          <a:ea typeface="+mn-ea"/>
                          <a:cs typeface="+mn-cs"/>
                        </a:rPr>
                        <a:t>£7,275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£7,632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£7,476</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2"/>
                          </a:solidFill>
                          <a:latin typeface="+mj-lt"/>
                          <a:ea typeface="+mn-ea"/>
                          <a:cs typeface="+mn-cs"/>
                        </a:rPr>
                        <a:t>£7,937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£2,420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£2,606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a:solidFill>
                            <a:schemeClr val="accent3"/>
                          </a:solidFill>
                          <a:latin typeface="+mj-lt"/>
                          <a:ea typeface="+mn-ea"/>
                          <a:cs typeface="+mn-cs"/>
                        </a:rPr>
                        <a:t>£2,547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£3,023</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£2,470</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550" b="0" i="0" u="none" strike="noStrike" kern="1200" dirty="0">
                          <a:solidFill>
                            <a:schemeClr val="accent3"/>
                          </a:solidFill>
                          <a:latin typeface="+mj-lt"/>
                          <a:ea typeface="+mn-ea"/>
                          <a:cs typeface="+mn-cs"/>
                        </a:rPr>
                        <a:t>£2,425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£2,549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£2,460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£2,224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£2,222</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£2,494</a:t>
                      </a:r>
                    </a:p>
                  </a:txBody>
                  <a:tcPr marL="7620" marR="7620" marT="762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550" b="0" i="0" u="none" strike="noStrike" kern="1200" dirty="0">
                          <a:solidFill>
                            <a:schemeClr val="accent4"/>
                          </a:solidFill>
                          <a:latin typeface="+mj-lt"/>
                          <a:ea typeface="+mn-ea"/>
                          <a:cs typeface="+mn-cs"/>
                        </a:rPr>
                        <a:t>£2,296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5"/>
                  </a:ext>
                </a:extLst>
              </a:tr>
            </a:tbl>
          </a:graphicData>
        </a:graphic>
      </p:graphicFrame>
      <p:sp>
        <p:nvSpPr>
          <p:cNvPr id="10" name="TextBox 9"/>
          <p:cNvSpPr txBox="1"/>
          <p:nvPr/>
        </p:nvSpPr>
        <p:spPr>
          <a:xfrm>
            <a:off x="738524" y="5966657"/>
            <a:ext cx="9005976" cy="3693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2017 results are provisional and subject to minor changes in subsequent months due to the inclusion of trip-takers returning from late trips.  Pre-2017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p>
          <a:p>
            <a:pPr>
              <a:buFont typeface="Arial" pitchFamily="34" charset="0"/>
              <a:buChar char="•"/>
            </a:pPr>
            <a:r>
              <a:rPr lang="en-GB" sz="450" b="0" dirty="0">
                <a:solidFill>
                  <a:schemeClr val="tx1">
                    <a:lumMod val="65000"/>
                    <a:lumOff val="35000"/>
                  </a:schemeClr>
                </a:solidFill>
                <a:latin typeface="+mj-lt"/>
              </a:rPr>
              <a:t> NB. TRIPS, NIGHTS and EXPENDITURE are all shown in units of millions</a:t>
            </a:r>
          </a:p>
          <a:p>
            <a:pPr>
              <a:buFont typeface="Arial" pitchFamily="34" charset="0"/>
              <a:buChar char="•"/>
            </a:pPr>
            <a:endParaRPr lang="en-GB" sz="450" b="0" dirty="0">
              <a:solidFill>
                <a:srgbClr val="333333"/>
              </a:solidFill>
              <a:latin typeface="+mj-lt"/>
            </a:endParaRPr>
          </a:p>
        </p:txBody>
      </p:sp>
      <p:sp>
        <p:nvSpPr>
          <p:cNvPr id="9" name="Rectangle 8"/>
          <p:cNvSpPr/>
          <p:nvPr/>
        </p:nvSpPr>
        <p:spPr>
          <a:xfrm>
            <a:off x="730025" y="6181417"/>
            <a:ext cx="5812971" cy="338554"/>
          </a:xfrm>
          <a:prstGeom prst="rect">
            <a:avLst/>
          </a:prstGeom>
        </p:spPr>
        <p:txBody>
          <a:bodyPr wrap="square">
            <a:spAutoFit/>
          </a:bodyPr>
          <a:lstStyle/>
          <a:p>
            <a:r>
              <a:rPr lang="en-GB" sz="800" b="0" dirty="0"/>
              <a:t>Fieldwork: 9 Aug – 1 Oct 2017</a:t>
            </a:r>
          </a:p>
          <a:p>
            <a:r>
              <a:rPr lang="en-GB" sz="800" b="0" dirty="0"/>
              <a:t>TNS Face-to-Face Omnibus Survey</a:t>
            </a:r>
          </a:p>
        </p:txBody>
      </p:sp>
      <p:cxnSp>
        <p:nvCxnSpPr>
          <p:cNvPr id="8" name="Straight Connector 7"/>
          <p:cNvCxnSpPr/>
          <p:nvPr/>
        </p:nvCxnSpPr>
        <p:spPr>
          <a:xfrm flipV="1">
            <a:off x="2256213"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295078"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330382"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8369247"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spTree>
    <p:extLst>
      <p:ext uri="{BB962C8B-B14F-4D97-AF65-F5344CB8AC3E}">
        <p14:creationId xmlns:p14="http://schemas.microsoft.com/office/powerpoint/2010/main" val="409077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784CBA3-D598-4B1F-BAA3-EE14B5154290}" type="slidenum">
              <a:rPr lang="en-AU" smtClean="0"/>
              <a:pPr/>
              <a:t>8</a:t>
            </a:fld>
            <a:endParaRPr lang="en-AU" dirty="0"/>
          </a:p>
        </p:txBody>
      </p:sp>
      <p:sp>
        <p:nvSpPr>
          <p:cNvPr id="3" name="Title 2"/>
          <p:cNvSpPr>
            <a:spLocks noGrp="1"/>
          </p:cNvSpPr>
          <p:nvPr>
            <p:ph type="title"/>
          </p:nvPr>
        </p:nvSpPr>
        <p:spPr>
          <a:xfrm>
            <a:off x="0" y="0"/>
            <a:ext cx="9143999" cy="1284971"/>
          </a:xfrm>
        </p:spPr>
        <p:txBody>
          <a:bodyPr/>
          <a:lstStyle/>
          <a:p>
            <a:r>
              <a:rPr lang="en-US" dirty="0"/>
              <a:t>GB Domestic Tourism: Year to Date – 2012-2017</a:t>
            </a:r>
            <a:br>
              <a:rPr lang="en-US" dirty="0"/>
            </a:br>
            <a:r>
              <a:rPr lang="en-US" dirty="0"/>
              <a:t>Trip Characteristics, Jan-Aug </a:t>
            </a:r>
            <a:r>
              <a:rPr lang="en-US" dirty="0" smtClean="0"/>
              <a:t>period*</a:t>
            </a: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797149451"/>
              </p:ext>
            </p:extLst>
          </p:nvPr>
        </p:nvGraphicFramePr>
        <p:xfrm>
          <a:off x="63500" y="1115274"/>
          <a:ext cx="8943987" cy="2989804"/>
        </p:xfrm>
        <a:graphic>
          <a:graphicData uri="http://schemas.openxmlformats.org/drawingml/2006/table">
            <a:tbl>
              <a:tblPr/>
              <a:tblGrid>
                <a:gridCol w="807915">
                  <a:extLst>
                    <a:ext uri="{9D8B030D-6E8A-4147-A177-3AD203B41FA5}">
                      <a16:colId xmlns="" xmlns:a16="http://schemas.microsoft.com/office/drawing/2014/main" val="20000"/>
                    </a:ext>
                  </a:extLst>
                </a:gridCol>
                <a:gridCol w="339003">
                  <a:extLst>
                    <a:ext uri="{9D8B030D-6E8A-4147-A177-3AD203B41FA5}">
                      <a16:colId xmlns="" xmlns:a16="http://schemas.microsoft.com/office/drawing/2014/main" val="20001"/>
                    </a:ext>
                  </a:extLst>
                </a:gridCol>
                <a:gridCol w="339003">
                  <a:extLst>
                    <a:ext uri="{9D8B030D-6E8A-4147-A177-3AD203B41FA5}">
                      <a16:colId xmlns="" xmlns:a16="http://schemas.microsoft.com/office/drawing/2014/main" val="20002"/>
                    </a:ext>
                  </a:extLst>
                </a:gridCol>
                <a:gridCol w="339003">
                  <a:extLst>
                    <a:ext uri="{9D8B030D-6E8A-4147-A177-3AD203B41FA5}">
                      <a16:colId xmlns="" xmlns:a16="http://schemas.microsoft.com/office/drawing/2014/main" val="20003"/>
                    </a:ext>
                  </a:extLst>
                </a:gridCol>
                <a:gridCol w="339003">
                  <a:extLst>
                    <a:ext uri="{9D8B030D-6E8A-4147-A177-3AD203B41FA5}">
                      <a16:colId xmlns="" xmlns:a16="http://schemas.microsoft.com/office/drawing/2014/main" val="20004"/>
                    </a:ext>
                  </a:extLst>
                </a:gridCol>
                <a:gridCol w="339003">
                  <a:extLst>
                    <a:ext uri="{9D8B030D-6E8A-4147-A177-3AD203B41FA5}">
                      <a16:colId xmlns="" xmlns:a16="http://schemas.microsoft.com/office/drawing/2014/main" val="20005"/>
                    </a:ext>
                  </a:extLst>
                </a:gridCol>
                <a:gridCol w="339003">
                  <a:extLst>
                    <a:ext uri="{9D8B030D-6E8A-4147-A177-3AD203B41FA5}">
                      <a16:colId xmlns="" xmlns:a16="http://schemas.microsoft.com/office/drawing/2014/main" val="20006"/>
                    </a:ext>
                  </a:extLst>
                </a:gridCol>
                <a:gridCol w="339003">
                  <a:extLst>
                    <a:ext uri="{9D8B030D-6E8A-4147-A177-3AD203B41FA5}">
                      <a16:colId xmlns="" xmlns:a16="http://schemas.microsoft.com/office/drawing/2014/main" val="20007"/>
                    </a:ext>
                  </a:extLst>
                </a:gridCol>
                <a:gridCol w="339003">
                  <a:extLst>
                    <a:ext uri="{9D8B030D-6E8A-4147-A177-3AD203B41FA5}">
                      <a16:colId xmlns="" xmlns:a16="http://schemas.microsoft.com/office/drawing/2014/main" val="20008"/>
                    </a:ext>
                  </a:extLst>
                </a:gridCol>
                <a:gridCol w="339003">
                  <a:extLst>
                    <a:ext uri="{9D8B030D-6E8A-4147-A177-3AD203B41FA5}">
                      <a16:colId xmlns="" xmlns:a16="http://schemas.microsoft.com/office/drawing/2014/main" val="20009"/>
                    </a:ext>
                  </a:extLst>
                </a:gridCol>
                <a:gridCol w="339003">
                  <a:extLst>
                    <a:ext uri="{9D8B030D-6E8A-4147-A177-3AD203B41FA5}">
                      <a16:colId xmlns="" xmlns:a16="http://schemas.microsoft.com/office/drawing/2014/main" val="20010"/>
                    </a:ext>
                  </a:extLst>
                </a:gridCol>
                <a:gridCol w="339003">
                  <a:extLst>
                    <a:ext uri="{9D8B030D-6E8A-4147-A177-3AD203B41FA5}">
                      <a16:colId xmlns="" xmlns:a16="http://schemas.microsoft.com/office/drawing/2014/main" val="20011"/>
                    </a:ext>
                  </a:extLst>
                </a:gridCol>
                <a:gridCol w="339003">
                  <a:extLst>
                    <a:ext uri="{9D8B030D-6E8A-4147-A177-3AD203B41FA5}">
                      <a16:colId xmlns="" xmlns:a16="http://schemas.microsoft.com/office/drawing/2014/main" val="20012"/>
                    </a:ext>
                  </a:extLst>
                </a:gridCol>
                <a:gridCol w="339003">
                  <a:extLst>
                    <a:ext uri="{9D8B030D-6E8A-4147-A177-3AD203B41FA5}">
                      <a16:colId xmlns="" xmlns:a16="http://schemas.microsoft.com/office/drawing/2014/main" val="20013"/>
                    </a:ext>
                  </a:extLst>
                </a:gridCol>
                <a:gridCol w="339003">
                  <a:extLst>
                    <a:ext uri="{9D8B030D-6E8A-4147-A177-3AD203B41FA5}">
                      <a16:colId xmlns="" xmlns:a16="http://schemas.microsoft.com/office/drawing/2014/main" val="20014"/>
                    </a:ext>
                  </a:extLst>
                </a:gridCol>
                <a:gridCol w="339003">
                  <a:extLst>
                    <a:ext uri="{9D8B030D-6E8A-4147-A177-3AD203B41FA5}">
                      <a16:colId xmlns="" xmlns:a16="http://schemas.microsoft.com/office/drawing/2014/main" val="20015"/>
                    </a:ext>
                  </a:extLst>
                </a:gridCol>
                <a:gridCol w="339003">
                  <a:extLst>
                    <a:ext uri="{9D8B030D-6E8A-4147-A177-3AD203B41FA5}">
                      <a16:colId xmlns="" xmlns:a16="http://schemas.microsoft.com/office/drawing/2014/main" val="20016"/>
                    </a:ext>
                  </a:extLst>
                </a:gridCol>
                <a:gridCol w="339003">
                  <a:extLst>
                    <a:ext uri="{9D8B030D-6E8A-4147-A177-3AD203B41FA5}">
                      <a16:colId xmlns="" xmlns:a16="http://schemas.microsoft.com/office/drawing/2014/main" val="20017"/>
                    </a:ext>
                  </a:extLst>
                </a:gridCol>
                <a:gridCol w="339003">
                  <a:extLst>
                    <a:ext uri="{9D8B030D-6E8A-4147-A177-3AD203B41FA5}">
                      <a16:colId xmlns="" xmlns:a16="http://schemas.microsoft.com/office/drawing/2014/main" val="20018"/>
                    </a:ext>
                  </a:extLst>
                </a:gridCol>
                <a:gridCol w="339003">
                  <a:extLst>
                    <a:ext uri="{9D8B030D-6E8A-4147-A177-3AD203B41FA5}">
                      <a16:colId xmlns="" xmlns:a16="http://schemas.microsoft.com/office/drawing/2014/main" val="20019"/>
                    </a:ext>
                  </a:extLst>
                </a:gridCol>
                <a:gridCol w="339003">
                  <a:extLst>
                    <a:ext uri="{9D8B030D-6E8A-4147-A177-3AD203B41FA5}">
                      <a16:colId xmlns="" xmlns:a16="http://schemas.microsoft.com/office/drawing/2014/main" val="20020"/>
                    </a:ext>
                  </a:extLst>
                </a:gridCol>
                <a:gridCol w="339003">
                  <a:extLst>
                    <a:ext uri="{9D8B030D-6E8A-4147-A177-3AD203B41FA5}">
                      <a16:colId xmlns="" xmlns:a16="http://schemas.microsoft.com/office/drawing/2014/main" val="20021"/>
                    </a:ext>
                  </a:extLst>
                </a:gridCol>
                <a:gridCol w="339003">
                  <a:extLst>
                    <a:ext uri="{9D8B030D-6E8A-4147-A177-3AD203B41FA5}">
                      <a16:colId xmlns="" xmlns:a16="http://schemas.microsoft.com/office/drawing/2014/main" val="20022"/>
                    </a:ext>
                  </a:extLst>
                </a:gridCol>
                <a:gridCol w="339003">
                  <a:extLst>
                    <a:ext uri="{9D8B030D-6E8A-4147-A177-3AD203B41FA5}">
                      <a16:colId xmlns="" xmlns:a16="http://schemas.microsoft.com/office/drawing/2014/main" val="20023"/>
                    </a:ext>
                  </a:extLst>
                </a:gridCol>
                <a:gridCol w="339003">
                  <a:extLst>
                    <a:ext uri="{9D8B030D-6E8A-4147-A177-3AD203B41FA5}">
                      <a16:colId xmlns="" xmlns:a16="http://schemas.microsoft.com/office/drawing/2014/main" val="20024"/>
                    </a:ext>
                  </a:extLst>
                </a:gridCol>
              </a:tblGrid>
              <a:tr h="245574">
                <a:tc>
                  <a:txBody>
                    <a:bodyPr/>
                    <a:lstStyle/>
                    <a:p>
                      <a:pPr algn="l" rtl="0" fontAlgn="b"/>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 xmlns:a16="http://schemas.microsoft.com/office/drawing/2014/main" val="10000"/>
                  </a:ext>
                </a:extLst>
              </a:tr>
              <a:tr h="288490">
                <a:tc>
                  <a:txBody>
                    <a:bodyPr/>
                    <a:lstStyle/>
                    <a:p>
                      <a:pPr marL="85725" indent="0" algn="l" rtl="0" fontAlgn="b"/>
                      <a:r>
                        <a:rPr lang="en-GB" sz="800" b="1" i="0" u="none" strike="noStrike" dirty="0">
                          <a:solidFill>
                            <a:srgbClr val="333333"/>
                          </a:solidFill>
                          <a:effectLst/>
                          <a:latin typeface="+mj-lt"/>
                        </a:rPr>
                        <a:t>Av. Trip</a:t>
                      </a:r>
                      <a:r>
                        <a:rPr lang="en-GB" sz="800" b="1" i="0" u="none" strike="noStrike" baseline="0" dirty="0">
                          <a:solidFill>
                            <a:srgbClr val="333333"/>
                          </a:solidFill>
                          <a:effectLst/>
                          <a:latin typeface="+mj-lt"/>
                        </a:rPr>
                        <a:t> Length</a:t>
                      </a:r>
                      <a:endParaRPr lang="en-GB" sz="800" b="1" i="0" u="none" strike="noStrike" dirty="0">
                        <a:solidFill>
                          <a:srgbClr val="333333"/>
                        </a:solidFill>
                        <a:effectLst/>
                        <a:latin typeface="+mj-lt"/>
                      </a:endParaRP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rgbClr val="EF5205"/>
                          </a:solidFill>
                          <a:effectLst/>
                          <a:uLnTx/>
                          <a:uFillTx/>
                          <a:latin typeface="+mn-lt"/>
                          <a:ea typeface="+mn-ea"/>
                          <a:cs typeface="+mn-cs"/>
                        </a:rPr>
                        <a:t>2015</a:t>
                      </a:r>
                      <a:endParaRPr lang="en-GB" sz="700" dirty="0">
                        <a:solidFill>
                          <a:srgbClr val="EF5205"/>
                        </a:solidFill>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rgbClr val="EF5205"/>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rgbClr val="EF520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n-lt"/>
                          <a:ea typeface="+mn-ea"/>
                          <a:cs typeface="+mn-cs"/>
                        </a:rPr>
                        <a:t>2015</a:t>
                      </a:r>
                      <a:endParaRPr kumimoji="0" lang="en-GB" sz="700" b="1" i="0" u="none" strike="noStrike" kern="1200" cap="none" spc="0" normalizeH="0" baseline="0" dirty="0">
                        <a:ln>
                          <a:noFill/>
                        </a:ln>
                        <a:solidFill>
                          <a:schemeClr val="accent4"/>
                        </a:solidFill>
                        <a:effectLst/>
                        <a:uLnTx/>
                        <a:uFillTx/>
                        <a:latin typeface="+mn-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n-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3.19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3.14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3.15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3.10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3.05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3.11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3.70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3.66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3.60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3.61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3.55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3.54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2.80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2.77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2.78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2.76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2.68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2.75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2.42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2.30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2.36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2.32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2.30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2.27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5"/>
                          </a:solidFill>
                          <a:latin typeface="+mj-lt"/>
                          <a:ea typeface="+mn-ea"/>
                          <a:cs typeface="+mn-cs"/>
                        </a:rPr>
                        <a:t>3.06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3.01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3.01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700" b="0" i="0" u="none" strike="noStrike" kern="1200" dirty="0">
                          <a:solidFill>
                            <a:schemeClr val="accent5"/>
                          </a:solidFill>
                          <a:latin typeface="+mj-lt"/>
                          <a:ea typeface="+mn-ea"/>
                          <a:cs typeface="+mn-cs"/>
                        </a:rPr>
                        <a:t>2.96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2.92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700" b="0" i="0" u="none" strike="noStrike" kern="1200" dirty="0">
                          <a:solidFill>
                            <a:schemeClr val="accent5"/>
                          </a:solidFill>
                          <a:latin typeface="+mj-lt"/>
                          <a:ea typeface="+mn-ea"/>
                          <a:cs typeface="+mn-cs"/>
                        </a:rPr>
                        <a:t>3.03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3.57</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3.48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3.45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3.45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3.40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3.47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2.69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2.73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2.68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2.68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2.58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2.67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2.40</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2.19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2.27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2.24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2.23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 xmlns:a16="http://schemas.microsoft.com/office/drawing/2014/main" val="10006"/>
                  </a:ext>
                </a:extLst>
              </a:tr>
              <a:tr h="245574">
                <a:tc>
                  <a:txBody>
                    <a:bodyPr/>
                    <a:lstStyle/>
                    <a:p>
                      <a:pPr marL="0" indent="85725" algn="l" rtl="0" fontAlgn="b"/>
                      <a:r>
                        <a:rPr lang="en-GB" sz="800" b="1" i="0" u="none" strike="noStrike" dirty="0">
                          <a:solidFill>
                            <a:srgbClr val="333333"/>
                          </a:solidFill>
                          <a:effectLst/>
                          <a:latin typeface="+mj-lt"/>
                        </a:rPr>
                        <a:t>Av. £/Night</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7"/>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£61</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£62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£64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£64</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£64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£64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£68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£39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£41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£102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£104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£110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£115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8"/>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£62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£63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£65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£64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£65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£66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£66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£70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£71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£68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£68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£39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£43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£40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£102</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a:solidFill>
                            <a:schemeClr val="accent4"/>
                          </a:solidFill>
                          <a:latin typeface="+mj-lt"/>
                          <a:ea typeface="+mn-ea"/>
                          <a:cs typeface="+mn-cs"/>
                        </a:rPr>
                        <a:t>£112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£109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£106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£113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£117</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9"/>
                  </a:ext>
                </a:extLst>
              </a:tr>
              <a:tr h="245574">
                <a:tc>
                  <a:txBody>
                    <a:bodyPr/>
                    <a:lstStyle/>
                    <a:p>
                      <a:pPr algn="l" fontAlgn="ctr"/>
                      <a:r>
                        <a:rPr lang="en-GB" sz="800" b="0" i="0" u="none" strike="noStrike" dirty="0">
                          <a:solidFill>
                            <a:srgbClr val="333333"/>
                          </a:solidFill>
                          <a:effectLst/>
                          <a:latin typeface="+mj-lt"/>
                        </a:rPr>
                        <a:t> </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marL="0" algn="ctr" defTabSz="914400" rtl="0" eaLnBrk="1" fontAlgn="ctr" latinLnBrk="0" hangingPunct="1"/>
                      <a:r>
                        <a:rPr lang="en-GB" sz="800" b="1" i="0" u="none" strike="noStrike" kern="1200" dirty="0">
                          <a:solidFill>
                            <a:schemeClr val="accent5"/>
                          </a:solidFill>
                          <a:latin typeface="+mj-lt"/>
                          <a:ea typeface="+mn-ea"/>
                          <a:cs typeface="+mn-cs"/>
                        </a:rPr>
                        <a:t>ALL TOURISM,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2"/>
                          </a:solidFill>
                          <a:latin typeface="+mj-lt"/>
                          <a:ea typeface="+mn-ea"/>
                          <a:cs typeface="+mn-cs"/>
                        </a:rPr>
                        <a:t>HOLIDAYS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3"/>
                          </a:solidFill>
                          <a:latin typeface="+mj-lt"/>
                          <a:ea typeface="+mn-ea"/>
                          <a:cs typeface="+mn-cs"/>
                        </a:rPr>
                        <a:t>VFR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tc>
                <a:tc hMerge="1">
                  <a:txBody>
                    <a:bodyPr/>
                    <a:lstStyle/>
                    <a:p>
                      <a:pPr algn="ctr" rtl="0" fontAlgn="b"/>
                      <a:endParaRPr lang="en-GB" sz="500" b="1" i="0" u="none" strike="noStrike">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gridSpan="6">
                  <a:txBody>
                    <a:bodyPr/>
                    <a:lstStyle/>
                    <a:p>
                      <a:pPr marL="0" algn="ctr" defTabSz="914400" rtl="0" eaLnBrk="1" fontAlgn="ctr" latinLnBrk="0" hangingPunct="1"/>
                      <a:r>
                        <a:rPr lang="en-GB" sz="800" b="1" i="0" u="none" strike="noStrike" kern="1200" dirty="0">
                          <a:solidFill>
                            <a:schemeClr val="accent4"/>
                          </a:solidFill>
                          <a:latin typeface="+mj-lt"/>
                          <a:ea typeface="+mn-ea"/>
                          <a:cs typeface="+mn-cs"/>
                        </a:rPr>
                        <a:t>BUSINESS – Jan – Aug period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tc hMerge="1">
                  <a:txBody>
                    <a:bodyPr/>
                    <a:lstStyle/>
                    <a:p>
                      <a:pPr algn="ctr" rtl="0" fontAlgn="b"/>
                      <a:endParaRPr lang="en-GB" sz="500" b="1" i="0" u="none" strike="noStrike" dirty="0">
                        <a:solidFill>
                          <a:srgbClr val="000000"/>
                        </a:solidFill>
                        <a:effectLst/>
                        <a:latin typeface="+mj-lt"/>
                      </a:endParaRPr>
                    </a:p>
                  </a:txBody>
                  <a:tcPr marL="4655" marR="4655" marT="4655" marB="0" anchor="ctr"/>
                </a:tc>
                <a:extLst>
                  <a:ext uri="{0D108BD9-81ED-4DB2-BD59-A6C34878D82A}">
                    <a16:rowId xmlns="" xmlns:a16="http://schemas.microsoft.com/office/drawing/2014/main" val="10012"/>
                  </a:ext>
                </a:extLst>
              </a:tr>
              <a:tr h="245574">
                <a:tc>
                  <a:txBody>
                    <a:bodyPr/>
                    <a:lstStyle/>
                    <a:p>
                      <a:pPr marL="0" indent="85725" algn="l" rtl="0" fontAlgn="b"/>
                      <a:r>
                        <a:rPr lang="en-GB" sz="800" b="1" i="0" u="none" strike="noStrike" dirty="0">
                          <a:solidFill>
                            <a:srgbClr val="333333"/>
                          </a:solidFill>
                          <a:effectLst/>
                          <a:latin typeface="+mj-lt"/>
                        </a:rPr>
                        <a:t>Av. £/Trip</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b"/>
                      <a:r>
                        <a:rPr lang="en-GB" sz="700" b="1" i="0" u="none" strike="noStrike" kern="1200" dirty="0">
                          <a:solidFill>
                            <a:schemeClr val="accent5"/>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50881" rtl="0" eaLnBrk="1" fontAlgn="auto" latinLnBrk="0" hangingPunct="1">
                        <a:lnSpc>
                          <a:spcPct val="100000"/>
                        </a:lnSpc>
                        <a:spcBef>
                          <a:spcPts val="0"/>
                        </a:spcBef>
                        <a:spcAft>
                          <a:spcPts val="0"/>
                        </a:spcAft>
                        <a:buClrTx/>
                        <a:buSzTx/>
                        <a:buFontTx/>
                        <a:buNone/>
                        <a:tabLst/>
                        <a:defRPr/>
                      </a:pPr>
                      <a:r>
                        <a:rPr lang="en-GB" sz="700" b="1" i="0" u="none" strike="noStrike" kern="1200" dirty="0">
                          <a:solidFill>
                            <a:schemeClr val="accent5"/>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2015</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5"/>
                          </a:solidFill>
                          <a:effectLst/>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5"/>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2"/>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2"/>
                          </a:solidFill>
                          <a:effectLst/>
                          <a:uLnTx/>
                          <a:uFillTx/>
                          <a:latin typeface="+mj-lt"/>
                          <a:ea typeface="+mn-ea"/>
                          <a:cs typeface="+mn-cs"/>
                        </a:rPr>
                        <a:t>2015</a:t>
                      </a:r>
                      <a:endParaRPr lang="en-GB" sz="700" dirty="0">
                        <a:solidFill>
                          <a:schemeClr val="accent2"/>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GB" sz="700" b="1" i="0" u="none" strike="noStrike" kern="1200" cap="none" spc="0" normalizeH="0" baseline="0" dirty="0">
                          <a:ln>
                            <a:noFill/>
                          </a:ln>
                          <a:solidFill>
                            <a:schemeClr val="accent2"/>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2"/>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GB" sz="700" b="1" i="0" u="none" strike="noStrike" kern="1200" dirty="0">
                          <a:solidFill>
                            <a:schemeClr val="accent3"/>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3"/>
                          </a:solidFill>
                          <a:effectLst/>
                          <a:uLnTx/>
                          <a:uFillTx/>
                          <a:latin typeface="+mj-lt"/>
                          <a:ea typeface="+mn-ea"/>
                          <a:cs typeface="+mn-cs"/>
                        </a:rPr>
                        <a:t>2015</a:t>
                      </a:r>
                      <a:endParaRPr lang="en-GB" sz="700" b="1" dirty="0">
                        <a:solidFill>
                          <a:schemeClr val="accent3"/>
                        </a:solidFill>
                        <a:latin typeface="+mj-lt"/>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kumimoji="0" lang="en-GB" sz="700" b="1" i="0" u="none" strike="noStrike" kern="1200" cap="none" spc="0" normalizeH="0" baseline="0" dirty="0">
                          <a:ln>
                            <a:noFill/>
                          </a:ln>
                          <a:solidFill>
                            <a:schemeClr val="accent3"/>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3"/>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2012</a:t>
                      </a:r>
                    </a:p>
                  </a:txBody>
                  <a:tcPr marL="4655" marR="4655" marT="465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2013</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1" i="0" u="none" strike="noStrike" kern="1200" dirty="0">
                          <a:solidFill>
                            <a:schemeClr val="accent4"/>
                          </a:solidFill>
                          <a:effectLst/>
                          <a:latin typeface="+mj-lt"/>
                          <a:ea typeface="+mn-ea"/>
                          <a:cs typeface="+mn-cs"/>
                        </a:rPr>
                        <a:t>2014</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GB" sz="700" b="1" i="0" u="none" strike="noStrike" kern="1200" cap="none" spc="0" normalizeH="0" baseline="0" noProof="0" dirty="0">
                          <a:ln>
                            <a:noFill/>
                          </a:ln>
                          <a:solidFill>
                            <a:schemeClr val="accent4"/>
                          </a:solidFill>
                          <a:effectLst/>
                          <a:uLnTx/>
                          <a:uFillTx/>
                          <a:latin typeface="+mj-lt"/>
                          <a:ea typeface="+mn-ea"/>
                          <a:cs typeface="+mn-cs"/>
                        </a:rPr>
                        <a:t>2015</a:t>
                      </a:r>
                      <a:endParaRPr kumimoji="0" lang="en-GB" sz="700" b="1" i="0" u="none" strike="noStrike" kern="1200" cap="none" spc="0" normalizeH="0" baseline="0" dirty="0">
                        <a:ln>
                          <a:noFill/>
                        </a:ln>
                        <a:solidFill>
                          <a:schemeClr val="accent4"/>
                        </a:solidFill>
                        <a:effectLst/>
                        <a:uLnTx/>
                        <a:uFillTx/>
                        <a:latin typeface="+mj-lt"/>
                        <a:ea typeface="+mn-ea"/>
                        <a:cs typeface="+mn-cs"/>
                      </a:endParaRP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GB" sz="700" b="1" i="0" u="none" strike="noStrike" kern="1200" cap="none" spc="0" normalizeH="0" baseline="0" dirty="0">
                          <a:ln>
                            <a:noFill/>
                          </a:ln>
                          <a:solidFill>
                            <a:schemeClr val="accent4"/>
                          </a:solidFill>
                          <a:effectLst/>
                          <a:uLnTx/>
                          <a:uFillTx/>
                          <a:latin typeface="+mj-lt"/>
                          <a:ea typeface="+mn-ea"/>
                          <a:cs typeface="+mn-cs"/>
                        </a:rPr>
                        <a:t>2016</a:t>
                      </a:r>
                    </a:p>
                  </a:txBody>
                  <a:tcPr marL="4655" marR="4655" marT="465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700" b="1" i="0" u="none" strike="noStrike" kern="1200" dirty="0">
                          <a:solidFill>
                            <a:schemeClr val="accent4"/>
                          </a:solidFill>
                          <a:effectLst/>
                          <a:latin typeface="+mj-lt"/>
                          <a:ea typeface="+mn-ea"/>
                          <a:cs typeface="+mn-cs"/>
                        </a:rPr>
                        <a:t>2017</a:t>
                      </a:r>
                    </a:p>
                  </a:txBody>
                  <a:tcPr marL="4655" marR="4655" marT="4655"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3"/>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GB</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£193</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£194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£202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£203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£194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£201</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£235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£233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£244</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£253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£236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£239</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£109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£115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£120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£123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£111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£113</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£246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£250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£241</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£255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£262</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4"/>
                  </a:ext>
                </a:extLst>
              </a:tr>
              <a:tr h="245574">
                <a:tc>
                  <a:txBody>
                    <a:bodyPr/>
                    <a:lstStyle/>
                    <a:p>
                      <a:pPr marL="0" indent="85725" algn="l" rtl="0" fontAlgn="b"/>
                      <a:r>
                        <a:rPr lang="en-GB" sz="800" b="0" i="0" u="none" strike="noStrike" dirty="0">
                          <a:solidFill>
                            <a:schemeClr val="tx1">
                              <a:lumMod val="65000"/>
                              <a:lumOff val="35000"/>
                            </a:schemeClr>
                          </a:solidFill>
                          <a:effectLst/>
                          <a:latin typeface="+mj-lt"/>
                        </a:rPr>
                        <a:t>England</a:t>
                      </a:r>
                    </a:p>
                  </a:txBody>
                  <a:tcPr marL="4655" marR="4655" marT="465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£189</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£190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£198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£193</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£187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r>
                        <a:rPr lang="en-GB" sz="700" b="0" i="0" u="none" strike="noStrike" kern="1200" dirty="0">
                          <a:solidFill>
                            <a:schemeClr val="accent5"/>
                          </a:solidFill>
                          <a:latin typeface="+mj-lt"/>
                          <a:ea typeface="+mn-ea"/>
                          <a:cs typeface="+mn-cs"/>
                        </a:rPr>
                        <a:t>£195</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£236</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£230</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£242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£245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£229</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2"/>
                          </a:solidFill>
                          <a:latin typeface="+mj-lt"/>
                          <a:ea typeface="+mn-ea"/>
                          <a:cs typeface="+mn-cs"/>
                        </a:rPr>
                        <a:t>£236</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£104</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£112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a:solidFill>
                            <a:schemeClr val="accent3"/>
                          </a:solidFill>
                          <a:latin typeface="+mj-lt"/>
                          <a:ea typeface="+mn-ea"/>
                          <a:cs typeface="+mn-cs"/>
                        </a:rPr>
                        <a:t>£116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£116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£105</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3"/>
                          </a:solidFill>
                          <a:latin typeface="+mj-lt"/>
                          <a:ea typeface="+mn-ea"/>
                          <a:cs typeface="+mn-cs"/>
                        </a:rPr>
                        <a:t>£108</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£245</a:t>
                      </a:r>
                    </a:p>
                  </a:txBody>
                  <a:tcPr marL="9525" marR="9525" marT="9525"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£246</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£247</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£238</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£252</a:t>
                      </a: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r>
                        <a:rPr lang="en-GB" sz="700" b="0" i="0" u="none" strike="noStrike" kern="1200" dirty="0">
                          <a:solidFill>
                            <a:schemeClr val="accent4"/>
                          </a:solidFill>
                          <a:latin typeface="+mj-lt"/>
                          <a:ea typeface="+mn-ea"/>
                          <a:cs typeface="+mn-cs"/>
                        </a:rPr>
                        <a:t>£260</a:t>
                      </a:r>
                    </a:p>
                  </a:txBody>
                  <a:tcPr marL="7620" marR="7620" marT="7620"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15"/>
                  </a:ext>
                </a:extLst>
              </a:tr>
            </a:tbl>
          </a:graphicData>
        </a:graphic>
      </p:graphicFrame>
      <p:sp>
        <p:nvSpPr>
          <p:cNvPr id="9" name="TextBox 8"/>
          <p:cNvSpPr txBox="1"/>
          <p:nvPr/>
        </p:nvSpPr>
        <p:spPr>
          <a:xfrm>
            <a:off x="738524" y="5966657"/>
            <a:ext cx="9005976" cy="230832"/>
          </a:xfrm>
          <a:prstGeom prst="rect">
            <a:avLst/>
          </a:prstGeom>
          <a:noFill/>
        </p:spPr>
        <p:txBody>
          <a:bodyPr wrap="square" rtlCol="0">
            <a:spAutoFit/>
          </a:bodyPr>
          <a:lstStyle/>
          <a:p>
            <a:pPr>
              <a:buFont typeface="Arial" pitchFamily="34" charset="0"/>
              <a:buChar char="•"/>
            </a:pPr>
            <a:r>
              <a:rPr lang="en-GB" sz="450" b="0" dirty="0">
                <a:solidFill>
                  <a:schemeClr val="tx1">
                    <a:lumMod val="65000"/>
                    <a:lumOff val="35000"/>
                  </a:schemeClr>
                </a:solidFill>
              </a:rPr>
              <a:t>Please note that the latest 2016 results are provisional and subject to minor changes in subsequent months due to the inclusion of trip-takers returning from late trips.  Pre-2016 results are based on full-year data so will not change.</a:t>
            </a:r>
          </a:p>
          <a:p>
            <a:pPr>
              <a:buFont typeface="Arial" pitchFamily="34" charset="0"/>
              <a:buChar char="•"/>
            </a:pPr>
            <a:r>
              <a:rPr lang="en-GB" sz="450" b="0" dirty="0">
                <a:solidFill>
                  <a:schemeClr val="tx1">
                    <a:lumMod val="65000"/>
                    <a:lumOff val="35000"/>
                  </a:schemeClr>
                </a:solidFill>
                <a:latin typeface="+mj-lt"/>
              </a:rPr>
              <a:t>All expenditure figures are in HISTORIC PRICES.</a:t>
            </a:r>
            <a:endParaRPr lang="en-GB" sz="450" b="0" dirty="0">
              <a:solidFill>
                <a:srgbClr val="333333"/>
              </a:solidFill>
              <a:latin typeface="+mj-lt"/>
            </a:endParaRPr>
          </a:p>
        </p:txBody>
      </p:sp>
      <p:sp>
        <p:nvSpPr>
          <p:cNvPr id="7" name="Rectangle 6"/>
          <p:cNvSpPr/>
          <p:nvPr/>
        </p:nvSpPr>
        <p:spPr>
          <a:xfrm>
            <a:off x="730025" y="6181417"/>
            <a:ext cx="5812971" cy="338554"/>
          </a:xfrm>
          <a:prstGeom prst="rect">
            <a:avLst/>
          </a:prstGeom>
        </p:spPr>
        <p:txBody>
          <a:bodyPr wrap="square">
            <a:spAutoFit/>
          </a:bodyPr>
          <a:lstStyle/>
          <a:p>
            <a:r>
              <a:rPr lang="en-GB" sz="800" b="0"/>
              <a:t>Fieldwork: 9 Aug – 1 Oct 2017</a:t>
            </a:r>
          </a:p>
          <a:p>
            <a:r>
              <a:rPr lang="en-GB" sz="800" b="0"/>
              <a:t>TNS </a:t>
            </a:r>
            <a:r>
              <a:rPr lang="en-GB" sz="800" b="0" dirty="0"/>
              <a:t>Face-to-Face Omnibus Survey</a:t>
            </a:r>
          </a:p>
        </p:txBody>
      </p:sp>
      <p:cxnSp>
        <p:nvCxnSpPr>
          <p:cNvPr id="8" name="Straight Connector 7"/>
          <p:cNvCxnSpPr/>
          <p:nvPr/>
        </p:nvCxnSpPr>
        <p:spPr>
          <a:xfrm flipV="1">
            <a:off x="2256213"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4295078"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330382" y="1121257"/>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69247" y="1113019"/>
            <a:ext cx="0" cy="296877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6830" y="5582278"/>
            <a:ext cx="4266375" cy="184666"/>
          </a:xfrm>
          <a:prstGeom prst="rect">
            <a:avLst/>
          </a:prstGeom>
          <a:noFill/>
        </p:spPr>
        <p:txBody>
          <a:bodyPr wrap="square" rtlCol="0">
            <a:spAutoFit/>
          </a:bodyPr>
          <a:lstStyle/>
          <a:p>
            <a:r>
              <a:rPr lang="en-US" sz="600" b="0" dirty="0" smtClean="0">
                <a:solidFill>
                  <a:prstClr val="white">
                    <a:lumMod val="65000"/>
                  </a:prstClr>
                </a:solidFill>
                <a:latin typeface="Verdana"/>
              </a:rPr>
              <a:t>*Break in time series 2015-2016 – see slide 2</a:t>
            </a:r>
          </a:p>
        </p:txBody>
      </p:sp>
    </p:spTree>
    <p:extLst>
      <p:ext uri="{BB962C8B-B14F-4D97-AF65-F5344CB8AC3E}">
        <p14:creationId xmlns:p14="http://schemas.microsoft.com/office/powerpoint/2010/main" val="2311582632"/>
      </p:ext>
    </p:extLst>
  </p:cSld>
  <p:clrMapOvr>
    <a:masterClrMapping/>
  </p:clrMapOvr>
</p:sld>
</file>

<file path=ppt/theme/theme1.xml><?xml version="1.0" encoding="utf-8"?>
<a:theme xmlns:a="http://schemas.openxmlformats.org/drawingml/2006/main" name="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2.xml><?xml version="1.0" encoding="utf-8"?>
<a:theme xmlns:a="http://schemas.openxmlformats.org/drawingml/2006/main" name="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O Grey Box Masters">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tlCol="0" anchor="t"/>
      <a:lstStyle>
        <a:defPPr algn="l">
          <a:defRPr sz="1600" b="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400" b="0" dirty="0" smtClean="0">
            <a:latin typeface="+mn-lt"/>
          </a:defRPr>
        </a:defPPr>
      </a:lstStyle>
    </a:txDef>
  </a:objectDefaults>
  <a:extraClrSchemeLst/>
</a:theme>
</file>

<file path=ppt/theme/theme4.xml><?xml version="1.0" encoding="utf-8"?>
<a:theme xmlns:a="http://schemas.openxmlformats.org/drawingml/2006/main" name="GRID LAYOUT">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blank">
  <a:themeElements>
    <a:clrScheme name="TNS Master Colours">
      <a:dk1>
        <a:sysClr val="windowText" lastClr="000000"/>
      </a:dk1>
      <a:lt1>
        <a:sysClr val="window" lastClr="FFFFFF"/>
      </a:lt1>
      <a:dk2>
        <a:srgbClr val="3B0541"/>
      </a:dk2>
      <a:lt2>
        <a:srgbClr val="7A2280"/>
      </a:lt2>
      <a:accent1>
        <a:srgbClr val="F7911E"/>
      </a:accent1>
      <a:accent2>
        <a:srgbClr val="EF5205"/>
      </a:accent2>
      <a:accent3>
        <a:srgbClr val="C50017"/>
      </a:accent3>
      <a:accent4>
        <a:srgbClr val="3EB1CC"/>
      </a:accent4>
      <a:accent5>
        <a:srgbClr val="4655A5"/>
      </a:accent5>
      <a:accent6>
        <a:srgbClr val="131C6B"/>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6.xml><?xml version="1.0" encoding="utf-8"?>
<a:theme xmlns:a="http://schemas.openxmlformats.org/drawingml/2006/main" name="2_blank">
  <a:themeElements>
    <a:clrScheme name="Custom 45">
      <a:dk1>
        <a:sysClr val="windowText" lastClr="000000"/>
      </a:dk1>
      <a:lt1>
        <a:sysClr val="window" lastClr="FFFFFF"/>
      </a:lt1>
      <a:dk2>
        <a:srgbClr val="3B0541"/>
      </a:dk2>
      <a:lt2>
        <a:srgbClr val="7A2280"/>
      </a:lt2>
      <a:accent1>
        <a:srgbClr val="F7911E"/>
      </a:accent1>
      <a:accent2>
        <a:srgbClr val="C61678"/>
      </a:accent2>
      <a:accent3>
        <a:srgbClr val="C50017"/>
      </a:accent3>
      <a:accent4>
        <a:srgbClr val="00AEEF"/>
      </a:accent4>
      <a:accent5>
        <a:srgbClr val="93C950"/>
      </a:accent5>
      <a:accent6>
        <a:srgbClr val="00257A"/>
      </a:accent6>
      <a:hlink>
        <a:srgbClr val="4F6128"/>
      </a:hlink>
      <a:folHlink>
        <a:srgbClr val="4F6128"/>
      </a:folHlink>
    </a:clrScheme>
    <a:fontScheme name="TNS Master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12700">
          <a:solidFill>
            <a:schemeClr val="accent3"/>
          </a:solidFill>
        </a:ln>
      </a:spPr>
      <a:bodyPr rtlCol="0" anchor="t"/>
      <a:lstStyle>
        <a:defPPr>
          <a:defRPr sz="1300" b="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b="0" dirty="0" err="1" smtClean="0">
            <a:solidFill>
              <a:srgbClr val="333333"/>
            </a:solidFill>
            <a:latin typeface="+mn-lt"/>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11489</TotalTime>
  <Words>3517</Words>
  <Application>Microsoft Office PowerPoint</Application>
  <PresentationFormat>On-screen Show (4:3)</PresentationFormat>
  <Paragraphs>1990</Paragraphs>
  <Slides>8</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8</vt:i4>
      </vt:variant>
    </vt:vector>
  </HeadingPairs>
  <TitlesOfParts>
    <vt:vector size="19" baseType="lpstr">
      <vt:lpstr>Arial</vt:lpstr>
      <vt:lpstr>Calibri</vt:lpstr>
      <vt:lpstr>Times New Roman</vt:lpstr>
      <vt:lpstr>Verdana</vt:lpstr>
      <vt:lpstr>Wingdings</vt:lpstr>
      <vt:lpstr>blank</vt:lpstr>
      <vt:lpstr>Grey Box Masters</vt:lpstr>
      <vt:lpstr>NO Grey Box Masters</vt:lpstr>
      <vt:lpstr>GRID LAYOUT</vt:lpstr>
      <vt:lpstr>1_blank</vt:lpstr>
      <vt:lpstr>2_blank</vt:lpstr>
      <vt:lpstr>Great Britain  Tourism Survey August 2017 Update</vt:lpstr>
      <vt:lpstr>Long term trends: How to compare data collected from January 2016 onwards with data collected in December 2015 and before </vt:lpstr>
      <vt:lpstr>GB Domestic Tourism: Monthly Volume &amp; Value 2017 ALL TOURISM</vt:lpstr>
      <vt:lpstr>GB Domestic Tourism: Monthly Volume &amp; Value 2017 HOLIDAYS</vt:lpstr>
      <vt:lpstr>GB Domestic Tourism: Monthly Volume &amp; Value 2017 VISITING FRIENDS &amp; RELATIVES</vt:lpstr>
      <vt:lpstr>GB Domestic Tourism: Monthly Volume &amp; Value 2017 BUSINESS TOURISM</vt:lpstr>
      <vt:lpstr>GB Domestic Tourism: Year to Date – 2012-2017 Trips, Bednights &amp; Expenditure, Jan-August period*</vt:lpstr>
      <vt:lpstr>GB Domestic Tourism: Year to Date – 2012-2017 Trip Characteristics, Jan-Aug period*</vt:lpstr>
    </vt:vector>
  </TitlesOfParts>
  <Company>tns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Britain Tourism Survey August 2017 Update</dc:title>
  <dc:creator>katie.linshits</dc:creator>
  <cp:lastModifiedBy>Bianca Healey</cp:lastModifiedBy>
  <cp:revision>1441</cp:revision>
  <cp:lastPrinted>2017-11-23T10:34:58Z</cp:lastPrinted>
  <dcterms:created xsi:type="dcterms:W3CDTF">2012-05-21T18:01:37Z</dcterms:created>
  <dcterms:modified xsi:type="dcterms:W3CDTF">2018-03-23T11:25:43Z</dcterms:modified>
</cp:coreProperties>
</file>