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38"/>
    <a:srgbClr val="EF5205"/>
    <a:srgbClr val="FFFF00"/>
    <a:srgbClr val="FF0000"/>
    <a:srgbClr val="3EB1CC"/>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9886" autoAdjust="0"/>
  </p:normalViewPr>
  <p:slideViewPr>
    <p:cSldViewPr snapToGrid="0" showGuides="1">
      <p:cViewPr>
        <p:scale>
          <a:sx n="167" d="100"/>
          <a:sy n="167" d="100"/>
        </p:scale>
        <p:origin x="-3998" y="-4186"/>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23/03/2018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23/03/2018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dirty="0"/>
          </a:p>
        </p:txBody>
      </p:sp>
    </p:spTree>
    <p:extLst>
      <p:ext uri="{BB962C8B-B14F-4D97-AF65-F5344CB8AC3E}">
        <p14:creationId xmlns:p14="http://schemas.microsoft.com/office/powerpoint/2010/main" val="39576925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651744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17121379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21380560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3530154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376762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6"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462439" y="6114608"/>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6" name="Picture 2">
            <a:extLst>
              <a:ext uri="{FF2B5EF4-FFF2-40B4-BE49-F238E27FC236}">
                <a16:creationId xmlns:a16="http://schemas.microsoft.com/office/drawing/2014/main" xmlns="" id="{9D99AE04-CFAE-42A8-AF9A-DFCD9576A3A9}"/>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462439" y="6114608"/>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Tree>
    <p:extLst>
      <p:ext uri="{BB962C8B-B14F-4D97-AF65-F5344CB8AC3E}">
        <p14:creationId xmlns:p14="http://schemas.microsoft.com/office/powerpoint/2010/main" val="38453245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2800" dirty="0">
                <a:solidFill>
                  <a:srgbClr val="797979"/>
                </a:solidFill>
              </a:rPr>
              <a:t> October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72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583184710"/>
              </p:ext>
            </p:extLst>
          </p:nvPr>
        </p:nvGraphicFramePr>
        <p:xfrm>
          <a:off x="60324" y="1261450"/>
          <a:ext cx="7817516" cy="1584805"/>
        </p:xfrm>
        <a:graphic>
          <a:graphicData uri="http://schemas.openxmlformats.org/drawingml/2006/table">
            <a:tbl>
              <a:tblPr>
                <a:tableStyleId>{5A111915-BE36-4E01-A7E5-04B1672EAD32}</a:tableStyleId>
              </a:tblPr>
              <a:tblGrid>
                <a:gridCol w="665071">
                  <a:extLst>
                    <a:ext uri="{9D8B030D-6E8A-4147-A177-3AD203B41FA5}">
                      <a16:colId xmlns:a16="http://schemas.microsoft.com/office/drawing/2014/main" xmlns="" val="20000"/>
                    </a:ext>
                  </a:extLst>
                </a:gridCol>
                <a:gridCol w="397358">
                  <a:extLst>
                    <a:ext uri="{9D8B030D-6E8A-4147-A177-3AD203B41FA5}">
                      <a16:colId xmlns:a16="http://schemas.microsoft.com/office/drawing/2014/main" xmlns="" val="20001"/>
                    </a:ext>
                  </a:extLst>
                </a:gridCol>
                <a:gridCol w="397358">
                  <a:extLst>
                    <a:ext uri="{9D8B030D-6E8A-4147-A177-3AD203B41FA5}">
                      <a16:colId xmlns:a16="http://schemas.microsoft.com/office/drawing/2014/main" xmlns="" val="20002"/>
                    </a:ext>
                  </a:extLst>
                </a:gridCol>
                <a:gridCol w="442191">
                  <a:extLst>
                    <a:ext uri="{9D8B030D-6E8A-4147-A177-3AD203B41FA5}">
                      <a16:colId xmlns:a16="http://schemas.microsoft.com/office/drawing/2014/main" xmlns="" val="20003"/>
                    </a:ext>
                  </a:extLst>
                </a:gridCol>
                <a:gridCol w="352526">
                  <a:extLst>
                    <a:ext uri="{9D8B030D-6E8A-4147-A177-3AD203B41FA5}">
                      <a16:colId xmlns:a16="http://schemas.microsoft.com/office/drawing/2014/main" xmlns="" val="20004"/>
                    </a:ext>
                  </a:extLst>
                </a:gridCol>
                <a:gridCol w="397358">
                  <a:extLst>
                    <a:ext uri="{9D8B030D-6E8A-4147-A177-3AD203B41FA5}">
                      <a16:colId xmlns:a16="http://schemas.microsoft.com/office/drawing/2014/main" xmlns="" val="20005"/>
                    </a:ext>
                  </a:extLst>
                </a:gridCol>
                <a:gridCol w="397358">
                  <a:extLst>
                    <a:ext uri="{9D8B030D-6E8A-4147-A177-3AD203B41FA5}">
                      <a16:colId xmlns:a16="http://schemas.microsoft.com/office/drawing/2014/main" xmlns="" val="20006"/>
                    </a:ext>
                  </a:extLst>
                </a:gridCol>
                <a:gridCol w="397358">
                  <a:extLst>
                    <a:ext uri="{9D8B030D-6E8A-4147-A177-3AD203B41FA5}">
                      <a16:colId xmlns:a16="http://schemas.microsoft.com/office/drawing/2014/main" xmlns="" val="20007"/>
                    </a:ext>
                  </a:extLst>
                </a:gridCol>
                <a:gridCol w="397358">
                  <a:extLst>
                    <a:ext uri="{9D8B030D-6E8A-4147-A177-3AD203B41FA5}">
                      <a16:colId xmlns:a16="http://schemas.microsoft.com/office/drawing/2014/main" xmlns="" val="20008"/>
                    </a:ext>
                  </a:extLst>
                </a:gridCol>
                <a:gridCol w="397358">
                  <a:extLst>
                    <a:ext uri="{9D8B030D-6E8A-4147-A177-3AD203B41FA5}">
                      <a16:colId xmlns:a16="http://schemas.microsoft.com/office/drawing/2014/main" xmlns="" val="20009"/>
                    </a:ext>
                  </a:extLst>
                </a:gridCol>
                <a:gridCol w="397358">
                  <a:extLst>
                    <a:ext uri="{9D8B030D-6E8A-4147-A177-3AD203B41FA5}">
                      <a16:colId xmlns:a16="http://schemas.microsoft.com/office/drawing/2014/main" xmlns="" val="20010"/>
                    </a:ext>
                  </a:extLst>
                </a:gridCol>
                <a:gridCol w="397358">
                  <a:extLst>
                    <a:ext uri="{9D8B030D-6E8A-4147-A177-3AD203B41FA5}">
                      <a16:colId xmlns:a16="http://schemas.microsoft.com/office/drawing/2014/main" xmlns="" val="20011"/>
                    </a:ext>
                  </a:extLst>
                </a:gridCol>
                <a:gridCol w="397358">
                  <a:extLst>
                    <a:ext uri="{9D8B030D-6E8A-4147-A177-3AD203B41FA5}">
                      <a16:colId xmlns:a16="http://schemas.microsoft.com/office/drawing/2014/main" xmlns="" val="20012"/>
                    </a:ext>
                  </a:extLst>
                </a:gridCol>
                <a:gridCol w="397358">
                  <a:extLst>
                    <a:ext uri="{9D8B030D-6E8A-4147-A177-3AD203B41FA5}">
                      <a16:colId xmlns:a16="http://schemas.microsoft.com/office/drawing/2014/main" xmlns="" val="20013"/>
                    </a:ext>
                  </a:extLst>
                </a:gridCol>
                <a:gridCol w="397358">
                  <a:extLst>
                    <a:ext uri="{9D8B030D-6E8A-4147-A177-3AD203B41FA5}">
                      <a16:colId xmlns:a16="http://schemas.microsoft.com/office/drawing/2014/main" xmlns="" val="20014"/>
                    </a:ext>
                  </a:extLst>
                </a:gridCol>
                <a:gridCol w="397358">
                  <a:extLst>
                    <a:ext uri="{9D8B030D-6E8A-4147-A177-3AD203B41FA5}">
                      <a16:colId xmlns:a16="http://schemas.microsoft.com/office/drawing/2014/main" xmlns="" val="20015"/>
                    </a:ext>
                  </a:extLst>
                </a:gridCol>
                <a:gridCol w="397358">
                  <a:extLst>
                    <a:ext uri="{9D8B030D-6E8A-4147-A177-3AD203B41FA5}">
                      <a16:colId xmlns:a16="http://schemas.microsoft.com/office/drawing/2014/main" xmlns="" val="20016"/>
                    </a:ext>
                  </a:extLst>
                </a:gridCol>
                <a:gridCol w="397358">
                  <a:extLst>
                    <a:ext uri="{9D8B030D-6E8A-4147-A177-3AD203B41FA5}">
                      <a16:colId xmlns:a16="http://schemas.microsoft.com/office/drawing/2014/main" xmlns="" val="20017"/>
                    </a:ext>
                  </a:extLst>
                </a:gridCol>
                <a:gridCol w="397358">
                  <a:extLst>
                    <a:ext uri="{9D8B030D-6E8A-4147-A177-3AD203B41FA5}">
                      <a16:colId xmlns:a16="http://schemas.microsoft.com/office/drawing/2014/main" xmlns="" val="20018"/>
                    </a:ext>
                  </a:extLst>
                </a:gridCol>
              </a:tblGrid>
              <a:tr h="1297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6549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7.259</a:t>
                      </a:r>
                    </a:p>
                  </a:txBody>
                  <a:tcPr marL="9525" marR="9525" marT="9525" marB="0" anchor="ctr"/>
                </a:tc>
                <a:tc>
                  <a:txBody>
                    <a:bodyPr/>
                    <a:lstStyle/>
                    <a:p>
                      <a:pPr algn="ctr" fontAlgn="b"/>
                      <a:r>
                        <a:rPr lang="en-GB" sz="650" b="0" i="0" u="none" strike="noStrike" dirty="0">
                          <a:solidFill>
                            <a:schemeClr val="accent5"/>
                          </a:solidFill>
                          <a:effectLst/>
                          <a:latin typeface="+mj-lt"/>
                        </a:rPr>
                        <a:t>-4.3%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11.688</a:t>
                      </a:r>
                    </a:p>
                  </a:txBody>
                  <a:tcPr marL="9525" marR="9525" marT="9525" marB="0" anchor="ctr"/>
                </a:tc>
                <a:tc>
                  <a:txBody>
                    <a:bodyPr/>
                    <a:lstStyle/>
                    <a:p>
                      <a:pPr algn="ctr" fontAlgn="b"/>
                      <a:r>
                        <a:rPr lang="en-GB" sz="650" b="0" i="0" u="none" strike="noStrike" dirty="0">
                          <a:solidFill>
                            <a:schemeClr val="accent5"/>
                          </a:solidFill>
                          <a:effectLst/>
                          <a:latin typeface="+mj-lt"/>
                        </a:rPr>
                        <a:t>+9.3%</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dirty="0">
                          <a:solidFill>
                            <a:schemeClr val="accent5"/>
                          </a:solidFill>
                          <a:effectLst/>
                          <a:latin typeface="+mj-lt"/>
                        </a:rPr>
                        <a:t>-9.6%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6.182</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9.627</a:t>
                      </a:r>
                    </a:p>
                  </a:txBody>
                  <a:tcPr marL="9525" marR="9525" marT="9525" marB="0" anchor="ctr"/>
                </a:tc>
                <a:tc>
                  <a:txBody>
                    <a:bodyPr/>
                    <a:lstStyle/>
                    <a:p>
                      <a:pPr algn="ctr" fontAlgn="b"/>
                      <a:r>
                        <a:rPr lang="en-GB" sz="650" b="0" i="0" u="none" strike="noStrike" dirty="0">
                          <a:solidFill>
                            <a:schemeClr val="accent5"/>
                          </a:solidFill>
                          <a:effectLst/>
                          <a:latin typeface="+mj-lt"/>
                        </a:rPr>
                        <a:t>+6.5%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80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14.606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13.229</a:t>
                      </a:r>
                    </a:p>
                  </a:txBody>
                  <a:tcPr marL="9525" marR="9525" marT="9525" marB="0" anchor="ctr"/>
                </a:tc>
                <a:tc>
                  <a:txBody>
                    <a:bodyPr/>
                    <a:lstStyle/>
                    <a:p>
                      <a:pPr algn="ctr" fontAlgn="b"/>
                      <a:r>
                        <a:rPr lang="en-GB" sz="650" b="0" i="0" u="none" strike="noStrike" dirty="0">
                          <a:solidFill>
                            <a:schemeClr val="accent5"/>
                          </a:solidFill>
                          <a:effectLst/>
                          <a:latin typeface="+mj-lt"/>
                        </a:rPr>
                        <a:t>-9.4%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18.216</a:t>
                      </a:r>
                    </a:p>
                  </a:txBody>
                  <a:tcPr marL="9525" marR="9525" marT="9525" marB="0" anchor="ctr"/>
                </a:tc>
                <a:tc>
                  <a:txBody>
                    <a:bodyPr/>
                    <a:lstStyle/>
                    <a:p>
                      <a:pPr algn="ctr" fontAlgn="b"/>
                      <a:r>
                        <a:rPr lang="en-GB" sz="650" b="0" i="0" u="none" strike="noStrike" dirty="0">
                          <a:solidFill>
                            <a:schemeClr val="accent5"/>
                          </a:solidFill>
                          <a:effectLst/>
                          <a:latin typeface="+mj-lt"/>
                        </a:rPr>
                        <a:t>-2.5%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29.151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34.458</a:t>
                      </a:r>
                    </a:p>
                  </a:txBody>
                  <a:tcPr marL="9525" marR="9525" marT="9525" marB="0" anchor="ctr"/>
                </a:tc>
                <a:tc>
                  <a:txBody>
                    <a:bodyPr/>
                    <a:lstStyle/>
                    <a:p>
                      <a:pPr algn="ctr" fontAlgn="b"/>
                      <a:r>
                        <a:rPr lang="en-GB" sz="650" b="0" i="0" u="none" strike="noStrike" dirty="0">
                          <a:solidFill>
                            <a:schemeClr val="accent5"/>
                          </a:solidFill>
                          <a:effectLst/>
                          <a:latin typeface="+mj-lt"/>
                        </a:rPr>
                        <a:t>+18.2%</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29.907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27.798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12.517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15.103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15.041</a:t>
                      </a:r>
                    </a:p>
                  </a:txBody>
                  <a:tcPr marL="9525" marR="9525" marT="9525" marB="0" anchor="ctr"/>
                </a:tc>
                <a:tc>
                  <a:txBody>
                    <a:bodyPr/>
                    <a:lstStyle/>
                    <a:p>
                      <a:pPr algn="ctr" fontAlgn="b"/>
                      <a:r>
                        <a:rPr lang="en-GB" sz="650" b="0" i="0" u="none" strike="noStrike" dirty="0">
                          <a:solidFill>
                            <a:schemeClr val="accent5"/>
                          </a:solidFill>
                          <a:effectLst/>
                          <a:latin typeface="+mj-lt"/>
                        </a:rPr>
                        <a:t>-0.4%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dirty="0">
                          <a:solidFill>
                            <a:schemeClr val="accent5"/>
                          </a:solidFill>
                          <a:effectLst/>
                          <a:latin typeface="+mj-lt"/>
                        </a:rPr>
                        <a:t>-22.8%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27.450</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23.226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09"/>
                  </a:ext>
                </a:extLst>
              </a:tr>
              <a:tr h="851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077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13"/>
                  </a:ext>
                </a:extLst>
              </a:tr>
              <a:tr h="360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-5.6%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£1,297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£1,267</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£2,157</a:t>
                      </a:r>
                    </a:p>
                  </a:txBody>
                  <a:tcPr marL="9525" marR="9525" marT="9525" marB="0" anchor="ctr"/>
                </a:tc>
                <a:tc>
                  <a:txBody>
                    <a:bodyPr/>
                    <a:lstStyle/>
                    <a:p>
                      <a:pPr algn="ctr" fontAlgn="b"/>
                      <a:r>
                        <a:rPr lang="en-GB" sz="650" b="0" i="0" u="none" strike="noStrike" dirty="0">
                          <a:solidFill>
                            <a:schemeClr val="accent5"/>
                          </a:solidFill>
                          <a:effectLst/>
                          <a:latin typeface="+mj-lt"/>
                        </a:rPr>
                        <a:t>+14.6%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+6.2%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£1,961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£919</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£852</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-7.3%</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£967</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£1,085</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+12.2%</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£1,308</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£1,170</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-10.6%</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£1,702</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+10.4%</a:t>
                      </a:r>
                    </a:p>
                  </a:txBody>
                  <a:tcPr marL="7620" marR="7620" marT="7620"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£1,478</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£1,653</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+11.8%</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£1,555</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£1,812</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+16.5%</a:t>
                      </a:r>
                    </a:p>
                  </a:txBody>
                  <a:tcPr marL="9525" marR="9525" marT="9525" marB="0" anchor="ct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79033635"/>
              </p:ext>
            </p:extLst>
          </p:nvPr>
        </p:nvGraphicFramePr>
        <p:xfrm>
          <a:off x="67519" y="3101945"/>
          <a:ext cx="9008959" cy="1565464"/>
        </p:xfrm>
        <a:graphic>
          <a:graphicData uri="http://schemas.openxmlformats.org/drawingml/2006/table">
            <a:tbl>
              <a:tblPr>
                <a:tableStyleId>{5A111915-BE36-4E01-A7E5-04B1672EAD32}</a:tableStyleId>
              </a:tblPr>
              <a:tblGrid>
                <a:gridCol w="676810">
                  <a:extLst>
                    <a:ext uri="{9D8B030D-6E8A-4147-A177-3AD203B41FA5}">
                      <a16:colId xmlns:a16="http://schemas.microsoft.com/office/drawing/2014/main" xmlns="" val="20000"/>
                    </a:ext>
                  </a:extLst>
                </a:gridCol>
                <a:gridCol w="396769">
                  <a:extLst>
                    <a:ext uri="{9D8B030D-6E8A-4147-A177-3AD203B41FA5}">
                      <a16:colId xmlns:a16="http://schemas.microsoft.com/office/drawing/2014/main" xmlns="" val="20001"/>
                    </a:ext>
                  </a:extLst>
                </a:gridCol>
                <a:gridCol w="396769">
                  <a:extLst>
                    <a:ext uri="{9D8B030D-6E8A-4147-A177-3AD203B41FA5}">
                      <a16:colId xmlns:a16="http://schemas.microsoft.com/office/drawing/2014/main" xmlns="" val="20002"/>
                    </a:ext>
                  </a:extLst>
                </a:gridCol>
                <a:gridCol w="396769">
                  <a:extLst>
                    <a:ext uri="{9D8B030D-6E8A-4147-A177-3AD203B41FA5}">
                      <a16:colId xmlns:a16="http://schemas.microsoft.com/office/drawing/2014/main" xmlns="" val="20003"/>
                    </a:ext>
                  </a:extLst>
                </a:gridCol>
                <a:gridCol w="396769">
                  <a:extLst>
                    <a:ext uri="{9D8B030D-6E8A-4147-A177-3AD203B41FA5}">
                      <a16:colId xmlns:a16="http://schemas.microsoft.com/office/drawing/2014/main" xmlns="" val="20004"/>
                    </a:ext>
                  </a:extLst>
                </a:gridCol>
                <a:gridCol w="396769">
                  <a:extLst>
                    <a:ext uri="{9D8B030D-6E8A-4147-A177-3AD203B41FA5}">
                      <a16:colId xmlns:a16="http://schemas.microsoft.com/office/drawing/2014/main" xmlns="" val="20005"/>
                    </a:ext>
                  </a:extLst>
                </a:gridCol>
                <a:gridCol w="396769">
                  <a:extLst>
                    <a:ext uri="{9D8B030D-6E8A-4147-A177-3AD203B41FA5}">
                      <a16:colId xmlns:a16="http://schemas.microsoft.com/office/drawing/2014/main" xmlns="" val="20006"/>
                    </a:ext>
                  </a:extLst>
                </a:gridCol>
                <a:gridCol w="396769">
                  <a:extLst>
                    <a:ext uri="{9D8B030D-6E8A-4147-A177-3AD203B41FA5}">
                      <a16:colId xmlns:a16="http://schemas.microsoft.com/office/drawing/2014/main" xmlns="" val="20007"/>
                    </a:ext>
                  </a:extLst>
                </a:gridCol>
                <a:gridCol w="396769">
                  <a:extLst>
                    <a:ext uri="{9D8B030D-6E8A-4147-A177-3AD203B41FA5}">
                      <a16:colId xmlns:a16="http://schemas.microsoft.com/office/drawing/2014/main" xmlns="" val="20008"/>
                    </a:ext>
                  </a:extLst>
                </a:gridCol>
                <a:gridCol w="396769">
                  <a:extLst>
                    <a:ext uri="{9D8B030D-6E8A-4147-A177-3AD203B41FA5}">
                      <a16:colId xmlns:a16="http://schemas.microsoft.com/office/drawing/2014/main" xmlns="" val="20009"/>
                    </a:ext>
                  </a:extLst>
                </a:gridCol>
                <a:gridCol w="396769">
                  <a:extLst>
                    <a:ext uri="{9D8B030D-6E8A-4147-A177-3AD203B41FA5}">
                      <a16:colId xmlns:a16="http://schemas.microsoft.com/office/drawing/2014/main" xmlns="" val="20010"/>
                    </a:ext>
                  </a:extLst>
                </a:gridCol>
                <a:gridCol w="396769">
                  <a:extLst>
                    <a:ext uri="{9D8B030D-6E8A-4147-A177-3AD203B41FA5}">
                      <a16:colId xmlns:a16="http://schemas.microsoft.com/office/drawing/2014/main" xmlns="" val="20011"/>
                    </a:ext>
                  </a:extLst>
                </a:gridCol>
                <a:gridCol w="396769">
                  <a:extLst>
                    <a:ext uri="{9D8B030D-6E8A-4147-A177-3AD203B41FA5}">
                      <a16:colId xmlns:a16="http://schemas.microsoft.com/office/drawing/2014/main" xmlns="" val="20012"/>
                    </a:ext>
                  </a:extLst>
                </a:gridCol>
                <a:gridCol w="396769">
                  <a:extLst>
                    <a:ext uri="{9D8B030D-6E8A-4147-A177-3AD203B41FA5}">
                      <a16:colId xmlns:a16="http://schemas.microsoft.com/office/drawing/2014/main" xmlns="" val="20013"/>
                    </a:ext>
                  </a:extLst>
                </a:gridCol>
                <a:gridCol w="396769">
                  <a:extLst>
                    <a:ext uri="{9D8B030D-6E8A-4147-A177-3AD203B41FA5}">
                      <a16:colId xmlns:a16="http://schemas.microsoft.com/office/drawing/2014/main" xmlns="" val="20014"/>
                    </a:ext>
                  </a:extLst>
                </a:gridCol>
                <a:gridCol w="396769">
                  <a:extLst>
                    <a:ext uri="{9D8B030D-6E8A-4147-A177-3AD203B41FA5}">
                      <a16:colId xmlns:a16="http://schemas.microsoft.com/office/drawing/2014/main" xmlns="" val="20015"/>
                    </a:ext>
                  </a:extLst>
                </a:gridCol>
                <a:gridCol w="396769">
                  <a:extLst>
                    <a:ext uri="{9D8B030D-6E8A-4147-A177-3AD203B41FA5}">
                      <a16:colId xmlns:a16="http://schemas.microsoft.com/office/drawing/2014/main" xmlns="" val="20016"/>
                    </a:ext>
                  </a:extLst>
                </a:gridCol>
                <a:gridCol w="396769">
                  <a:extLst>
                    <a:ext uri="{9D8B030D-6E8A-4147-A177-3AD203B41FA5}">
                      <a16:colId xmlns:a16="http://schemas.microsoft.com/office/drawing/2014/main" xmlns="" val="20017"/>
                    </a:ext>
                  </a:extLst>
                </a:gridCol>
                <a:gridCol w="396769">
                  <a:extLst>
                    <a:ext uri="{9D8B030D-6E8A-4147-A177-3AD203B41FA5}">
                      <a16:colId xmlns:a16="http://schemas.microsoft.com/office/drawing/2014/main" xmlns="" val="20018"/>
                    </a:ext>
                  </a:extLst>
                </a:gridCol>
                <a:gridCol w="396769">
                  <a:extLst>
                    <a:ext uri="{9D8B030D-6E8A-4147-A177-3AD203B41FA5}">
                      <a16:colId xmlns:a16="http://schemas.microsoft.com/office/drawing/2014/main" xmlns="" val="20019"/>
                    </a:ext>
                  </a:extLst>
                </a:gridCol>
                <a:gridCol w="396769">
                  <a:extLst>
                    <a:ext uri="{9D8B030D-6E8A-4147-A177-3AD203B41FA5}">
                      <a16:colId xmlns:a16="http://schemas.microsoft.com/office/drawing/2014/main" xmlns="" val="20020"/>
                    </a:ext>
                  </a:extLst>
                </a:gridCol>
                <a:gridCol w="396769">
                  <a:extLst>
                    <a:ext uri="{9D8B030D-6E8A-4147-A177-3AD203B41FA5}">
                      <a16:colId xmlns:a16="http://schemas.microsoft.com/office/drawing/2014/main" xmlns=""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a16="http://schemas.microsoft.com/office/drawing/2014/main" xmlns=""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a16="http://schemas.microsoft.com/office/drawing/2014/main" xmlns=""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-4.7%</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14.852</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-6.9%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10.370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+22.4%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9.963</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-3.5%</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101.662</a:t>
                      </a:r>
                    </a:p>
                  </a:txBody>
                  <a:tcPr marL="7620" marR="7620" marT="7620" marB="0" anchor="b">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100.391</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-1.3%</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10.262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12.206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8.448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+21.4%</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8.124</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84.235</a:t>
                      </a:r>
                    </a:p>
                  </a:txBody>
                  <a:tcPr marL="7620" marR="7620" marT="7620" marB="0" anchor="b">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83.366</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-1.0%</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5"/>
                      </a:solidFill>
                      <a:prstDash val="solid"/>
                      <a:round/>
                      <a:headEnd type="none" w="med" len="med"/>
                      <a:tailEnd type="none" w="med" len="med"/>
                    </a:lnR>
                    <a:lnT>
                      <a:noFill/>
                    </a:lnT>
                    <a:solidFill>
                      <a:schemeClr val="accent5"/>
                    </a:solidFill>
                  </a:tcPr>
                </a:tc>
                <a:extLst>
                  <a:ext uri="{0D108BD9-81ED-4DB2-BD59-A6C34878D82A}">
                    <a16:rowId xmlns:a16="http://schemas.microsoft.com/office/drawing/2014/main" xmlns=""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45.989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46.001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0.0%</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59.787</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56.420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27.612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30.968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+12.2%</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29.036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28.519</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31.184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309.872</a:t>
                      </a:r>
                    </a:p>
                  </a:txBody>
                  <a:tcPr marL="7620" marR="7620" marT="7620" marB="0" anchor="b">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308.793</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-0.3%</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35.044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38.070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47.266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45.451</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-3.8%</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22.759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24.336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23.326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21.688</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-7.0%</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15.266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25.826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246.610</a:t>
                      </a:r>
                    </a:p>
                  </a:txBody>
                  <a:tcPr marL="7620" marR="7620" marT="7620" marB="0" anchor="b">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248.163</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+0.6%</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5"/>
                      </a:solidFill>
                      <a:prstDash val="solid"/>
                      <a:round/>
                      <a:headEnd type="none" w="med" len="med"/>
                      <a:tailEnd type="none" w="med" len="med"/>
                    </a:lnR>
                    <a:lnT>
                      <a:noFill/>
                    </a:lnT>
                    <a:solidFill>
                      <a:schemeClr val="accent5"/>
                    </a:solidFill>
                  </a:tcPr>
                </a:tc>
                <a:extLst>
                  <a:ext uri="{0D108BD9-81ED-4DB2-BD59-A6C34878D82A}">
                    <a16:rowId xmlns:a16="http://schemas.microsoft.com/office/drawing/2014/main" xmlns=""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£2,890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£3,394</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£3,176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£1,917</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+17.1%</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£2,026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-3.7%</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£1,422</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£1,649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£20,008</a:t>
                      </a:r>
                    </a:p>
                  </a:txBody>
                  <a:tcPr marL="7620" marR="7620" marT="7620" marB="0" anchor="b">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£20,270</a:t>
                      </a:r>
                    </a:p>
                  </a:txBody>
                  <a:tcPr marL="7620" marR="7620" marT="7620" marB="0" anchor="b">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+1.3%</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a16="http://schemas.microsoft.com/office/drawing/2014/main" xmlns=""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£2,323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£2,748</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£2,511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£1,722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+11.7%</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-8.4%</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£1,208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£16,030</a:t>
                      </a:r>
                    </a:p>
                  </a:txBody>
                  <a:tcPr marL="7620" marR="7620" marT="7620" marB="0" anchor="b">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£16,278</a:t>
                      </a:r>
                    </a:p>
                  </a:txBody>
                  <a:tcPr marL="7620" marR="7620" marT="7620" marB="0" anchor="b">
                    <a:lnL w="3175" cap="flat" cmpd="sng" algn="ctr">
                      <a:noFill/>
                      <a:prstDash val="solid"/>
                      <a:round/>
                      <a:headEnd type="none" w="med" len="med"/>
                      <a:tailEnd type="none" w="med" len="med"/>
                    </a:lnL>
                    <a:lnR>
                      <a:noFill/>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+1.5%</a:t>
                      </a:r>
                    </a:p>
                  </a:txBody>
                  <a:tcPr marL="7620" marR="7620" marT="7620" marB="0" anchor="ctr">
                    <a:lnL>
                      <a:noFill/>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rgbClr val="D1D5F7"/>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11 Oct – 26 Nov 2017</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66744288"/>
              </p:ext>
            </p:extLst>
          </p:nvPr>
        </p:nvGraphicFramePr>
        <p:xfrm>
          <a:off x="51584" y="1284971"/>
          <a:ext cx="7833790" cy="1522976"/>
        </p:xfrm>
        <a:graphic>
          <a:graphicData uri="http://schemas.openxmlformats.org/drawingml/2006/table">
            <a:tbl>
              <a:tblPr>
                <a:tableStyleId>{5A111915-BE36-4E01-A7E5-04B1672EAD32}</a:tableStyleId>
              </a:tblPr>
              <a:tblGrid>
                <a:gridCol w="752752">
                  <a:extLst>
                    <a:ext uri="{9D8B030D-6E8A-4147-A177-3AD203B41FA5}">
                      <a16:colId xmlns:a16="http://schemas.microsoft.com/office/drawing/2014/main" xmlns="" val="20000"/>
                    </a:ext>
                  </a:extLst>
                </a:gridCol>
                <a:gridCol w="393391">
                  <a:extLst>
                    <a:ext uri="{9D8B030D-6E8A-4147-A177-3AD203B41FA5}">
                      <a16:colId xmlns:a16="http://schemas.microsoft.com/office/drawing/2014/main" xmlns="" val="20001"/>
                    </a:ext>
                  </a:extLst>
                </a:gridCol>
                <a:gridCol w="393391">
                  <a:extLst>
                    <a:ext uri="{9D8B030D-6E8A-4147-A177-3AD203B41FA5}">
                      <a16:colId xmlns:a16="http://schemas.microsoft.com/office/drawing/2014/main" xmlns="" val="20002"/>
                    </a:ext>
                  </a:extLst>
                </a:gridCol>
                <a:gridCol w="393391">
                  <a:extLst>
                    <a:ext uri="{9D8B030D-6E8A-4147-A177-3AD203B41FA5}">
                      <a16:colId xmlns:a16="http://schemas.microsoft.com/office/drawing/2014/main" xmlns="" val="20003"/>
                    </a:ext>
                  </a:extLst>
                </a:gridCol>
                <a:gridCol w="393391">
                  <a:extLst>
                    <a:ext uri="{9D8B030D-6E8A-4147-A177-3AD203B41FA5}">
                      <a16:colId xmlns:a16="http://schemas.microsoft.com/office/drawing/2014/main" xmlns="" val="20004"/>
                    </a:ext>
                  </a:extLst>
                </a:gridCol>
                <a:gridCol w="393391">
                  <a:extLst>
                    <a:ext uri="{9D8B030D-6E8A-4147-A177-3AD203B41FA5}">
                      <a16:colId xmlns:a16="http://schemas.microsoft.com/office/drawing/2014/main" xmlns="" val="20005"/>
                    </a:ext>
                  </a:extLst>
                </a:gridCol>
                <a:gridCol w="393391">
                  <a:extLst>
                    <a:ext uri="{9D8B030D-6E8A-4147-A177-3AD203B41FA5}">
                      <a16:colId xmlns:a16="http://schemas.microsoft.com/office/drawing/2014/main" xmlns="" val="20006"/>
                    </a:ext>
                  </a:extLst>
                </a:gridCol>
                <a:gridCol w="393391">
                  <a:extLst>
                    <a:ext uri="{9D8B030D-6E8A-4147-A177-3AD203B41FA5}">
                      <a16:colId xmlns:a16="http://schemas.microsoft.com/office/drawing/2014/main" xmlns="" val="20007"/>
                    </a:ext>
                  </a:extLst>
                </a:gridCol>
                <a:gridCol w="393391">
                  <a:extLst>
                    <a:ext uri="{9D8B030D-6E8A-4147-A177-3AD203B41FA5}">
                      <a16:colId xmlns:a16="http://schemas.microsoft.com/office/drawing/2014/main" xmlns="" val="20008"/>
                    </a:ext>
                  </a:extLst>
                </a:gridCol>
                <a:gridCol w="393391">
                  <a:extLst>
                    <a:ext uri="{9D8B030D-6E8A-4147-A177-3AD203B41FA5}">
                      <a16:colId xmlns:a16="http://schemas.microsoft.com/office/drawing/2014/main" xmlns="" val="20009"/>
                    </a:ext>
                  </a:extLst>
                </a:gridCol>
                <a:gridCol w="393391">
                  <a:extLst>
                    <a:ext uri="{9D8B030D-6E8A-4147-A177-3AD203B41FA5}">
                      <a16:colId xmlns:a16="http://schemas.microsoft.com/office/drawing/2014/main" xmlns="" val="20010"/>
                    </a:ext>
                  </a:extLst>
                </a:gridCol>
                <a:gridCol w="393391">
                  <a:extLst>
                    <a:ext uri="{9D8B030D-6E8A-4147-A177-3AD203B41FA5}">
                      <a16:colId xmlns:a16="http://schemas.microsoft.com/office/drawing/2014/main" xmlns="" val="20011"/>
                    </a:ext>
                  </a:extLst>
                </a:gridCol>
                <a:gridCol w="393391">
                  <a:extLst>
                    <a:ext uri="{9D8B030D-6E8A-4147-A177-3AD203B41FA5}">
                      <a16:colId xmlns:a16="http://schemas.microsoft.com/office/drawing/2014/main" xmlns="" val="20012"/>
                    </a:ext>
                  </a:extLst>
                </a:gridCol>
                <a:gridCol w="393391">
                  <a:extLst>
                    <a:ext uri="{9D8B030D-6E8A-4147-A177-3AD203B41FA5}">
                      <a16:colId xmlns:a16="http://schemas.microsoft.com/office/drawing/2014/main" xmlns="" val="20013"/>
                    </a:ext>
                  </a:extLst>
                </a:gridCol>
                <a:gridCol w="393391">
                  <a:extLst>
                    <a:ext uri="{9D8B030D-6E8A-4147-A177-3AD203B41FA5}">
                      <a16:colId xmlns:a16="http://schemas.microsoft.com/office/drawing/2014/main" xmlns="" val="20014"/>
                    </a:ext>
                  </a:extLst>
                </a:gridCol>
                <a:gridCol w="393391">
                  <a:extLst>
                    <a:ext uri="{9D8B030D-6E8A-4147-A177-3AD203B41FA5}">
                      <a16:colId xmlns:a16="http://schemas.microsoft.com/office/drawing/2014/main" xmlns="" val="20015"/>
                    </a:ext>
                  </a:extLst>
                </a:gridCol>
                <a:gridCol w="393391">
                  <a:extLst>
                    <a:ext uri="{9D8B030D-6E8A-4147-A177-3AD203B41FA5}">
                      <a16:colId xmlns:a16="http://schemas.microsoft.com/office/drawing/2014/main" xmlns="" val="20016"/>
                    </a:ext>
                  </a:extLst>
                </a:gridCol>
                <a:gridCol w="393391">
                  <a:extLst>
                    <a:ext uri="{9D8B030D-6E8A-4147-A177-3AD203B41FA5}">
                      <a16:colId xmlns:a16="http://schemas.microsoft.com/office/drawing/2014/main" xmlns="" val="20017"/>
                    </a:ext>
                  </a:extLst>
                </a:gridCol>
                <a:gridCol w="393391">
                  <a:extLst>
                    <a:ext uri="{9D8B030D-6E8A-4147-A177-3AD203B41FA5}">
                      <a16:colId xmlns:a16="http://schemas.microsoft.com/office/drawing/2014/main" xmlns="" val="20018"/>
                    </a:ext>
                  </a:extLst>
                </a:gridCol>
              </a:tblGrid>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4576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1"/>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2.658</a:t>
                      </a:r>
                    </a:p>
                  </a:txBody>
                  <a:tcPr marL="9525" marR="9525" marT="9525" marB="0" anchor="ctr"/>
                </a:tc>
                <a:tc>
                  <a:txBody>
                    <a:bodyPr/>
                    <a:lstStyle/>
                    <a:p>
                      <a:pPr algn="ctr" fontAlgn="b"/>
                      <a:r>
                        <a:rPr lang="en-GB" sz="650" b="0" i="0" u="none" strike="noStrike" dirty="0">
                          <a:solidFill>
                            <a:srgbClr val="FF0000"/>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3.793</a:t>
                      </a:r>
                    </a:p>
                  </a:txBody>
                  <a:tcPr marL="9525" marR="9525" marT="9525" marB="0" anchor="ctr"/>
                </a:tc>
                <a:tc>
                  <a:txBody>
                    <a:bodyPr/>
                    <a:lstStyle/>
                    <a:p>
                      <a:pPr algn="ctr" fontAlgn="b"/>
                      <a:r>
                        <a:rPr lang="en-GB" sz="650" b="0" i="0" u="none" strike="noStrike" dirty="0">
                          <a:solidFill>
                            <a:srgbClr val="FF0000"/>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5.820</a:t>
                      </a:r>
                    </a:p>
                  </a:txBody>
                  <a:tcPr marL="9525" marR="9525" marT="9525" marB="0" anchor="ctr"/>
                </a:tc>
                <a:tc>
                  <a:txBody>
                    <a:bodyPr/>
                    <a:lstStyle/>
                    <a:p>
                      <a:pPr algn="ctr" fontAlgn="b"/>
                      <a:r>
                        <a:rPr lang="en-GB" sz="650" b="0" i="0" u="none" strike="noStrike" dirty="0">
                          <a:solidFill>
                            <a:srgbClr val="FF0000"/>
                          </a:solidFill>
                          <a:effectLst/>
                          <a:latin typeface="+mj-lt"/>
                        </a:rPr>
                        <a:t>+20.3%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5.800</a:t>
                      </a:r>
                    </a:p>
                  </a:txBody>
                  <a:tcPr marL="9525" marR="9525" marT="9525" marB="0" anchor="ctr"/>
                </a:tc>
                <a:tc>
                  <a:txBody>
                    <a:bodyPr/>
                    <a:lstStyle/>
                    <a:p>
                      <a:pPr algn="ctr" fontAlgn="b"/>
                      <a:r>
                        <a:rPr lang="en-GB" sz="650" b="0" i="0" u="none" strike="noStrike" dirty="0">
                          <a:solidFill>
                            <a:srgbClr val="FF0000"/>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5.616</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2"/>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2.112</a:t>
                      </a:r>
                    </a:p>
                  </a:txBody>
                  <a:tcPr marL="9525" marR="9525" marT="9525" marB="0" anchor="ctr"/>
                </a:tc>
                <a:tc>
                  <a:txBody>
                    <a:bodyPr/>
                    <a:lstStyle/>
                    <a:p>
                      <a:pPr algn="ctr" fontAlgn="b"/>
                      <a:r>
                        <a:rPr lang="en-GB" sz="650" b="0" i="0" u="none" strike="noStrike" dirty="0">
                          <a:solidFill>
                            <a:srgbClr val="FF0000"/>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3.027</a:t>
                      </a:r>
                    </a:p>
                  </a:txBody>
                  <a:tcPr marL="9525" marR="9525" marT="9525" marB="0" anchor="ctr"/>
                </a:tc>
                <a:tc>
                  <a:txBody>
                    <a:bodyPr/>
                    <a:lstStyle/>
                    <a:p>
                      <a:pPr algn="ctr" fontAlgn="b"/>
                      <a:r>
                        <a:rPr lang="en-GB" sz="650" b="0" i="0" u="none" strike="noStrike" dirty="0">
                          <a:solidFill>
                            <a:srgbClr val="FF0000"/>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4.528</a:t>
                      </a:r>
                    </a:p>
                  </a:txBody>
                  <a:tcPr marL="9525" marR="9525" marT="9525" marB="0" anchor="ctr"/>
                </a:tc>
                <a:tc>
                  <a:txBody>
                    <a:bodyPr/>
                    <a:lstStyle/>
                    <a:p>
                      <a:pPr algn="ctr" fontAlgn="b"/>
                      <a:r>
                        <a:rPr lang="en-GB" sz="650" b="0" i="0" u="none" strike="noStrike" dirty="0">
                          <a:solidFill>
                            <a:srgbClr val="FF0000"/>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4.540</a:t>
                      </a:r>
                    </a:p>
                  </a:txBody>
                  <a:tcPr marL="9525" marR="9525" marT="9525" marB="0" anchor="ctr"/>
                </a:tc>
                <a:tc>
                  <a:txBody>
                    <a:bodyPr/>
                    <a:lstStyle/>
                    <a:p>
                      <a:pPr algn="ctr" fontAlgn="b"/>
                      <a:r>
                        <a:rPr lang="en-GB" sz="650" b="0" i="0" u="none" strike="noStrike" dirty="0">
                          <a:solidFill>
                            <a:srgbClr val="FF0000"/>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4.438</a:t>
                      </a:r>
                    </a:p>
                  </a:txBody>
                  <a:tcPr marL="9525" marR="9525" marT="9525" marB="0" anchor="ctr"/>
                </a:tc>
                <a:tc>
                  <a:txBody>
                    <a:bodyPr/>
                    <a:lstStyle/>
                    <a:p>
                      <a:pPr algn="ctr" fontAlgn="b"/>
                      <a:r>
                        <a:rPr lang="en-GB" sz="650" b="0" i="0" u="none" strike="noStrike" dirty="0">
                          <a:solidFill>
                            <a:srgbClr val="FF0000"/>
                          </a:solidFill>
                          <a:effectLst/>
                          <a:latin typeface="+mj-lt"/>
                        </a:rPr>
                        <a:t>+15.7%</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3"/>
                  </a:ext>
                </a:extLst>
              </a:tr>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510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7"/>
                  </a:ext>
                </a:extLst>
              </a:tr>
              <a:tr h="12192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4.425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4.786</a:t>
                      </a:r>
                    </a:p>
                  </a:txBody>
                  <a:tcPr marL="9525" marR="9525" marT="9525" marB="0" anchor="b"/>
                </a:tc>
                <a:tc>
                  <a:txBody>
                    <a:bodyPr/>
                    <a:lstStyle/>
                    <a:p>
                      <a:pPr algn="ctr" fontAlgn="b"/>
                      <a:r>
                        <a:rPr lang="en-GB" sz="650" b="0" i="0" u="none" strike="noStrike" dirty="0">
                          <a:solidFill>
                            <a:schemeClr val="accent2"/>
                          </a:solidFill>
                          <a:effectLst/>
                          <a:latin typeface="+mj-lt"/>
                        </a:rPr>
                        <a:t>+8.2%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7.672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6.913</a:t>
                      </a:r>
                    </a:p>
                  </a:txBody>
                  <a:tcPr marL="9525" marR="9525" marT="9525" marB="0" anchor="b"/>
                </a:tc>
                <a:tc>
                  <a:txBody>
                    <a:bodyPr/>
                    <a:lstStyle/>
                    <a:p>
                      <a:pPr algn="ctr" fontAlgn="b"/>
                      <a:r>
                        <a:rPr lang="en-GB" sz="650" b="0" i="0" u="none" strike="noStrike" dirty="0">
                          <a:solidFill>
                            <a:srgbClr val="FF0000"/>
                          </a:solidFill>
                          <a:effectLst/>
                          <a:latin typeface="+mj-lt"/>
                        </a:rPr>
                        <a:t>-9.9%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10.318</a:t>
                      </a:r>
                    </a:p>
                  </a:txBody>
                  <a:tcPr marL="9525" marR="9525" marT="9525" marB="0" anchor="b"/>
                </a:tc>
                <a:tc>
                  <a:txBody>
                    <a:bodyPr/>
                    <a:lstStyle/>
                    <a:p>
                      <a:pPr algn="ctr" fontAlgn="b"/>
                      <a:r>
                        <a:rPr lang="en-GB" sz="650" b="0" i="0" u="none" strike="noStrike" dirty="0">
                          <a:solidFill>
                            <a:srgbClr val="FF0000"/>
                          </a:solidFill>
                          <a:effectLst/>
                          <a:latin typeface="+mj-lt"/>
                        </a:rPr>
                        <a:t>-19.2%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13.965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18.420</a:t>
                      </a:r>
                    </a:p>
                  </a:txBody>
                  <a:tcPr marL="9525" marR="9525" marT="9525" marB="0" anchor="b"/>
                </a:tc>
                <a:tc>
                  <a:txBody>
                    <a:bodyPr/>
                    <a:lstStyle/>
                    <a:p>
                      <a:pPr algn="ctr" fontAlgn="b"/>
                      <a:r>
                        <a:rPr lang="en-GB" sz="650" b="0" i="0" u="none" strike="noStrike" dirty="0">
                          <a:solidFill>
                            <a:srgbClr val="FF0000"/>
                          </a:solidFill>
                          <a:effectLst/>
                          <a:latin typeface="+mj-lt"/>
                        </a:rPr>
                        <a:t>+31.9%</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16.982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19.570</a:t>
                      </a:r>
                    </a:p>
                  </a:txBody>
                  <a:tcPr marL="9525" marR="9525" marT="9525" marB="0" anchor="b"/>
                </a:tc>
                <a:tc>
                  <a:txBody>
                    <a:bodyPr/>
                    <a:lstStyle/>
                    <a:p>
                      <a:pPr algn="ctr" fontAlgn="b"/>
                      <a:r>
                        <a:rPr lang="en-GB" sz="650" b="0" i="0" u="none" strike="noStrike" dirty="0">
                          <a:solidFill>
                            <a:srgbClr val="FF0000"/>
                          </a:solidFill>
                          <a:effectLst/>
                          <a:latin typeface="+mj-lt"/>
                        </a:rPr>
                        <a:t>+15.2%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16.547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19.265</a:t>
                      </a:r>
                    </a:p>
                  </a:txBody>
                  <a:tcPr marL="9525" marR="9525" marT="9525" marB="0" anchor="b"/>
                </a:tc>
                <a:tc>
                  <a:txBody>
                    <a:bodyPr/>
                    <a:lstStyle/>
                    <a:p>
                      <a:pPr algn="ctr" fontAlgn="b"/>
                      <a:r>
                        <a:rPr lang="en-GB" sz="650" b="0" i="0" u="none" strike="noStrike" dirty="0">
                          <a:solidFill>
                            <a:srgbClr val="FF0000"/>
                          </a:solidFill>
                          <a:effectLst/>
                          <a:latin typeface="+mj-lt"/>
                        </a:rPr>
                        <a:t>+16.4%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8"/>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3.750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3.910</a:t>
                      </a:r>
                    </a:p>
                  </a:txBody>
                  <a:tcPr marL="9525" marR="9525" marT="9525" marB="0" anchor="b"/>
                </a:tc>
                <a:tc>
                  <a:txBody>
                    <a:bodyPr/>
                    <a:lstStyle/>
                    <a:p>
                      <a:pPr algn="ctr" fontAlgn="b"/>
                      <a:r>
                        <a:rPr lang="en-GB" sz="650" b="0" i="0" u="none" strike="noStrike" dirty="0">
                          <a:solidFill>
                            <a:schemeClr val="accent2"/>
                          </a:solidFill>
                          <a:effectLst/>
                          <a:latin typeface="+mj-lt"/>
                        </a:rPr>
                        <a:t>+4.3%</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6.033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5.369</a:t>
                      </a:r>
                    </a:p>
                  </a:txBody>
                  <a:tcPr marL="9525" marR="9525" marT="9525" marB="0" anchor="b"/>
                </a:tc>
                <a:tc>
                  <a:txBody>
                    <a:bodyPr/>
                    <a:lstStyle/>
                    <a:p>
                      <a:pPr algn="ctr" fontAlgn="b"/>
                      <a:r>
                        <a:rPr lang="en-GB" sz="650" b="0" i="0" u="none" strike="noStrike" dirty="0">
                          <a:solidFill>
                            <a:srgbClr val="FF0000"/>
                          </a:solidFill>
                          <a:effectLst/>
                          <a:latin typeface="+mj-lt"/>
                        </a:rPr>
                        <a:t>-11.0%</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9.519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8.118</a:t>
                      </a:r>
                    </a:p>
                  </a:txBody>
                  <a:tcPr marL="9525" marR="9525" marT="9525" marB="0" anchor="b"/>
                </a:tc>
                <a:tc>
                  <a:txBody>
                    <a:bodyPr/>
                    <a:lstStyle/>
                    <a:p>
                      <a:pPr algn="ctr" fontAlgn="b"/>
                      <a:r>
                        <a:rPr lang="en-GB" sz="650" b="0" i="0" u="none" strike="noStrike" dirty="0">
                          <a:solidFill>
                            <a:srgbClr val="FF0000"/>
                          </a:solidFill>
                          <a:effectLst/>
                          <a:latin typeface="+mj-lt"/>
                        </a:rPr>
                        <a:t>-14.7%</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11.163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13.907</a:t>
                      </a:r>
                    </a:p>
                  </a:txBody>
                  <a:tcPr marL="9525" marR="9525" marT="9525" marB="0" anchor="b"/>
                </a:tc>
                <a:tc>
                  <a:txBody>
                    <a:bodyPr/>
                    <a:lstStyle/>
                    <a:p>
                      <a:pPr algn="ctr" fontAlgn="b"/>
                      <a:r>
                        <a:rPr lang="en-GB" sz="650" b="0" i="0" u="none" strike="noStrike" dirty="0">
                          <a:solidFill>
                            <a:srgbClr val="FF0000"/>
                          </a:solidFill>
                          <a:effectLst/>
                          <a:latin typeface="+mj-lt"/>
                        </a:rPr>
                        <a:t>+24.6%</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12.715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+17.9%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12.656</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+18.4%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09"/>
                  </a:ext>
                </a:extLst>
              </a:tr>
              <a:tr h="10496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3079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13"/>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£433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£494</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£531</a:t>
                      </a:r>
                    </a:p>
                  </a:txBody>
                  <a:tcPr marL="9525" marR="9525" marT="9525" marB="0" anchor="ctr"/>
                </a:tc>
                <a:tc>
                  <a:txBody>
                    <a:bodyPr/>
                    <a:lstStyle/>
                    <a:p>
                      <a:pPr algn="ctr" fontAlgn="b"/>
                      <a:r>
                        <a:rPr lang="en-GB" sz="650" b="0" i="0" u="none" strike="noStrike" dirty="0">
                          <a:solidFill>
                            <a:srgbClr val="FF0000"/>
                          </a:solidFill>
                          <a:effectLst/>
                          <a:latin typeface="+mj-lt"/>
                        </a:rPr>
                        <a:t>-14.5%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£817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£838</a:t>
                      </a:r>
                    </a:p>
                  </a:txBody>
                  <a:tcPr marL="9525" marR="9525" marT="9525" marB="0" anchor="ctr"/>
                </a:tc>
                <a:tc>
                  <a:txBody>
                    <a:bodyPr/>
                    <a:lstStyle/>
                    <a:p>
                      <a:pPr algn="ctr" fontAlgn="b"/>
                      <a:r>
                        <a:rPr lang="en-GB" sz="650" b="0" i="0" u="none" strike="noStrike" dirty="0">
                          <a:solidFill>
                            <a:srgbClr val="FF0000"/>
                          </a:solidFill>
                          <a:effectLst/>
                          <a:latin typeface="+mj-lt"/>
                        </a:rPr>
                        <a:t>+2.6%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£992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£1,245</a:t>
                      </a:r>
                    </a:p>
                  </a:txBody>
                  <a:tcPr marL="9525" marR="9525" marT="9525" marB="0" anchor="ctr"/>
                </a:tc>
                <a:tc>
                  <a:txBody>
                    <a:bodyPr/>
                    <a:lstStyle/>
                    <a:p>
                      <a:pPr algn="ctr" fontAlgn="b"/>
                      <a:r>
                        <a:rPr lang="en-GB" sz="650" b="0" i="0" u="none" strike="noStrike" dirty="0">
                          <a:solidFill>
                            <a:srgbClr val="FF0000"/>
                          </a:solidFill>
                          <a:effectLst/>
                          <a:latin typeface="+mj-lt"/>
                        </a:rPr>
                        <a:t>+25.5%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£1,079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£1,319</a:t>
                      </a:r>
                    </a:p>
                  </a:txBody>
                  <a:tcPr marL="9525" marR="9525" marT="9525" marB="0" anchor="ctr"/>
                </a:tc>
                <a:tc>
                  <a:txBody>
                    <a:bodyPr/>
                    <a:lstStyle/>
                    <a:p>
                      <a:pPr algn="ctr" fontAlgn="b"/>
                      <a:r>
                        <a:rPr lang="en-GB" sz="650" b="0" i="0" u="none" strike="noStrike" dirty="0">
                          <a:solidFill>
                            <a:srgbClr val="FF0000"/>
                          </a:solidFill>
                          <a:effectLst/>
                          <a:latin typeface="+mj-lt"/>
                        </a:rPr>
                        <a:t>+22.2%</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£1,419</a:t>
                      </a:r>
                    </a:p>
                  </a:txBody>
                  <a:tcPr marL="9525" marR="9525" marT="9525" marB="0" anchor="ctr"/>
                </a:tc>
                <a:tc>
                  <a:txBody>
                    <a:bodyPr/>
                    <a:lstStyle/>
                    <a:p>
                      <a:pPr algn="ctr" fontAlgn="b"/>
                      <a:r>
                        <a:rPr lang="en-GB" sz="650" b="0" i="0" u="none" strike="noStrike" dirty="0">
                          <a:solidFill>
                            <a:srgbClr val="FF0000"/>
                          </a:solidFill>
                          <a:effectLst/>
                          <a:latin typeface="+mj-lt"/>
                        </a:rPr>
                        <a:t>+23.5%</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a16="http://schemas.microsoft.com/office/drawing/2014/main" xmlns="" val="10014"/>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£372</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£421</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+13.2%</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£454</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£414</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-8.8%</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£641</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£665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£798</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£927</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+16.2%</a:t>
                      </a:r>
                    </a:p>
                  </a:txBody>
                  <a:tcPr marL="7620" marR="7620" marT="7620"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£777</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£1,038</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+33.3%</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£1,115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+26.8%</a:t>
                      </a:r>
                    </a:p>
                  </a:txBody>
                  <a:tcPr marL="9525" marR="9525" marT="9525"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7422104"/>
              </p:ext>
            </p:extLst>
          </p:nvPr>
        </p:nvGraphicFramePr>
        <p:xfrm>
          <a:off x="51584" y="3032164"/>
          <a:ext cx="8998441" cy="1524669"/>
        </p:xfrm>
        <a:graphic>
          <a:graphicData uri="http://schemas.openxmlformats.org/drawingml/2006/table">
            <a:tbl>
              <a:tblPr>
                <a:tableStyleId>{5A111915-BE36-4E01-A7E5-04B1672EAD32}</a:tableStyleId>
              </a:tblPr>
              <a:tblGrid>
                <a:gridCol w="749105">
                  <a:extLst>
                    <a:ext uri="{9D8B030D-6E8A-4147-A177-3AD203B41FA5}">
                      <a16:colId xmlns:a16="http://schemas.microsoft.com/office/drawing/2014/main" xmlns="" val="20000"/>
                    </a:ext>
                  </a:extLst>
                </a:gridCol>
                <a:gridCol w="391253">
                  <a:extLst>
                    <a:ext uri="{9D8B030D-6E8A-4147-A177-3AD203B41FA5}">
                      <a16:colId xmlns:a16="http://schemas.microsoft.com/office/drawing/2014/main" xmlns="" val="20001"/>
                    </a:ext>
                  </a:extLst>
                </a:gridCol>
                <a:gridCol w="391253">
                  <a:extLst>
                    <a:ext uri="{9D8B030D-6E8A-4147-A177-3AD203B41FA5}">
                      <a16:colId xmlns:a16="http://schemas.microsoft.com/office/drawing/2014/main" xmlns="" val="20002"/>
                    </a:ext>
                  </a:extLst>
                </a:gridCol>
                <a:gridCol w="391253">
                  <a:extLst>
                    <a:ext uri="{9D8B030D-6E8A-4147-A177-3AD203B41FA5}">
                      <a16:colId xmlns:a16="http://schemas.microsoft.com/office/drawing/2014/main" xmlns="" val="20003"/>
                    </a:ext>
                  </a:extLst>
                </a:gridCol>
                <a:gridCol w="391253">
                  <a:extLst>
                    <a:ext uri="{9D8B030D-6E8A-4147-A177-3AD203B41FA5}">
                      <a16:colId xmlns:a16="http://schemas.microsoft.com/office/drawing/2014/main" xmlns="" val="20004"/>
                    </a:ext>
                  </a:extLst>
                </a:gridCol>
                <a:gridCol w="391253">
                  <a:extLst>
                    <a:ext uri="{9D8B030D-6E8A-4147-A177-3AD203B41FA5}">
                      <a16:colId xmlns:a16="http://schemas.microsoft.com/office/drawing/2014/main" xmlns="" val="20005"/>
                    </a:ext>
                  </a:extLst>
                </a:gridCol>
                <a:gridCol w="391253">
                  <a:extLst>
                    <a:ext uri="{9D8B030D-6E8A-4147-A177-3AD203B41FA5}">
                      <a16:colId xmlns:a16="http://schemas.microsoft.com/office/drawing/2014/main" xmlns="" val="20006"/>
                    </a:ext>
                  </a:extLst>
                </a:gridCol>
                <a:gridCol w="391253">
                  <a:extLst>
                    <a:ext uri="{9D8B030D-6E8A-4147-A177-3AD203B41FA5}">
                      <a16:colId xmlns:a16="http://schemas.microsoft.com/office/drawing/2014/main" xmlns="" val="20007"/>
                    </a:ext>
                  </a:extLst>
                </a:gridCol>
                <a:gridCol w="391253">
                  <a:extLst>
                    <a:ext uri="{9D8B030D-6E8A-4147-A177-3AD203B41FA5}">
                      <a16:colId xmlns:a16="http://schemas.microsoft.com/office/drawing/2014/main" xmlns="" val="20008"/>
                    </a:ext>
                  </a:extLst>
                </a:gridCol>
                <a:gridCol w="391253">
                  <a:extLst>
                    <a:ext uri="{9D8B030D-6E8A-4147-A177-3AD203B41FA5}">
                      <a16:colId xmlns:a16="http://schemas.microsoft.com/office/drawing/2014/main" xmlns="" val="20009"/>
                    </a:ext>
                  </a:extLst>
                </a:gridCol>
                <a:gridCol w="391253">
                  <a:extLst>
                    <a:ext uri="{9D8B030D-6E8A-4147-A177-3AD203B41FA5}">
                      <a16:colId xmlns:a16="http://schemas.microsoft.com/office/drawing/2014/main" xmlns="" val="20010"/>
                    </a:ext>
                  </a:extLst>
                </a:gridCol>
                <a:gridCol w="391253">
                  <a:extLst>
                    <a:ext uri="{9D8B030D-6E8A-4147-A177-3AD203B41FA5}">
                      <a16:colId xmlns:a16="http://schemas.microsoft.com/office/drawing/2014/main" xmlns="" val="20011"/>
                    </a:ext>
                  </a:extLst>
                </a:gridCol>
                <a:gridCol w="391253">
                  <a:extLst>
                    <a:ext uri="{9D8B030D-6E8A-4147-A177-3AD203B41FA5}">
                      <a16:colId xmlns:a16="http://schemas.microsoft.com/office/drawing/2014/main" xmlns="" val="20012"/>
                    </a:ext>
                  </a:extLst>
                </a:gridCol>
                <a:gridCol w="391253">
                  <a:extLst>
                    <a:ext uri="{9D8B030D-6E8A-4147-A177-3AD203B41FA5}">
                      <a16:colId xmlns:a16="http://schemas.microsoft.com/office/drawing/2014/main" xmlns="" val="20013"/>
                    </a:ext>
                  </a:extLst>
                </a:gridCol>
                <a:gridCol w="391253">
                  <a:extLst>
                    <a:ext uri="{9D8B030D-6E8A-4147-A177-3AD203B41FA5}">
                      <a16:colId xmlns:a16="http://schemas.microsoft.com/office/drawing/2014/main" xmlns="" val="20014"/>
                    </a:ext>
                  </a:extLst>
                </a:gridCol>
                <a:gridCol w="391253">
                  <a:extLst>
                    <a:ext uri="{9D8B030D-6E8A-4147-A177-3AD203B41FA5}">
                      <a16:colId xmlns:a16="http://schemas.microsoft.com/office/drawing/2014/main" xmlns="" val="20015"/>
                    </a:ext>
                  </a:extLst>
                </a:gridCol>
                <a:gridCol w="391253">
                  <a:extLst>
                    <a:ext uri="{9D8B030D-6E8A-4147-A177-3AD203B41FA5}">
                      <a16:colId xmlns:a16="http://schemas.microsoft.com/office/drawing/2014/main" xmlns="" val="20016"/>
                    </a:ext>
                  </a:extLst>
                </a:gridCol>
                <a:gridCol w="391253">
                  <a:extLst>
                    <a:ext uri="{9D8B030D-6E8A-4147-A177-3AD203B41FA5}">
                      <a16:colId xmlns:a16="http://schemas.microsoft.com/office/drawing/2014/main" xmlns="" val="20017"/>
                    </a:ext>
                  </a:extLst>
                </a:gridCol>
                <a:gridCol w="391253">
                  <a:extLst>
                    <a:ext uri="{9D8B030D-6E8A-4147-A177-3AD203B41FA5}">
                      <a16:colId xmlns:a16="http://schemas.microsoft.com/office/drawing/2014/main" xmlns="" val="20018"/>
                    </a:ext>
                  </a:extLst>
                </a:gridCol>
                <a:gridCol w="33020">
                  <a:extLst>
                    <a:ext uri="{9D8B030D-6E8A-4147-A177-3AD203B41FA5}">
                      <a16:colId xmlns:a16="http://schemas.microsoft.com/office/drawing/2014/main" xmlns="" val="20019"/>
                    </a:ext>
                  </a:extLst>
                </a:gridCol>
                <a:gridCol w="33020">
                  <a:extLst>
                    <a:ext uri="{9D8B030D-6E8A-4147-A177-3AD203B41FA5}">
                      <a16:colId xmlns:a16="http://schemas.microsoft.com/office/drawing/2014/main" xmlns="" val="20020"/>
                    </a:ext>
                  </a:extLst>
                </a:gridCol>
                <a:gridCol w="358235">
                  <a:extLst>
                    <a:ext uri="{9D8B030D-6E8A-4147-A177-3AD203B41FA5}">
                      <a16:colId xmlns:a16="http://schemas.microsoft.com/office/drawing/2014/main" xmlns="" val="20022"/>
                    </a:ext>
                  </a:extLst>
                </a:gridCol>
                <a:gridCol w="40640">
                  <a:extLst>
                    <a:ext uri="{9D8B030D-6E8A-4147-A177-3AD203B41FA5}">
                      <a16:colId xmlns:a16="http://schemas.microsoft.com/office/drawing/2014/main" xmlns="" val="20023"/>
                    </a:ext>
                  </a:extLst>
                </a:gridCol>
                <a:gridCol w="33020">
                  <a:extLst>
                    <a:ext uri="{9D8B030D-6E8A-4147-A177-3AD203B41FA5}">
                      <a16:colId xmlns:a16="http://schemas.microsoft.com/office/drawing/2014/main" xmlns="" val="20024"/>
                    </a:ext>
                  </a:extLst>
                </a:gridCol>
                <a:gridCol w="317594">
                  <a:extLst>
                    <a:ext uri="{9D8B030D-6E8A-4147-A177-3AD203B41FA5}">
                      <a16:colId xmlns:a16="http://schemas.microsoft.com/office/drawing/2014/main" xmlns="" val="20025"/>
                    </a:ext>
                  </a:extLst>
                </a:gridCol>
                <a:gridCol w="391253">
                  <a:extLst>
                    <a:ext uri="{9D8B030D-6E8A-4147-A177-3AD203B41FA5}">
                      <a16:colId xmlns:a16="http://schemas.microsoft.com/office/drawing/2014/main" xmlns=""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6.914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+0.3%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9.297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5.390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+20.3%</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-1.7%</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50.133</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52.484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+4.7%</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7.454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4.280</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+21.8%</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4.013</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40.299</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41.897</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+4.0%</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29.805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30.825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41.487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38.465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16.161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18.443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+14.1%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16.021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16.410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6.516</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8.555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175.828</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183.415</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+4.3%</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22.315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25.203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+12.9%</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32.559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30.195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12.699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14.258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12.405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11.924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5.180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135.814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142.854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+5.2%</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xmlns=""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a16="http://schemas.microsoft.com/office/drawing/2014/main" xmlns=""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£2,000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£1,887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£2,443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£11,893</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£12,630</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+6.2%</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xmlns=""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£1,588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£1,967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£1,802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£964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£512</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£9,354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£9,854</a:t>
                      </a:r>
                    </a:p>
                  </a:txBody>
                  <a:tcPr marL="7620" marR="7620" marT="7620" marB="0" anchor="ctr">
                    <a:lnL w="6350" cap="flat" cmpd="sng" algn="ctr">
                      <a:noFill/>
                      <a:prstDash val="solid"/>
                      <a:round/>
                      <a:headEnd type="none" w="med" len="med"/>
                      <a:tailEnd type="none" w="med" len="med"/>
                    </a:lnL>
                    <a:lnB w="12700"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+5.3%</a:t>
                      </a:r>
                    </a:p>
                  </a:txBody>
                  <a:tcPr marL="7620" marR="7620" marT="7620"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11 Oct – 26 Nov 2017</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115613554"/>
              </p:ext>
            </p:extLst>
          </p:nvPr>
        </p:nvGraphicFramePr>
        <p:xfrm>
          <a:off x="54243" y="3181357"/>
          <a:ext cx="8971232" cy="1541861"/>
        </p:xfrm>
        <a:graphic>
          <a:graphicData uri="http://schemas.openxmlformats.org/drawingml/2006/table">
            <a:tbl>
              <a:tblPr>
                <a:tableStyleId>{5A111915-BE36-4E01-A7E5-04B1672EAD32}</a:tableStyleId>
              </a:tblPr>
              <a:tblGrid>
                <a:gridCol w="696707">
                  <a:extLst>
                    <a:ext uri="{9D8B030D-6E8A-4147-A177-3AD203B41FA5}">
                      <a16:colId xmlns:a16="http://schemas.microsoft.com/office/drawing/2014/main" xmlns="" val="20000"/>
                    </a:ext>
                  </a:extLst>
                </a:gridCol>
                <a:gridCol w="394025">
                  <a:extLst>
                    <a:ext uri="{9D8B030D-6E8A-4147-A177-3AD203B41FA5}">
                      <a16:colId xmlns:a16="http://schemas.microsoft.com/office/drawing/2014/main" xmlns="" val="20001"/>
                    </a:ext>
                  </a:extLst>
                </a:gridCol>
                <a:gridCol w="394025">
                  <a:extLst>
                    <a:ext uri="{9D8B030D-6E8A-4147-A177-3AD203B41FA5}">
                      <a16:colId xmlns:a16="http://schemas.microsoft.com/office/drawing/2014/main" xmlns="" val="20002"/>
                    </a:ext>
                  </a:extLst>
                </a:gridCol>
                <a:gridCol w="394025">
                  <a:extLst>
                    <a:ext uri="{9D8B030D-6E8A-4147-A177-3AD203B41FA5}">
                      <a16:colId xmlns:a16="http://schemas.microsoft.com/office/drawing/2014/main" xmlns="" val="20003"/>
                    </a:ext>
                  </a:extLst>
                </a:gridCol>
                <a:gridCol w="394025">
                  <a:extLst>
                    <a:ext uri="{9D8B030D-6E8A-4147-A177-3AD203B41FA5}">
                      <a16:colId xmlns:a16="http://schemas.microsoft.com/office/drawing/2014/main" xmlns="" val="20004"/>
                    </a:ext>
                  </a:extLst>
                </a:gridCol>
                <a:gridCol w="394025">
                  <a:extLst>
                    <a:ext uri="{9D8B030D-6E8A-4147-A177-3AD203B41FA5}">
                      <a16:colId xmlns:a16="http://schemas.microsoft.com/office/drawing/2014/main" xmlns="" val="20005"/>
                    </a:ext>
                  </a:extLst>
                </a:gridCol>
                <a:gridCol w="394025">
                  <a:extLst>
                    <a:ext uri="{9D8B030D-6E8A-4147-A177-3AD203B41FA5}">
                      <a16:colId xmlns:a16="http://schemas.microsoft.com/office/drawing/2014/main" xmlns="" val="20006"/>
                    </a:ext>
                  </a:extLst>
                </a:gridCol>
                <a:gridCol w="394025">
                  <a:extLst>
                    <a:ext uri="{9D8B030D-6E8A-4147-A177-3AD203B41FA5}">
                      <a16:colId xmlns:a16="http://schemas.microsoft.com/office/drawing/2014/main" xmlns="" val="20007"/>
                    </a:ext>
                  </a:extLst>
                </a:gridCol>
                <a:gridCol w="394025">
                  <a:extLst>
                    <a:ext uri="{9D8B030D-6E8A-4147-A177-3AD203B41FA5}">
                      <a16:colId xmlns:a16="http://schemas.microsoft.com/office/drawing/2014/main" xmlns="" val="20008"/>
                    </a:ext>
                  </a:extLst>
                </a:gridCol>
                <a:gridCol w="394025">
                  <a:extLst>
                    <a:ext uri="{9D8B030D-6E8A-4147-A177-3AD203B41FA5}">
                      <a16:colId xmlns:a16="http://schemas.microsoft.com/office/drawing/2014/main" xmlns="" val="20009"/>
                    </a:ext>
                  </a:extLst>
                </a:gridCol>
                <a:gridCol w="394025">
                  <a:extLst>
                    <a:ext uri="{9D8B030D-6E8A-4147-A177-3AD203B41FA5}">
                      <a16:colId xmlns:a16="http://schemas.microsoft.com/office/drawing/2014/main" xmlns="" val="20010"/>
                    </a:ext>
                  </a:extLst>
                </a:gridCol>
                <a:gridCol w="394025">
                  <a:extLst>
                    <a:ext uri="{9D8B030D-6E8A-4147-A177-3AD203B41FA5}">
                      <a16:colId xmlns:a16="http://schemas.microsoft.com/office/drawing/2014/main" xmlns="" val="20011"/>
                    </a:ext>
                  </a:extLst>
                </a:gridCol>
                <a:gridCol w="394025">
                  <a:extLst>
                    <a:ext uri="{9D8B030D-6E8A-4147-A177-3AD203B41FA5}">
                      <a16:colId xmlns:a16="http://schemas.microsoft.com/office/drawing/2014/main" xmlns="" val="20012"/>
                    </a:ext>
                  </a:extLst>
                </a:gridCol>
                <a:gridCol w="394025">
                  <a:extLst>
                    <a:ext uri="{9D8B030D-6E8A-4147-A177-3AD203B41FA5}">
                      <a16:colId xmlns:a16="http://schemas.microsoft.com/office/drawing/2014/main" xmlns="" val="20013"/>
                    </a:ext>
                  </a:extLst>
                </a:gridCol>
                <a:gridCol w="394025">
                  <a:extLst>
                    <a:ext uri="{9D8B030D-6E8A-4147-A177-3AD203B41FA5}">
                      <a16:colId xmlns:a16="http://schemas.microsoft.com/office/drawing/2014/main" xmlns="" val="20014"/>
                    </a:ext>
                  </a:extLst>
                </a:gridCol>
                <a:gridCol w="394025">
                  <a:extLst>
                    <a:ext uri="{9D8B030D-6E8A-4147-A177-3AD203B41FA5}">
                      <a16:colId xmlns:a16="http://schemas.microsoft.com/office/drawing/2014/main" xmlns="" val="20015"/>
                    </a:ext>
                  </a:extLst>
                </a:gridCol>
                <a:gridCol w="394025">
                  <a:extLst>
                    <a:ext uri="{9D8B030D-6E8A-4147-A177-3AD203B41FA5}">
                      <a16:colId xmlns:a16="http://schemas.microsoft.com/office/drawing/2014/main" xmlns="" val="20016"/>
                    </a:ext>
                  </a:extLst>
                </a:gridCol>
                <a:gridCol w="394025">
                  <a:extLst>
                    <a:ext uri="{9D8B030D-6E8A-4147-A177-3AD203B41FA5}">
                      <a16:colId xmlns:a16="http://schemas.microsoft.com/office/drawing/2014/main" xmlns="" val="20017"/>
                    </a:ext>
                  </a:extLst>
                </a:gridCol>
                <a:gridCol w="394025">
                  <a:extLst>
                    <a:ext uri="{9D8B030D-6E8A-4147-A177-3AD203B41FA5}">
                      <a16:colId xmlns:a16="http://schemas.microsoft.com/office/drawing/2014/main" xmlns="" val="20018"/>
                    </a:ext>
                  </a:extLst>
                </a:gridCol>
                <a:gridCol w="394025">
                  <a:extLst>
                    <a:ext uri="{9D8B030D-6E8A-4147-A177-3AD203B41FA5}">
                      <a16:colId xmlns:a16="http://schemas.microsoft.com/office/drawing/2014/main" xmlns="" val="20019"/>
                    </a:ext>
                  </a:extLst>
                </a:gridCol>
                <a:gridCol w="394025">
                  <a:extLst>
                    <a:ext uri="{9D8B030D-6E8A-4147-A177-3AD203B41FA5}">
                      <a16:colId xmlns:a16="http://schemas.microsoft.com/office/drawing/2014/main" xmlns="" val="20020"/>
                    </a:ext>
                  </a:extLst>
                </a:gridCol>
                <a:gridCol w="394025">
                  <a:extLst>
                    <a:ext uri="{9D8B030D-6E8A-4147-A177-3AD203B41FA5}">
                      <a16:colId xmlns:a16="http://schemas.microsoft.com/office/drawing/2014/main" xmlns=""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a16="http://schemas.microsoft.com/office/drawing/2014/main" xmlns=""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-16.4%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4.187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+29.6%</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33.478</a:t>
                      </a:r>
                    </a:p>
                  </a:txBody>
                  <a:tcPr marL="7620" marR="7620" marT="7620" marB="0" anchor="b">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32.135</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-4.0%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-12.1%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3.688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+26.3%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-12.7%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29.007</a:t>
                      </a:r>
                    </a:p>
                  </a:txBody>
                  <a:tcPr marL="7620" marR="7620" marT="7620" marB="0" anchor="b">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28.126</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-3.0%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7"/>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10.068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-13.7%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13.581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14.238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6.518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8.620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+32.2%</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8.961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-7.6%</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7.499</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19.810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88.762</a:t>
                      </a:r>
                    </a:p>
                  </a:txBody>
                  <a:tcPr marL="7620" marR="7620" marT="7620" marB="0" anchor="b">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87.267</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-1.7%</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8"/>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8.912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8.522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-4.4%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11.041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12.350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+27.9%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7.732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7.056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6.596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17.294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74.145</a:t>
                      </a:r>
                    </a:p>
                  </a:txBody>
                  <a:tcPr marL="7620" marR="7620" marT="7620" marB="0" anchor="b">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74.356</a:t>
                      </a:r>
                    </a:p>
                  </a:txBody>
                  <a:tcPr marL="7620" marR="7620" marT="762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+0.3%</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xmlns="" val="10012"/>
                  </a:ext>
                </a:extLst>
              </a:tr>
              <a:tr h="1259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13"/>
                  </a:ext>
                </a:extLst>
              </a:tr>
              <a:tr h="16052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chemeClr val="accent3"/>
                          </a:solidFill>
                          <a:effectLst/>
                          <a:latin typeface="+mj-lt"/>
                        </a:rPr>
                        <a:t>+35.1%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-25.6%</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£3,795</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£3,652</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-3.8%</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xmlns="" val="10014"/>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£431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-0.7%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00" b="0" i="0" u="none" strike="noStrike" dirty="0">
                          <a:solidFill>
                            <a:schemeClr val="accent3"/>
                          </a:solidFill>
                          <a:effectLst/>
                          <a:latin typeface="+mj-lt"/>
                        </a:rPr>
                        <a:t>+32.2%</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£3,140</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£3,074</a:t>
                      </a:r>
                    </a:p>
                  </a:txBody>
                  <a:tcPr marL="7620" marR="7620" marT="7620" marB="0" anchor="ctr">
                    <a:lnL w="6350" cap="flat" cmpd="sng" algn="ctr">
                      <a:noFill/>
                      <a:prstDash val="solid"/>
                      <a:round/>
                      <a:headEnd type="none" w="med" len="med"/>
                      <a:tailEnd type="none" w="med" len="med"/>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-2.1%</a:t>
                      </a:r>
                    </a:p>
                  </a:txBody>
                  <a:tcPr marL="7620" marR="7620" marT="7620" marB="0" anchor="ctr">
                    <a:lnL>
                      <a:noFill/>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844723717"/>
              </p:ext>
            </p:extLst>
          </p:nvPr>
        </p:nvGraphicFramePr>
        <p:xfrm>
          <a:off x="54243" y="1464549"/>
          <a:ext cx="7840355" cy="1502048"/>
        </p:xfrm>
        <a:graphic>
          <a:graphicData uri="http://schemas.openxmlformats.org/drawingml/2006/table">
            <a:tbl>
              <a:tblPr>
                <a:tableStyleId>{5A111915-BE36-4E01-A7E5-04B1672EAD32}</a:tableStyleId>
              </a:tblPr>
              <a:tblGrid>
                <a:gridCol w="663582">
                  <a:extLst>
                    <a:ext uri="{9D8B030D-6E8A-4147-A177-3AD203B41FA5}">
                      <a16:colId xmlns:a16="http://schemas.microsoft.com/office/drawing/2014/main" xmlns="" val="20000"/>
                    </a:ext>
                  </a:extLst>
                </a:gridCol>
                <a:gridCol w="396706">
                  <a:extLst>
                    <a:ext uri="{9D8B030D-6E8A-4147-A177-3AD203B41FA5}">
                      <a16:colId xmlns:a16="http://schemas.microsoft.com/office/drawing/2014/main" xmlns="" val="20001"/>
                    </a:ext>
                  </a:extLst>
                </a:gridCol>
                <a:gridCol w="396706">
                  <a:extLst>
                    <a:ext uri="{9D8B030D-6E8A-4147-A177-3AD203B41FA5}">
                      <a16:colId xmlns:a16="http://schemas.microsoft.com/office/drawing/2014/main" xmlns="" val="20002"/>
                    </a:ext>
                  </a:extLst>
                </a:gridCol>
                <a:gridCol w="450336">
                  <a:extLst>
                    <a:ext uri="{9D8B030D-6E8A-4147-A177-3AD203B41FA5}">
                      <a16:colId xmlns:a16="http://schemas.microsoft.com/office/drawing/2014/main" xmlns="" val="20003"/>
                    </a:ext>
                  </a:extLst>
                </a:gridCol>
                <a:gridCol w="343077">
                  <a:extLst>
                    <a:ext uri="{9D8B030D-6E8A-4147-A177-3AD203B41FA5}">
                      <a16:colId xmlns:a16="http://schemas.microsoft.com/office/drawing/2014/main" xmlns="" val="20004"/>
                    </a:ext>
                  </a:extLst>
                </a:gridCol>
                <a:gridCol w="396706">
                  <a:extLst>
                    <a:ext uri="{9D8B030D-6E8A-4147-A177-3AD203B41FA5}">
                      <a16:colId xmlns:a16="http://schemas.microsoft.com/office/drawing/2014/main" xmlns="" val="20005"/>
                    </a:ext>
                  </a:extLst>
                </a:gridCol>
                <a:gridCol w="428298">
                  <a:extLst>
                    <a:ext uri="{9D8B030D-6E8A-4147-A177-3AD203B41FA5}">
                      <a16:colId xmlns:a16="http://schemas.microsoft.com/office/drawing/2014/main" xmlns="" val="20006"/>
                    </a:ext>
                  </a:extLst>
                </a:gridCol>
                <a:gridCol w="365115">
                  <a:extLst>
                    <a:ext uri="{9D8B030D-6E8A-4147-A177-3AD203B41FA5}">
                      <a16:colId xmlns:a16="http://schemas.microsoft.com/office/drawing/2014/main" xmlns="" val="20007"/>
                    </a:ext>
                  </a:extLst>
                </a:gridCol>
                <a:gridCol w="396706">
                  <a:extLst>
                    <a:ext uri="{9D8B030D-6E8A-4147-A177-3AD203B41FA5}">
                      <a16:colId xmlns:a16="http://schemas.microsoft.com/office/drawing/2014/main" xmlns="" val="20008"/>
                    </a:ext>
                  </a:extLst>
                </a:gridCol>
                <a:gridCol w="396706">
                  <a:extLst>
                    <a:ext uri="{9D8B030D-6E8A-4147-A177-3AD203B41FA5}">
                      <a16:colId xmlns:a16="http://schemas.microsoft.com/office/drawing/2014/main" xmlns="" val="20009"/>
                    </a:ext>
                  </a:extLst>
                </a:gridCol>
                <a:gridCol w="396706">
                  <a:extLst>
                    <a:ext uri="{9D8B030D-6E8A-4147-A177-3AD203B41FA5}">
                      <a16:colId xmlns:a16="http://schemas.microsoft.com/office/drawing/2014/main" xmlns="" val="20010"/>
                    </a:ext>
                  </a:extLst>
                </a:gridCol>
                <a:gridCol w="396706">
                  <a:extLst>
                    <a:ext uri="{9D8B030D-6E8A-4147-A177-3AD203B41FA5}">
                      <a16:colId xmlns:a16="http://schemas.microsoft.com/office/drawing/2014/main" xmlns="" val="20011"/>
                    </a:ext>
                  </a:extLst>
                </a:gridCol>
                <a:gridCol w="396706">
                  <a:extLst>
                    <a:ext uri="{9D8B030D-6E8A-4147-A177-3AD203B41FA5}">
                      <a16:colId xmlns:a16="http://schemas.microsoft.com/office/drawing/2014/main" xmlns="" val="20012"/>
                    </a:ext>
                  </a:extLst>
                </a:gridCol>
                <a:gridCol w="396706">
                  <a:extLst>
                    <a:ext uri="{9D8B030D-6E8A-4147-A177-3AD203B41FA5}">
                      <a16:colId xmlns:a16="http://schemas.microsoft.com/office/drawing/2014/main" xmlns="" val="20013"/>
                    </a:ext>
                  </a:extLst>
                </a:gridCol>
                <a:gridCol w="396706">
                  <a:extLst>
                    <a:ext uri="{9D8B030D-6E8A-4147-A177-3AD203B41FA5}">
                      <a16:colId xmlns:a16="http://schemas.microsoft.com/office/drawing/2014/main" xmlns="" val="20014"/>
                    </a:ext>
                  </a:extLst>
                </a:gridCol>
                <a:gridCol w="432769">
                  <a:extLst>
                    <a:ext uri="{9D8B030D-6E8A-4147-A177-3AD203B41FA5}">
                      <a16:colId xmlns:a16="http://schemas.microsoft.com/office/drawing/2014/main" xmlns="" val="20015"/>
                    </a:ext>
                  </a:extLst>
                </a:gridCol>
                <a:gridCol w="396706">
                  <a:extLst>
                    <a:ext uri="{9D8B030D-6E8A-4147-A177-3AD203B41FA5}">
                      <a16:colId xmlns:a16="http://schemas.microsoft.com/office/drawing/2014/main" xmlns="" val="20016"/>
                    </a:ext>
                  </a:extLst>
                </a:gridCol>
                <a:gridCol w="396706">
                  <a:extLst>
                    <a:ext uri="{9D8B030D-6E8A-4147-A177-3AD203B41FA5}">
                      <a16:colId xmlns:a16="http://schemas.microsoft.com/office/drawing/2014/main" xmlns="" val="20017"/>
                    </a:ext>
                  </a:extLst>
                </a:gridCol>
                <a:gridCol w="396706">
                  <a:extLst>
                    <a:ext uri="{9D8B030D-6E8A-4147-A177-3AD203B41FA5}">
                      <a16:colId xmlns:a16="http://schemas.microsoft.com/office/drawing/2014/main" xmlns="" val="20018"/>
                    </a:ext>
                  </a:extLst>
                </a:gridCol>
              </a:tblGrid>
              <a:tr h="1361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925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1"/>
                  </a:ext>
                </a:extLst>
              </a:tr>
              <a:tr h="7418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4.098</a:t>
                      </a:r>
                    </a:p>
                  </a:txBody>
                  <a:tcPr marL="9525" marR="9525" marT="9525" marB="0" anchor="ctr"/>
                </a:tc>
                <a:tc>
                  <a:txBody>
                    <a:bodyPr/>
                    <a:lstStyle/>
                    <a:p>
                      <a:pPr algn="ctr" fontAlgn="b"/>
                      <a:r>
                        <a:rPr lang="en-GB" sz="650" b="0" i="0" u="none" strike="noStrike" dirty="0">
                          <a:solidFill>
                            <a:schemeClr val="accent3"/>
                          </a:solidFill>
                          <a:effectLst/>
                          <a:latin typeface="+mj-lt"/>
                        </a:rPr>
                        <a:t>+8.7%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2"/>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3.571</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3"/>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07"/>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dirty="0">
                          <a:solidFill>
                            <a:schemeClr val="accent3"/>
                          </a:solidFill>
                          <a:effectLst/>
                          <a:latin typeface="+mj-lt"/>
                        </a:rPr>
                        <a:t>-8.6%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chemeClr val="accent3"/>
                          </a:solidFill>
                          <a:effectLst/>
                          <a:latin typeface="+mj-lt"/>
                        </a:rPr>
                        <a:t>+5.6%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9.927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dirty="0">
                          <a:solidFill>
                            <a:schemeClr val="accent3"/>
                          </a:solidFill>
                          <a:effectLst/>
                          <a:latin typeface="+mj-lt"/>
                        </a:rPr>
                        <a:t>-31.2%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9.793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11.628</a:t>
                      </a:r>
                    </a:p>
                  </a:txBody>
                  <a:tcPr marL="9525" marR="9525" marT="9525" marB="0" anchor="ctr"/>
                </a:tc>
                <a:tc>
                  <a:txBody>
                    <a:bodyPr/>
                    <a:lstStyle/>
                    <a:p>
                      <a:pPr algn="ctr" fontAlgn="b"/>
                      <a:r>
                        <a:rPr lang="en-GB" sz="650" b="0" i="0" u="none" strike="noStrike" dirty="0">
                          <a:solidFill>
                            <a:schemeClr val="accent3"/>
                          </a:solidFill>
                          <a:effectLst/>
                          <a:latin typeface="+mj-lt"/>
                        </a:rPr>
                        <a:t>+18.7%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7.803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dirty="0">
                          <a:solidFill>
                            <a:schemeClr val="accent3"/>
                          </a:solidFill>
                          <a:effectLst/>
                          <a:latin typeface="+mj-lt"/>
                        </a:rPr>
                        <a:t>-1.0%</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dirty="0">
                          <a:solidFill>
                            <a:schemeClr val="accent3"/>
                          </a:solidFill>
                          <a:effectLst/>
                          <a:latin typeface="+mj-lt"/>
                        </a:rPr>
                        <a:t>-7.0%</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8"/>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dirty="0">
                          <a:solidFill>
                            <a:schemeClr val="accent3"/>
                          </a:solidFill>
                          <a:effectLst/>
                          <a:latin typeface="+mj-lt"/>
                        </a:rPr>
                        <a:t>-14.4%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chemeClr val="accent3"/>
                          </a:solidFill>
                          <a:effectLst/>
                          <a:latin typeface="+mj-lt"/>
                        </a:rPr>
                        <a:t>+4.2%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dirty="0">
                          <a:solidFill>
                            <a:schemeClr val="accent3"/>
                          </a:solidFill>
                          <a:effectLst/>
                          <a:latin typeface="+mj-lt"/>
                        </a:rPr>
                        <a:t>-29.2%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8.286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9.905</a:t>
                      </a:r>
                    </a:p>
                  </a:txBody>
                  <a:tcPr marL="9525" marR="9525" marT="9525" marB="0" anchor="ctr"/>
                </a:tc>
                <a:tc>
                  <a:txBody>
                    <a:bodyPr/>
                    <a:lstStyle/>
                    <a:p>
                      <a:pPr algn="ctr" fontAlgn="b"/>
                      <a:r>
                        <a:rPr lang="en-GB" sz="650" b="0" i="0" u="none" strike="noStrike" dirty="0">
                          <a:solidFill>
                            <a:schemeClr val="accent3"/>
                          </a:solidFill>
                          <a:effectLst/>
                          <a:latin typeface="+mj-lt"/>
                        </a:rPr>
                        <a:t>+19.5%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dirty="0">
                          <a:solidFill>
                            <a:schemeClr val="accent3"/>
                          </a:solidFill>
                          <a:effectLst/>
                          <a:latin typeface="+mj-lt"/>
                        </a:rPr>
                        <a:t>-4.5%</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chemeClr val="accent3"/>
                          </a:solidFill>
                          <a:effectLst/>
                          <a:latin typeface="+mj-lt"/>
                        </a:rPr>
                        <a:t>+1.2%</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09"/>
                  </a:ext>
                </a:extLst>
              </a:tr>
              <a:tr h="11029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633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a16="http://schemas.microsoft.com/office/drawing/2014/main" xmlns="" val="10013"/>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dirty="0">
                          <a:solidFill>
                            <a:schemeClr val="accent3"/>
                          </a:solidFill>
                          <a:effectLst/>
                          <a:latin typeface="+mj-lt"/>
                        </a:rPr>
                        <a:t>-10.9%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chemeClr val="accent3"/>
                          </a:solidFill>
                          <a:effectLst/>
                          <a:latin typeface="+mj-lt"/>
                        </a:rPr>
                        <a:t>+9.4%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dirty="0">
                          <a:solidFill>
                            <a:schemeClr val="accent3"/>
                          </a:solidFill>
                          <a:effectLst/>
                          <a:latin typeface="+mj-lt"/>
                        </a:rPr>
                        <a:t>-22.6%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£430</a:t>
                      </a:r>
                    </a:p>
                  </a:txBody>
                  <a:tcPr marL="9525" marR="9525" marT="9525" marB="0" anchor="ctr"/>
                </a:tc>
                <a:tc>
                  <a:txBody>
                    <a:bodyPr/>
                    <a:lstStyle/>
                    <a:p>
                      <a:pPr algn="ctr" fontAlgn="b"/>
                      <a:r>
                        <a:rPr lang="en-GB" sz="650" b="0" i="0" u="none" strike="noStrike" dirty="0">
                          <a:solidFill>
                            <a:schemeClr val="accent3"/>
                          </a:solidFill>
                          <a:effectLst/>
                          <a:latin typeface="+mj-lt"/>
                        </a:rPr>
                        <a:t>+8.9%</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dirty="0">
                          <a:solidFill>
                            <a:schemeClr val="accent3"/>
                          </a:solidFill>
                          <a:effectLst/>
                          <a:latin typeface="+mj-lt"/>
                        </a:rPr>
                        <a:t>-15.2%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dirty="0">
                          <a:solidFill>
                            <a:schemeClr val="accent3"/>
                          </a:solidFill>
                          <a:effectLst/>
                          <a:latin typeface="+mj-lt"/>
                        </a:rPr>
                        <a:t>-2.7%</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xmlns="" val="10014"/>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-19.5%</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£315</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+16.2%</a:t>
                      </a:r>
                    </a:p>
                  </a:txBody>
                  <a:tcPr marL="7620" marR="7620" marT="7620"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£317</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-21.8%</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+1.4%</a:t>
                      </a:r>
                    </a:p>
                  </a:txBody>
                  <a:tcPr marL="9525" marR="9525" marT="9525" marB="0" anchor="ctr">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11 Oct – 26 Nov 2017</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138109054"/>
              </p:ext>
            </p:extLst>
          </p:nvPr>
        </p:nvGraphicFramePr>
        <p:xfrm>
          <a:off x="104777" y="3076658"/>
          <a:ext cx="8896337" cy="1585175"/>
        </p:xfrm>
        <a:graphic>
          <a:graphicData uri="http://schemas.openxmlformats.org/drawingml/2006/table">
            <a:tbl>
              <a:tblPr>
                <a:tableStyleId>{5A111915-BE36-4E01-A7E5-04B1672EAD32}</a:tableStyleId>
              </a:tblPr>
              <a:tblGrid>
                <a:gridCol w="547353">
                  <a:extLst>
                    <a:ext uri="{9D8B030D-6E8A-4147-A177-3AD203B41FA5}">
                      <a16:colId xmlns:a16="http://schemas.microsoft.com/office/drawing/2014/main" xmlns="" val="20000"/>
                    </a:ext>
                  </a:extLst>
                </a:gridCol>
                <a:gridCol w="503224">
                  <a:extLst>
                    <a:ext uri="{9D8B030D-6E8A-4147-A177-3AD203B41FA5}">
                      <a16:colId xmlns:a16="http://schemas.microsoft.com/office/drawing/2014/main" xmlns="" val="20001"/>
                    </a:ext>
                  </a:extLst>
                </a:gridCol>
                <a:gridCol w="360594">
                  <a:extLst>
                    <a:ext uri="{9D8B030D-6E8A-4147-A177-3AD203B41FA5}">
                      <a16:colId xmlns:a16="http://schemas.microsoft.com/office/drawing/2014/main" xmlns="" val="20002"/>
                    </a:ext>
                  </a:extLst>
                </a:gridCol>
                <a:gridCol w="423982">
                  <a:extLst>
                    <a:ext uri="{9D8B030D-6E8A-4147-A177-3AD203B41FA5}">
                      <a16:colId xmlns:a16="http://schemas.microsoft.com/office/drawing/2014/main" xmlns="" val="20003"/>
                    </a:ext>
                  </a:extLst>
                </a:gridCol>
                <a:gridCol w="392288">
                  <a:extLst>
                    <a:ext uri="{9D8B030D-6E8A-4147-A177-3AD203B41FA5}">
                      <a16:colId xmlns:a16="http://schemas.microsoft.com/office/drawing/2014/main" xmlns="" val="20004"/>
                    </a:ext>
                  </a:extLst>
                </a:gridCol>
                <a:gridCol w="392288">
                  <a:extLst>
                    <a:ext uri="{9D8B030D-6E8A-4147-A177-3AD203B41FA5}">
                      <a16:colId xmlns:a16="http://schemas.microsoft.com/office/drawing/2014/main" xmlns="" val="20005"/>
                    </a:ext>
                  </a:extLst>
                </a:gridCol>
                <a:gridCol w="392288">
                  <a:extLst>
                    <a:ext uri="{9D8B030D-6E8A-4147-A177-3AD203B41FA5}">
                      <a16:colId xmlns:a16="http://schemas.microsoft.com/office/drawing/2014/main" xmlns="" val="20006"/>
                    </a:ext>
                  </a:extLst>
                </a:gridCol>
                <a:gridCol w="392288">
                  <a:extLst>
                    <a:ext uri="{9D8B030D-6E8A-4147-A177-3AD203B41FA5}">
                      <a16:colId xmlns:a16="http://schemas.microsoft.com/office/drawing/2014/main" xmlns="" val="20007"/>
                    </a:ext>
                  </a:extLst>
                </a:gridCol>
                <a:gridCol w="392288">
                  <a:extLst>
                    <a:ext uri="{9D8B030D-6E8A-4147-A177-3AD203B41FA5}">
                      <a16:colId xmlns:a16="http://schemas.microsoft.com/office/drawing/2014/main" xmlns="" val="20008"/>
                    </a:ext>
                  </a:extLst>
                </a:gridCol>
                <a:gridCol w="392288">
                  <a:extLst>
                    <a:ext uri="{9D8B030D-6E8A-4147-A177-3AD203B41FA5}">
                      <a16:colId xmlns:a16="http://schemas.microsoft.com/office/drawing/2014/main" xmlns="" val="20009"/>
                    </a:ext>
                  </a:extLst>
                </a:gridCol>
                <a:gridCol w="392288">
                  <a:extLst>
                    <a:ext uri="{9D8B030D-6E8A-4147-A177-3AD203B41FA5}">
                      <a16:colId xmlns:a16="http://schemas.microsoft.com/office/drawing/2014/main" xmlns="" val="20010"/>
                    </a:ext>
                  </a:extLst>
                </a:gridCol>
                <a:gridCol w="392288">
                  <a:extLst>
                    <a:ext uri="{9D8B030D-6E8A-4147-A177-3AD203B41FA5}">
                      <a16:colId xmlns:a16="http://schemas.microsoft.com/office/drawing/2014/main" xmlns="" val="20011"/>
                    </a:ext>
                  </a:extLst>
                </a:gridCol>
                <a:gridCol w="443608">
                  <a:extLst>
                    <a:ext uri="{9D8B030D-6E8A-4147-A177-3AD203B41FA5}">
                      <a16:colId xmlns:a16="http://schemas.microsoft.com/office/drawing/2014/main" xmlns="" val="20012"/>
                    </a:ext>
                  </a:extLst>
                </a:gridCol>
                <a:gridCol w="340968">
                  <a:extLst>
                    <a:ext uri="{9D8B030D-6E8A-4147-A177-3AD203B41FA5}">
                      <a16:colId xmlns:a16="http://schemas.microsoft.com/office/drawing/2014/main" xmlns="" val="20013"/>
                    </a:ext>
                  </a:extLst>
                </a:gridCol>
                <a:gridCol w="392288">
                  <a:extLst>
                    <a:ext uri="{9D8B030D-6E8A-4147-A177-3AD203B41FA5}">
                      <a16:colId xmlns:a16="http://schemas.microsoft.com/office/drawing/2014/main" xmlns="" val="20014"/>
                    </a:ext>
                  </a:extLst>
                </a:gridCol>
                <a:gridCol w="392288">
                  <a:extLst>
                    <a:ext uri="{9D8B030D-6E8A-4147-A177-3AD203B41FA5}">
                      <a16:colId xmlns:a16="http://schemas.microsoft.com/office/drawing/2014/main" xmlns="" val="20015"/>
                    </a:ext>
                  </a:extLst>
                </a:gridCol>
                <a:gridCol w="392288">
                  <a:extLst>
                    <a:ext uri="{9D8B030D-6E8A-4147-A177-3AD203B41FA5}">
                      <a16:colId xmlns:a16="http://schemas.microsoft.com/office/drawing/2014/main" xmlns="" val="20016"/>
                    </a:ext>
                  </a:extLst>
                </a:gridCol>
                <a:gridCol w="392288">
                  <a:extLst>
                    <a:ext uri="{9D8B030D-6E8A-4147-A177-3AD203B41FA5}">
                      <a16:colId xmlns:a16="http://schemas.microsoft.com/office/drawing/2014/main" xmlns="" val="20017"/>
                    </a:ext>
                  </a:extLst>
                </a:gridCol>
                <a:gridCol w="392288">
                  <a:extLst>
                    <a:ext uri="{9D8B030D-6E8A-4147-A177-3AD203B41FA5}">
                      <a16:colId xmlns:a16="http://schemas.microsoft.com/office/drawing/2014/main" xmlns="" val="20018"/>
                    </a:ext>
                  </a:extLst>
                </a:gridCol>
                <a:gridCol w="392288">
                  <a:extLst>
                    <a:ext uri="{9D8B030D-6E8A-4147-A177-3AD203B41FA5}">
                      <a16:colId xmlns:a16="http://schemas.microsoft.com/office/drawing/2014/main" xmlns="" val="20019"/>
                    </a:ext>
                  </a:extLst>
                </a:gridCol>
                <a:gridCol w="392288">
                  <a:extLst>
                    <a:ext uri="{9D8B030D-6E8A-4147-A177-3AD203B41FA5}">
                      <a16:colId xmlns:a16="http://schemas.microsoft.com/office/drawing/2014/main" xmlns="" val="20020"/>
                    </a:ext>
                  </a:extLst>
                </a:gridCol>
                <a:gridCol w="392288">
                  <a:extLst>
                    <a:ext uri="{9D8B030D-6E8A-4147-A177-3AD203B41FA5}">
                      <a16:colId xmlns:a16="http://schemas.microsoft.com/office/drawing/2014/main" xmlns=""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a:t>
                      </a:r>
                      <a:r>
                        <a:rPr lang="en-GB" sz="650" u="none" strike="noStrike" kern="1200" dirty="0" err="1">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+1.6%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+23.3%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+16.6%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14.140</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13.000</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-8.1%</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+21.8%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+6.8%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11.876</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11.074</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-6.8%</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B w="12700" cap="flat" cmpd="sng" algn="ctr">
                      <a:solidFill>
                        <a:schemeClr val="accent4"/>
                      </a:solidFill>
                      <a:prstDash val="solid"/>
                      <a:round/>
                      <a:headEnd type="none" w="med" len="med"/>
                      <a:tailEnd type="none" w="med" len="med"/>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2.782</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-10.9%</a:t>
                      </a:r>
                    </a:p>
                  </a:txBody>
                  <a:tcPr marL="9525" marR="9525" marT="952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2.976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+19.8%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3.109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3.889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32.683</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29.457</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-9.9%</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2.200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tcPr>
                </a:tc>
                <a:tc>
                  <a:txBody>
                    <a:bodyPr/>
                    <a:lstStyle/>
                    <a:p>
                      <a:pPr algn="ctr" fontAlgn="b"/>
                      <a:r>
                        <a:rPr lang="en-GB" sz="650" b="0" i="0" u="none" strike="noStrike" dirty="0">
                          <a:solidFill>
                            <a:srgbClr val="3EB1CC"/>
                          </a:solidFill>
                          <a:effectLst/>
                          <a:latin typeface="+mj-lt"/>
                        </a:rPr>
                        <a:t>-17.6%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2.080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+5.3%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2.390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-11.8%</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26.840</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24.149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-10.0%</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a16="http://schemas.microsoft.com/office/drawing/2014/main" xmlns=""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00" b="0" i="0" u="none" strike="noStrike" dirty="0">
                          <a:solidFill>
                            <a:srgbClr val="3EB1CC"/>
                          </a:solidFill>
                          <a:effectLst/>
                          <a:latin typeface="+mj-lt"/>
                        </a:rPr>
                        <a:t>+28.5%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-8.9%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£428</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£3,690</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£3,405</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-7.7%</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xmlns=""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00" b="0" i="0" u="none" strike="noStrike" dirty="0">
                          <a:solidFill>
                            <a:srgbClr val="3EB1CC"/>
                          </a:solidFill>
                          <a:effectLst/>
                          <a:latin typeface="+mj-lt"/>
                        </a:rPr>
                        <a:t>+34.3%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-12.5%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£3,043</a:t>
                      </a:r>
                    </a:p>
                  </a:txBody>
                  <a:tcPr marL="7620" marR="7620" marT="7620" marB="0" anchor="ctr">
                    <a:lnL w="12700" cap="flat" cmpd="sng" algn="ctr">
                      <a:solidFill>
                        <a:schemeClr val="accent4"/>
                      </a:solidFill>
                      <a:prstDash val="solid"/>
                      <a:round/>
                      <a:headEnd type="none" w="med" len="med"/>
                      <a:tailEnd type="none" w="med" len="med"/>
                    </a:lnL>
                    <a:lnR>
                      <a:noFill/>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£2,887</a:t>
                      </a:r>
                    </a:p>
                  </a:txBody>
                  <a:tcPr marL="7620" marR="7620" marT="7620" marB="0" anchor="ctr">
                    <a:lnL>
                      <a:noFill/>
                    </a:lnL>
                    <a:lnB w="12700"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-5.1%</a:t>
                      </a:r>
                    </a:p>
                  </a:txBody>
                  <a:tcPr marL="7620" marR="7620" marT="7620"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21812749"/>
              </p:ext>
            </p:extLst>
          </p:nvPr>
        </p:nvGraphicFramePr>
        <p:xfrm>
          <a:off x="104777" y="1334066"/>
          <a:ext cx="7709956" cy="1527832"/>
        </p:xfrm>
        <a:graphic>
          <a:graphicData uri="http://schemas.openxmlformats.org/drawingml/2006/table">
            <a:tbl>
              <a:tblPr>
                <a:tableStyleId>{5A111915-BE36-4E01-A7E5-04B1672EAD32}</a:tableStyleId>
              </a:tblPr>
              <a:tblGrid>
                <a:gridCol w="655469">
                  <a:extLst>
                    <a:ext uri="{9D8B030D-6E8A-4147-A177-3AD203B41FA5}">
                      <a16:colId xmlns:a16="http://schemas.microsoft.com/office/drawing/2014/main" xmlns="" val="20000"/>
                    </a:ext>
                  </a:extLst>
                </a:gridCol>
                <a:gridCol w="387896">
                  <a:extLst>
                    <a:ext uri="{9D8B030D-6E8A-4147-A177-3AD203B41FA5}">
                      <a16:colId xmlns:a16="http://schemas.microsoft.com/office/drawing/2014/main" xmlns="" val="20001"/>
                    </a:ext>
                  </a:extLst>
                </a:gridCol>
                <a:gridCol w="374005">
                  <a:extLst>
                    <a:ext uri="{9D8B030D-6E8A-4147-A177-3AD203B41FA5}">
                      <a16:colId xmlns:a16="http://schemas.microsoft.com/office/drawing/2014/main" xmlns="" val="20002"/>
                    </a:ext>
                  </a:extLst>
                </a:gridCol>
                <a:gridCol w="442007">
                  <a:extLst>
                    <a:ext uri="{9D8B030D-6E8A-4147-A177-3AD203B41FA5}">
                      <a16:colId xmlns:a16="http://schemas.microsoft.com/office/drawing/2014/main" xmlns="" val="20003"/>
                    </a:ext>
                  </a:extLst>
                </a:gridCol>
                <a:gridCol w="374005">
                  <a:extLst>
                    <a:ext uri="{9D8B030D-6E8A-4147-A177-3AD203B41FA5}">
                      <a16:colId xmlns:a16="http://schemas.microsoft.com/office/drawing/2014/main" xmlns="" val="20004"/>
                    </a:ext>
                  </a:extLst>
                </a:gridCol>
                <a:gridCol w="374005">
                  <a:extLst>
                    <a:ext uri="{9D8B030D-6E8A-4147-A177-3AD203B41FA5}">
                      <a16:colId xmlns:a16="http://schemas.microsoft.com/office/drawing/2014/main" xmlns="" val="20005"/>
                    </a:ext>
                  </a:extLst>
                </a:gridCol>
                <a:gridCol w="426354">
                  <a:extLst>
                    <a:ext uri="{9D8B030D-6E8A-4147-A177-3AD203B41FA5}">
                      <a16:colId xmlns:a16="http://schemas.microsoft.com/office/drawing/2014/main" xmlns="" val="20006"/>
                    </a:ext>
                  </a:extLst>
                </a:gridCol>
                <a:gridCol w="326865">
                  <a:extLst>
                    <a:ext uri="{9D8B030D-6E8A-4147-A177-3AD203B41FA5}">
                      <a16:colId xmlns:a16="http://schemas.microsoft.com/office/drawing/2014/main" xmlns="" val="20007"/>
                    </a:ext>
                  </a:extLst>
                </a:gridCol>
                <a:gridCol w="374005">
                  <a:extLst>
                    <a:ext uri="{9D8B030D-6E8A-4147-A177-3AD203B41FA5}">
                      <a16:colId xmlns:a16="http://schemas.microsoft.com/office/drawing/2014/main" xmlns="" val="20008"/>
                    </a:ext>
                  </a:extLst>
                </a:gridCol>
                <a:gridCol w="456460">
                  <a:extLst>
                    <a:ext uri="{9D8B030D-6E8A-4147-A177-3AD203B41FA5}">
                      <a16:colId xmlns:a16="http://schemas.microsoft.com/office/drawing/2014/main" xmlns="" val="20009"/>
                    </a:ext>
                  </a:extLst>
                </a:gridCol>
                <a:gridCol w="374005">
                  <a:extLst>
                    <a:ext uri="{9D8B030D-6E8A-4147-A177-3AD203B41FA5}">
                      <a16:colId xmlns:a16="http://schemas.microsoft.com/office/drawing/2014/main" xmlns="" val="20010"/>
                    </a:ext>
                  </a:extLst>
                </a:gridCol>
                <a:gridCol w="374005">
                  <a:extLst>
                    <a:ext uri="{9D8B030D-6E8A-4147-A177-3AD203B41FA5}">
                      <a16:colId xmlns:a16="http://schemas.microsoft.com/office/drawing/2014/main" xmlns="" val="20011"/>
                    </a:ext>
                  </a:extLst>
                </a:gridCol>
                <a:gridCol w="448159">
                  <a:extLst>
                    <a:ext uri="{9D8B030D-6E8A-4147-A177-3AD203B41FA5}">
                      <a16:colId xmlns:a16="http://schemas.microsoft.com/office/drawing/2014/main" xmlns="" val="20012"/>
                    </a:ext>
                  </a:extLst>
                </a:gridCol>
                <a:gridCol w="333851">
                  <a:extLst>
                    <a:ext uri="{9D8B030D-6E8A-4147-A177-3AD203B41FA5}">
                      <a16:colId xmlns:a16="http://schemas.microsoft.com/office/drawing/2014/main" xmlns="" val="20013"/>
                    </a:ext>
                  </a:extLst>
                </a:gridCol>
                <a:gridCol w="374005">
                  <a:extLst>
                    <a:ext uri="{9D8B030D-6E8A-4147-A177-3AD203B41FA5}">
                      <a16:colId xmlns:a16="http://schemas.microsoft.com/office/drawing/2014/main" xmlns="" val="20014"/>
                    </a:ext>
                  </a:extLst>
                </a:gridCol>
                <a:gridCol w="408005">
                  <a:extLst>
                    <a:ext uri="{9D8B030D-6E8A-4147-A177-3AD203B41FA5}">
                      <a16:colId xmlns:a16="http://schemas.microsoft.com/office/drawing/2014/main" xmlns="" val="20015"/>
                    </a:ext>
                  </a:extLst>
                </a:gridCol>
                <a:gridCol w="374005">
                  <a:extLst>
                    <a:ext uri="{9D8B030D-6E8A-4147-A177-3AD203B41FA5}">
                      <a16:colId xmlns:a16="http://schemas.microsoft.com/office/drawing/2014/main" xmlns="" val="20016"/>
                    </a:ext>
                  </a:extLst>
                </a:gridCol>
                <a:gridCol w="374005">
                  <a:extLst>
                    <a:ext uri="{9D8B030D-6E8A-4147-A177-3AD203B41FA5}">
                      <a16:colId xmlns:a16="http://schemas.microsoft.com/office/drawing/2014/main" xmlns="" val="20017"/>
                    </a:ext>
                  </a:extLst>
                </a:gridCol>
                <a:gridCol w="458845">
                  <a:extLst>
                    <a:ext uri="{9D8B030D-6E8A-4147-A177-3AD203B41FA5}">
                      <a16:colId xmlns:a16="http://schemas.microsoft.com/office/drawing/2014/main" xmlns="" val="20018"/>
                    </a:ext>
                  </a:extLst>
                </a:gridCol>
              </a:tblGrid>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0"/>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1"/>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0.946</a:t>
                      </a:r>
                    </a:p>
                  </a:txBody>
                  <a:tcPr marL="9525" marR="9525" marT="9525" marB="0" anchor="ctr"/>
                </a:tc>
                <a:tc>
                  <a:txBody>
                    <a:bodyPr/>
                    <a:lstStyle/>
                    <a:p>
                      <a:pPr algn="ctr" fontAlgn="b"/>
                      <a:r>
                        <a:rPr lang="en-GB" sz="650" b="0" i="0" u="none" strike="noStrike" dirty="0">
                          <a:solidFill>
                            <a:srgbClr val="3EB1CC"/>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1.284</a:t>
                      </a:r>
                    </a:p>
                  </a:txBody>
                  <a:tcPr marL="9525" marR="9525" marT="9525" marB="0" anchor="ctr"/>
                </a:tc>
                <a:tc>
                  <a:txBody>
                    <a:bodyPr/>
                    <a:lstStyle/>
                    <a:p>
                      <a:pPr algn="ctr" fontAlgn="b"/>
                      <a:r>
                        <a:rPr lang="en-GB" sz="650" b="0" i="0" u="none" strike="noStrike" dirty="0">
                          <a:solidFill>
                            <a:srgbClr val="3EB1CC"/>
                          </a:solidFill>
                          <a:effectLst/>
                          <a:latin typeface="+mj-lt"/>
                        </a:rPr>
                        <a:t>-7.9%</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1.253</a:t>
                      </a:r>
                    </a:p>
                  </a:txBody>
                  <a:tcPr marL="9525" marR="9525" marT="9525" marB="0" anchor="ctr"/>
                </a:tc>
                <a:tc>
                  <a:txBody>
                    <a:bodyPr/>
                    <a:lstStyle/>
                    <a:p>
                      <a:pPr algn="ctr" fontAlgn="b"/>
                      <a:r>
                        <a:rPr lang="en-GB" sz="650" b="0" i="0" u="none" strike="noStrike" dirty="0">
                          <a:solidFill>
                            <a:srgbClr val="3EB1CC"/>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1.192</a:t>
                      </a:r>
                    </a:p>
                  </a:txBody>
                  <a:tcPr marL="9525" marR="9525" marT="9525" marB="0" anchor="ctr"/>
                </a:tc>
                <a:tc>
                  <a:txBody>
                    <a:bodyPr/>
                    <a:lstStyle/>
                    <a:p>
                      <a:pPr algn="ctr" fontAlgn="b"/>
                      <a:r>
                        <a:rPr lang="en-GB" sz="650" b="0" i="0" u="none" strike="noStrike" dirty="0">
                          <a:solidFill>
                            <a:srgbClr val="3EB1CC"/>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2"/>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0.816</a:t>
                      </a:r>
                    </a:p>
                  </a:txBody>
                  <a:tcPr marL="9525" marR="9525" marT="9525" marB="0" anchor="ctr"/>
                </a:tc>
                <a:tc>
                  <a:txBody>
                    <a:bodyPr/>
                    <a:lstStyle/>
                    <a:p>
                      <a:pPr algn="ctr" fontAlgn="b"/>
                      <a:r>
                        <a:rPr lang="en-GB" sz="650" b="0" i="0" u="none" strike="noStrike" dirty="0">
                          <a:solidFill>
                            <a:srgbClr val="3EB1CC"/>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1.194</a:t>
                      </a:r>
                    </a:p>
                  </a:txBody>
                  <a:tcPr marL="9525" marR="9525" marT="9525" marB="0" anchor="ctr"/>
                </a:tc>
                <a:tc>
                  <a:txBody>
                    <a:bodyPr/>
                    <a:lstStyle/>
                    <a:p>
                      <a:pPr algn="ctr" fontAlgn="b"/>
                      <a:r>
                        <a:rPr lang="en-GB" sz="650" b="0" i="0" u="none" strike="noStrike" dirty="0">
                          <a:solidFill>
                            <a:srgbClr val="3EB1CC"/>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1.089</a:t>
                      </a:r>
                    </a:p>
                  </a:txBody>
                  <a:tcPr marL="9525" marR="9525" marT="9525" marB="0" anchor="ctr"/>
                </a:tc>
                <a:tc>
                  <a:txBody>
                    <a:bodyPr/>
                    <a:lstStyle/>
                    <a:p>
                      <a:pPr algn="ctr" fontAlgn="b"/>
                      <a:r>
                        <a:rPr lang="en-GB" sz="650" b="0" i="0" u="none" strike="noStrike" dirty="0">
                          <a:solidFill>
                            <a:srgbClr val="3EB1CC"/>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1.056</a:t>
                      </a:r>
                    </a:p>
                  </a:txBody>
                  <a:tcPr marL="9525" marR="9525" marT="9525" marB="0" anchor="ctr"/>
                </a:tc>
                <a:tc>
                  <a:txBody>
                    <a:bodyPr/>
                    <a:lstStyle/>
                    <a:p>
                      <a:pPr algn="ctr" fontAlgn="b"/>
                      <a:r>
                        <a:rPr lang="en-GB" sz="650" b="0" i="0" u="none" strike="noStrike" dirty="0">
                          <a:solidFill>
                            <a:srgbClr val="3EB1CC"/>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3"/>
                  </a:ext>
                </a:extLst>
              </a:tr>
              <a:tr h="16460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06"/>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07"/>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3.163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1.975</a:t>
                      </a:r>
                    </a:p>
                  </a:txBody>
                  <a:tcPr marL="9525" marR="9525" marT="9525" marB="0" anchor="ctr"/>
                </a:tc>
                <a:tc>
                  <a:txBody>
                    <a:bodyPr/>
                    <a:lstStyle/>
                    <a:p>
                      <a:pPr algn="ctr" fontAlgn="b"/>
                      <a:r>
                        <a:rPr lang="en-GB" sz="650" b="0" i="0" u="none" strike="noStrike" dirty="0">
                          <a:solidFill>
                            <a:schemeClr val="accent4"/>
                          </a:solidFill>
                          <a:effectLst/>
                          <a:latin typeface="+mj-lt"/>
                        </a:rPr>
                        <a:t>-37.6%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3.210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3.185</a:t>
                      </a:r>
                    </a:p>
                  </a:txBody>
                  <a:tcPr marL="9525" marR="9525" marT="9525" marB="0" anchor="ctr"/>
                </a:tc>
                <a:tc>
                  <a:txBody>
                    <a:bodyPr/>
                    <a:lstStyle/>
                    <a:p>
                      <a:pPr algn="ctr" fontAlgn="b"/>
                      <a:r>
                        <a:rPr lang="en-GB" sz="650" b="0" i="0" u="none" strike="noStrike" dirty="0">
                          <a:solidFill>
                            <a:srgbClr val="3EB1CC"/>
                          </a:solidFill>
                          <a:effectLst/>
                          <a:latin typeface="+mj-lt"/>
                        </a:rPr>
                        <a:t>-0.8%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2.492</a:t>
                      </a:r>
                    </a:p>
                  </a:txBody>
                  <a:tcPr marL="9525" marR="9525" marT="9525" marB="0" anchor="ctr"/>
                </a:tc>
                <a:tc>
                  <a:txBody>
                    <a:bodyPr/>
                    <a:lstStyle/>
                    <a:p>
                      <a:pPr algn="ctr" fontAlgn="b"/>
                      <a:r>
                        <a:rPr lang="en-GB" sz="650" b="0" i="0" u="none" strike="noStrike" dirty="0">
                          <a:solidFill>
                            <a:srgbClr val="3EB1CC"/>
                          </a:solidFill>
                          <a:effectLst/>
                          <a:latin typeface="+mj-lt"/>
                        </a:rPr>
                        <a:t>-26.6%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3.984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3.429</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2.341</a:t>
                      </a:r>
                    </a:p>
                  </a:txBody>
                  <a:tcPr marL="9525" marR="9525" marT="9525" marB="0" anchor="ctr"/>
                </a:tc>
                <a:tc>
                  <a:txBody>
                    <a:bodyPr/>
                    <a:lstStyle/>
                    <a:p>
                      <a:pPr algn="ctr" fontAlgn="b"/>
                      <a:r>
                        <a:rPr lang="en-GB" sz="650" b="0" i="0" u="none" strike="noStrike" dirty="0">
                          <a:solidFill>
                            <a:srgbClr val="3EB1CC"/>
                          </a:solidFill>
                          <a:effectLst/>
                          <a:latin typeface="+mj-lt"/>
                        </a:rPr>
                        <a:t>-31.7%</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3.091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-3.3%</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8"/>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1.596</a:t>
                      </a:r>
                    </a:p>
                  </a:txBody>
                  <a:tcPr marL="9525" marR="9525" marT="9525" marB="0" anchor="ctr"/>
                </a:tc>
                <a:tc>
                  <a:txBody>
                    <a:bodyPr/>
                    <a:lstStyle/>
                    <a:p>
                      <a:pPr algn="ctr" fontAlgn="b"/>
                      <a:r>
                        <a:rPr lang="en-GB" sz="650" b="0" i="0" u="none" strike="noStrike" dirty="0">
                          <a:solidFill>
                            <a:schemeClr val="accent4"/>
                          </a:solidFill>
                          <a:effectLst/>
                          <a:latin typeface="+mj-lt"/>
                        </a:rPr>
                        <a:t>-35.3%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2.542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2.980</a:t>
                      </a:r>
                    </a:p>
                  </a:txBody>
                  <a:tcPr marL="9525" marR="9525" marT="9525" marB="0" anchor="ctr"/>
                </a:tc>
                <a:tc>
                  <a:txBody>
                    <a:bodyPr/>
                    <a:lstStyle/>
                    <a:p>
                      <a:pPr algn="ctr" fontAlgn="b"/>
                      <a:r>
                        <a:rPr lang="en-GB" sz="650" b="0" i="0" u="none" strike="noStrike" dirty="0">
                          <a:solidFill>
                            <a:srgbClr val="3EB1CC"/>
                          </a:solidFill>
                          <a:effectLst/>
                          <a:latin typeface="+mj-lt"/>
                        </a:rPr>
                        <a:t>+17.2%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2.123</a:t>
                      </a:r>
                    </a:p>
                  </a:txBody>
                  <a:tcPr marL="9525" marR="9525" marT="9525" marB="0" anchor="ctr"/>
                </a:tc>
                <a:tc>
                  <a:txBody>
                    <a:bodyPr/>
                    <a:lstStyle/>
                    <a:p>
                      <a:pPr algn="ctr" fontAlgn="b"/>
                      <a:r>
                        <a:rPr lang="en-GB" sz="650" b="0" i="0" u="none" strike="noStrike" dirty="0">
                          <a:solidFill>
                            <a:srgbClr val="3EB1CC"/>
                          </a:solidFill>
                          <a:effectLst/>
                          <a:latin typeface="+mj-lt"/>
                        </a:rPr>
                        <a:t>-19.2%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2.762</a:t>
                      </a:r>
                    </a:p>
                  </a:txBody>
                  <a:tcPr marL="9525" marR="9525" marT="9525" marB="0" anchor="ctr"/>
                </a:tc>
                <a:tc>
                  <a:txBody>
                    <a:bodyPr/>
                    <a:lstStyle/>
                    <a:p>
                      <a:pPr algn="ctr" fontAlgn="b"/>
                      <a:r>
                        <a:rPr lang="en-GB" sz="650" b="0" i="0" u="none" strike="noStrike" dirty="0">
                          <a:solidFill>
                            <a:schemeClr val="accent4"/>
                          </a:solidFill>
                          <a:effectLst/>
                          <a:latin typeface="+mj-lt"/>
                        </a:rPr>
                        <a:t>-17.9%</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2.864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1.953</a:t>
                      </a:r>
                    </a:p>
                  </a:txBody>
                  <a:tcPr marL="9525" marR="9525" marT="9525" marB="0" anchor="ctr"/>
                </a:tc>
                <a:tc>
                  <a:txBody>
                    <a:bodyPr/>
                    <a:lstStyle/>
                    <a:p>
                      <a:pPr algn="ctr" fontAlgn="b"/>
                      <a:r>
                        <a:rPr lang="en-GB" sz="650" b="0" i="0" u="none" strike="noStrike" dirty="0">
                          <a:solidFill>
                            <a:srgbClr val="3EB1CC"/>
                          </a:solidFill>
                          <a:effectLst/>
                          <a:latin typeface="+mj-lt"/>
                        </a:rPr>
                        <a:t>-31.8%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2.421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a16="http://schemas.microsoft.com/office/drawing/2014/main" xmlns="" val="10013"/>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£217</a:t>
                      </a:r>
                    </a:p>
                  </a:txBody>
                  <a:tcPr marL="9525" marR="9525" marT="9525" marB="0" anchor="ctr"/>
                </a:tc>
                <a:tc>
                  <a:txBody>
                    <a:bodyPr/>
                    <a:lstStyle/>
                    <a:p>
                      <a:pPr algn="ctr" fontAlgn="b"/>
                      <a:r>
                        <a:rPr lang="en-GB" sz="650" b="0" i="0" u="none" strike="noStrike" dirty="0">
                          <a:solidFill>
                            <a:srgbClr val="3EB1CC"/>
                          </a:solidFill>
                          <a:effectLst/>
                          <a:latin typeface="+mj-lt"/>
                        </a:rPr>
                        <a:t>-32.2%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£383</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£261</a:t>
                      </a:r>
                    </a:p>
                  </a:txBody>
                  <a:tcPr marL="9525" marR="9525" marT="9525" marB="0" anchor="ctr"/>
                </a:tc>
                <a:tc>
                  <a:txBody>
                    <a:bodyPr/>
                    <a:lstStyle/>
                    <a:p>
                      <a:pPr algn="ctr" fontAlgn="b"/>
                      <a:r>
                        <a:rPr lang="en-GB" sz="650" b="0" i="0" u="none" strike="noStrike" dirty="0">
                          <a:solidFill>
                            <a:srgbClr val="3EB1CC"/>
                          </a:solidFill>
                          <a:effectLst/>
                          <a:latin typeface="+mj-lt"/>
                        </a:rPr>
                        <a:t>-34.3%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£445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£417</a:t>
                      </a:r>
                    </a:p>
                  </a:txBody>
                  <a:tcPr marL="9525" marR="9525" marT="9525" marB="0" anchor="ctr"/>
                </a:tc>
                <a:tc>
                  <a:txBody>
                    <a:bodyPr/>
                    <a:lstStyle/>
                    <a:p>
                      <a:pPr algn="ctr" fontAlgn="b"/>
                      <a:r>
                        <a:rPr lang="en-GB" sz="650" b="0" i="0" u="none" strike="noStrike" dirty="0">
                          <a:solidFill>
                            <a:schemeClr val="accent4"/>
                          </a:solidFill>
                          <a:effectLst/>
                          <a:latin typeface="+mj-lt"/>
                        </a:rPr>
                        <a:t>-6.3%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£334</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j-lt"/>
                        </a:rPr>
                        <a:t>+3.4%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xmlns="" val="10014"/>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£259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£185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-28.6%</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£358</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+44.4%</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-26.7%</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£384</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£301</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-8.2%</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£367</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+15.0%</a:t>
                      </a:r>
                    </a:p>
                  </a:txBody>
                  <a:tcPr marL="9525" marR="9525" marT="9525"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11 Oct – 26 Nov 2017</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a:t>
            </a:r>
            <a:r>
              <a:rPr lang="en-US" dirty="0" err="1"/>
              <a:t>Bednights</a:t>
            </a:r>
            <a:r>
              <a:rPr lang="en-US" dirty="0"/>
              <a:t> &amp; Expenditure, Jan-October </a:t>
            </a:r>
            <a:r>
              <a:rPr lang="en-US" dirty="0" smtClean="0"/>
              <a:t>period*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140862650"/>
              </p:ext>
            </p:extLst>
          </p:nvPr>
        </p:nvGraphicFramePr>
        <p:xfrm>
          <a:off x="66669" y="1281744"/>
          <a:ext cx="9010661" cy="3004215"/>
        </p:xfrm>
        <a:graphic>
          <a:graphicData uri="http://schemas.openxmlformats.org/drawingml/2006/table">
            <a:tbl>
              <a:tblPr/>
              <a:tblGrid>
                <a:gridCol w="851165">
                  <a:extLst>
                    <a:ext uri="{9D8B030D-6E8A-4147-A177-3AD203B41FA5}">
                      <a16:colId xmlns:a16="http://schemas.microsoft.com/office/drawing/2014/main" xmlns="" val="20000"/>
                    </a:ext>
                  </a:extLst>
                </a:gridCol>
                <a:gridCol w="339979">
                  <a:extLst>
                    <a:ext uri="{9D8B030D-6E8A-4147-A177-3AD203B41FA5}">
                      <a16:colId xmlns:a16="http://schemas.microsoft.com/office/drawing/2014/main" xmlns="" val="20001"/>
                    </a:ext>
                  </a:extLst>
                </a:gridCol>
                <a:gridCol w="339979">
                  <a:extLst>
                    <a:ext uri="{9D8B030D-6E8A-4147-A177-3AD203B41FA5}">
                      <a16:colId xmlns:a16="http://schemas.microsoft.com/office/drawing/2014/main" xmlns="" val="20002"/>
                    </a:ext>
                  </a:extLst>
                </a:gridCol>
                <a:gridCol w="339979">
                  <a:extLst>
                    <a:ext uri="{9D8B030D-6E8A-4147-A177-3AD203B41FA5}">
                      <a16:colId xmlns:a16="http://schemas.microsoft.com/office/drawing/2014/main" xmlns="" val="20003"/>
                    </a:ext>
                  </a:extLst>
                </a:gridCol>
                <a:gridCol w="339979">
                  <a:extLst>
                    <a:ext uri="{9D8B030D-6E8A-4147-A177-3AD203B41FA5}">
                      <a16:colId xmlns:a16="http://schemas.microsoft.com/office/drawing/2014/main" xmlns="" val="20004"/>
                    </a:ext>
                  </a:extLst>
                </a:gridCol>
                <a:gridCol w="339979">
                  <a:extLst>
                    <a:ext uri="{9D8B030D-6E8A-4147-A177-3AD203B41FA5}">
                      <a16:colId xmlns:a16="http://schemas.microsoft.com/office/drawing/2014/main" xmlns="" val="20005"/>
                    </a:ext>
                  </a:extLst>
                </a:gridCol>
                <a:gridCol w="339979">
                  <a:extLst>
                    <a:ext uri="{9D8B030D-6E8A-4147-A177-3AD203B41FA5}">
                      <a16:colId xmlns:a16="http://schemas.microsoft.com/office/drawing/2014/main" xmlns="" val="20006"/>
                    </a:ext>
                  </a:extLst>
                </a:gridCol>
                <a:gridCol w="339979">
                  <a:extLst>
                    <a:ext uri="{9D8B030D-6E8A-4147-A177-3AD203B41FA5}">
                      <a16:colId xmlns:a16="http://schemas.microsoft.com/office/drawing/2014/main" xmlns="" val="20007"/>
                    </a:ext>
                  </a:extLst>
                </a:gridCol>
                <a:gridCol w="339979">
                  <a:extLst>
                    <a:ext uri="{9D8B030D-6E8A-4147-A177-3AD203B41FA5}">
                      <a16:colId xmlns:a16="http://schemas.microsoft.com/office/drawing/2014/main" xmlns="" val="20008"/>
                    </a:ext>
                  </a:extLst>
                </a:gridCol>
                <a:gridCol w="339979">
                  <a:extLst>
                    <a:ext uri="{9D8B030D-6E8A-4147-A177-3AD203B41FA5}">
                      <a16:colId xmlns:a16="http://schemas.microsoft.com/office/drawing/2014/main" xmlns="" val="20009"/>
                    </a:ext>
                  </a:extLst>
                </a:gridCol>
                <a:gridCol w="339979">
                  <a:extLst>
                    <a:ext uri="{9D8B030D-6E8A-4147-A177-3AD203B41FA5}">
                      <a16:colId xmlns:a16="http://schemas.microsoft.com/office/drawing/2014/main" xmlns="" val="20010"/>
                    </a:ext>
                  </a:extLst>
                </a:gridCol>
                <a:gridCol w="339979">
                  <a:extLst>
                    <a:ext uri="{9D8B030D-6E8A-4147-A177-3AD203B41FA5}">
                      <a16:colId xmlns:a16="http://schemas.microsoft.com/office/drawing/2014/main" xmlns="" val="20011"/>
                    </a:ext>
                  </a:extLst>
                </a:gridCol>
                <a:gridCol w="339979">
                  <a:extLst>
                    <a:ext uri="{9D8B030D-6E8A-4147-A177-3AD203B41FA5}">
                      <a16:colId xmlns:a16="http://schemas.microsoft.com/office/drawing/2014/main" xmlns="" val="20012"/>
                    </a:ext>
                  </a:extLst>
                </a:gridCol>
                <a:gridCol w="339979">
                  <a:extLst>
                    <a:ext uri="{9D8B030D-6E8A-4147-A177-3AD203B41FA5}">
                      <a16:colId xmlns:a16="http://schemas.microsoft.com/office/drawing/2014/main" xmlns="" val="20013"/>
                    </a:ext>
                  </a:extLst>
                </a:gridCol>
                <a:gridCol w="339979">
                  <a:extLst>
                    <a:ext uri="{9D8B030D-6E8A-4147-A177-3AD203B41FA5}">
                      <a16:colId xmlns:a16="http://schemas.microsoft.com/office/drawing/2014/main" xmlns="" val="20014"/>
                    </a:ext>
                  </a:extLst>
                </a:gridCol>
                <a:gridCol w="339979">
                  <a:extLst>
                    <a:ext uri="{9D8B030D-6E8A-4147-A177-3AD203B41FA5}">
                      <a16:colId xmlns:a16="http://schemas.microsoft.com/office/drawing/2014/main" xmlns="" val="20015"/>
                    </a:ext>
                  </a:extLst>
                </a:gridCol>
                <a:gridCol w="339979">
                  <a:extLst>
                    <a:ext uri="{9D8B030D-6E8A-4147-A177-3AD203B41FA5}">
                      <a16:colId xmlns:a16="http://schemas.microsoft.com/office/drawing/2014/main" xmlns="" val="20016"/>
                    </a:ext>
                  </a:extLst>
                </a:gridCol>
                <a:gridCol w="339979">
                  <a:extLst>
                    <a:ext uri="{9D8B030D-6E8A-4147-A177-3AD203B41FA5}">
                      <a16:colId xmlns:a16="http://schemas.microsoft.com/office/drawing/2014/main" xmlns="" val="20017"/>
                    </a:ext>
                  </a:extLst>
                </a:gridCol>
                <a:gridCol w="339979">
                  <a:extLst>
                    <a:ext uri="{9D8B030D-6E8A-4147-A177-3AD203B41FA5}">
                      <a16:colId xmlns:a16="http://schemas.microsoft.com/office/drawing/2014/main" xmlns="" val="20018"/>
                    </a:ext>
                  </a:extLst>
                </a:gridCol>
                <a:gridCol w="339979">
                  <a:extLst>
                    <a:ext uri="{9D8B030D-6E8A-4147-A177-3AD203B41FA5}">
                      <a16:colId xmlns:a16="http://schemas.microsoft.com/office/drawing/2014/main" xmlns="" val="20019"/>
                    </a:ext>
                  </a:extLst>
                </a:gridCol>
                <a:gridCol w="339979">
                  <a:extLst>
                    <a:ext uri="{9D8B030D-6E8A-4147-A177-3AD203B41FA5}">
                      <a16:colId xmlns:a16="http://schemas.microsoft.com/office/drawing/2014/main" xmlns="" val="20020"/>
                    </a:ext>
                  </a:extLst>
                </a:gridCol>
                <a:gridCol w="339979">
                  <a:extLst>
                    <a:ext uri="{9D8B030D-6E8A-4147-A177-3AD203B41FA5}">
                      <a16:colId xmlns:a16="http://schemas.microsoft.com/office/drawing/2014/main" xmlns="" val="20021"/>
                    </a:ext>
                  </a:extLst>
                </a:gridCol>
                <a:gridCol w="339979">
                  <a:extLst>
                    <a:ext uri="{9D8B030D-6E8A-4147-A177-3AD203B41FA5}">
                      <a16:colId xmlns:a16="http://schemas.microsoft.com/office/drawing/2014/main" xmlns="" val="20022"/>
                    </a:ext>
                  </a:extLst>
                </a:gridCol>
                <a:gridCol w="339979">
                  <a:extLst>
                    <a:ext uri="{9D8B030D-6E8A-4147-A177-3AD203B41FA5}">
                      <a16:colId xmlns:a16="http://schemas.microsoft.com/office/drawing/2014/main" xmlns="" val="20023"/>
                    </a:ext>
                  </a:extLst>
                </a:gridCol>
                <a:gridCol w="339979">
                  <a:extLst>
                    <a:ext uri="{9D8B030D-6E8A-4147-A177-3AD203B41FA5}">
                      <a16:colId xmlns:a16="http://schemas.microsoft.com/office/drawing/2014/main" xmlns=""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103.590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103.483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98.228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104.728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101.662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100.391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51.195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50.816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48.461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49.844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50.133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52.484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33.532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34.043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33.170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35.854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33.478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32.135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15.375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15.103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14.084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14.181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14.140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13.000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85.453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85.052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79.639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86.070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84.235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83.366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40.602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39.943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37.214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38.880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40.299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41.897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29.049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29.172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28.458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31.230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29.007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28.126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12.793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12.822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11.901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11.896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11.876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11.074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325.126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320.074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300.820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320.680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309.872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308.793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185.844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182.995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170.545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178.148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175.828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183.415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93.377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93.046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89.814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97.781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88.762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87.267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36.487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34.486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32.653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32.422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32.683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29.457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258.146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252.249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232.732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252.776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246.610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248.163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142.343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137.607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effectLst/>
                          <a:latin typeface="+mj-lt"/>
                          <a:ea typeface="+mn-ea"/>
                          <a:cs typeface="+mn-cs"/>
                        </a:rPr>
                        <a:t>125.783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133.663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135.814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142.854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77.738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78.521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74.255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effectLst/>
                          <a:latin typeface="+mj-lt"/>
                          <a:ea typeface="+mn-ea"/>
                          <a:cs typeface="+mn-cs"/>
                        </a:rPr>
                        <a:t>82.763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74.145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74.356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30.092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27.691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effectLst/>
                          <a:latin typeface="+mj-lt"/>
                          <a:ea typeface="+mn-ea"/>
                          <a:cs typeface="+mn-cs"/>
                        </a:rPr>
                        <a:t>26.486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26.070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26.840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24.149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£20,060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£20,089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£19,847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£21,325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£20,008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£20,270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£12,087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£11,934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£11,810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£12,608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£11,893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£12,630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£3,783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£3,862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£4,020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£4,408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£3,795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£3,652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£3,661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£3,745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£3,548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£3,418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£3,690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£3,405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£16,246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£16,072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£15,715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£16,730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£16,030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5"/>
                          </a:solidFill>
                          <a:effectLst/>
                          <a:latin typeface="+mj-lt"/>
                        </a:rPr>
                        <a:t>£16,278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£9,626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£9,236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£9,010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effectLst/>
                          <a:latin typeface="+mj-lt"/>
                          <a:ea typeface="+mn-ea"/>
                          <a:cs typeface="+mn-cs"/>
                        </a:rPr>
                        <a:t>£9,517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£9,354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2"/>
                          </a:solidFill>
                          <a:effectLst/>
                          <a:latin typeface="+mj-lt"/>
                        </a:rPr>
                        <a:t>£9,854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£3,119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effectLst/>
                          <a:latin typeface="+mj-lt"/>
                          <a:ea typeface="+mn-ea"/>
                          <a:cs typeface="+mn-cs"/>
                        </a:rPr>
                        <a:t>£3,216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£3,305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effectLst/>
                          <a:latin typeface="+mj-lt"/>
                          <a:ea typeface="+mn-ea"/>
                          <a:cs typeface="+mn-cs"/>
                        </a:rPr>
                        <a:t>£3,617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£3,140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3"/>
                          </a:solidFill>
                          <a:effectLst/>
                          <a:latin typeface="+mj-lt"/>
                        </a:rPr>
                        <a:t>£3,074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£3,053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4"/>
                          </a:solidFill>
                          <a:effectLst/>
                          <a:latin typeface="+mj-lt"/>
                          <a:ea typeface="+mn-ea"/>
                          <a:cs typeface="+mn-cs"/>
                        </a:rPr>
                        <a:t>£3,139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£2,981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4"/>
                          </a:solidFill>
                          <a:effectLst/>
                          <a:latin typeface="+mj-lt"/>
                          <a:ea typeface="+mn-ea"/>
                          <a:cs typeface="+mn-cs"/>
                        </a:rPr>
                        <a:t>£2,839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£3,043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dirty="0">
                          <a:solidFill>
                            <a:schemeClr val="accent4"/>
                          </a:solidFill>
                          <a:effectLst/>
                          <a:latin typeface="+mj-lt"/>
                        </a:rPr>
                        <a:t>£2,887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11 Oct – 26 Nov 2017</a:t>
            </a:r>
          </a:p>
          <a:p>
            <a:r>
              <a:rPr lang="en-GB" sz="800" b="0" dirty="0"/>
              <a:t>TNS Face-to-Face Omnibus Survey</a:t>
            </a:r>
          </a:p>
        </p:txBody>
      </p:sp>
      <p:cxnSp>
        <p:nvCxnSpPr>
          <p:cNvPr id="12" name="Straight Connector 11"/>
          <p:cNvCxnSpPr/>
          <p:nvPr/>
        </p:nvCxnSpPr>
        <p:spPr>
          <a:xfrm flipV="1">
            <a:off x="2274141"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315105"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350097"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97040"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Jan-October </a:t>
            </a:r>
            <a:r>
              <a:rPr lang="en-US" dirty="0" smtClean="0"/>
              <a:t>period*</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937023239"/>
              </p:ext>
            </p:extLst>
          </p:nvPr>
        </p:nvGraphicFramePr>
        <p:xfrm>
          <a:off x="100005" y="1284971"/>
          <a:ext cx="8943987" cy="2989804"/>
        </p:xfrm>
        <a:graphic>
          <a:graphicData uri="http://schemas.openxmlformats.org/drawingml/2006/table">
            <a:tbl>
              <a:tblPr/>
              <a:tblGrid>
                <a:gridCol w="807915">
                  <a:extLst>
                    <a:ext uri="{9D8B030D-6E8A-4147-A177-3AD203B41FA5}">
                      <a16:colId xmlns:a16="http://schemas.microsoft.com/office/drawing/2014/main" xmlns="" val="20000"/>
                    </a:ext>
                  </a:extLst>
                </a:gridCol>
                <a:gridCol w="339003">
                  <a:extLst>
                    <a:ext uri="{9D8B030D-6E8A-4147-A177-3AD203B41FA5}">
                      <a16:colId xmlns:a16="http://schemas.microsoft.com/office/drawing/2014/main" xmlns="" val="20001"/>
                    </a:ext>
                  </a:extLst>
                </a:gridCol>
                <a:gridCol w="339003">
                  <a:extLst>
                    <a:ext uri="{9D8B030D-6E8A-4147-A177-3AD203B41FA5}">
                      <a16:colId xmlns:a16="http://schemas.microsoft.com/office/drawing/2014/main" xmlns="" val="20002"/>
                    </a:ext>
                  </a:extLst>
                </a:gridCol>
                <a:gridCol w="339003">
                  <a:extLst>
                    <a:ext uri="{9D8B030D-6E8A-4147-A177-3AD203B41FA5}">
                      <a16:colId xmlns:a16="http://schemas.microsoft.com/office/drawing/2014/main" xmlns="" val="20003"/>
                    </a:ext>
                  </a:extLst>
                </a:gridCol>
                <a:gridCol w="339003">
                  <a:extLst>
                    <a:ext uri="{9D8B030D-6E8A-4147-A177-3AD203B41FA5}">
                      <a16:colId xmlns:a16="http://schemas.microsoft.com/office/drawing/2014/main" xmlns="" val="20004"/>
                    </a:ext>
                  </a:extLst>
                </a:gridCol>
                <a:gridCol w="339003">
                  <a:extLst>
                    <a:ext uri="{9D8B030D-6E8A-4147-A177-3AD203B41FA5}">
                      <a16:colId xmlns:a16="http://schemas.microsoft.com/office/drawing/2014/main" xmlns="" val="20005"/>
                    </a:ext>
                  </a:extLst>
                </a:gridCol>
                <a:gridCol w="339003">
                  <a:extLst>
                    <a:ext uri="{9D8B030D-6E8A-4147-A177-3AD203B41FA5}">
                      <a16:colId xmlns:a16="http://schemas.microsoft.com/office/drawing/2014/main" xmlns="" val="20006"/>
                    </a:ext>
                  </a:extLst>
                </a:gridCol>
                <a:gridCol w="339003">
                  <a:extLst>
                    <a:ext uri="{9D8B030D-6E8A-4147-A177-3AD203B41FA5}">
                      <a16:colId xmlns:a16="http://schemas.microsoft.com/office/drawing/2014/main" xmlns="" val="20007"/>
                    </a:ext>
                  </a:extLst>
                </a:gridCol>
                <a:gridCol w="339003">
                  <a:extLst>
                    <a:ext uri="{9D8B030D-6E8A-4147-A177-3AD203B41FA5}">
                      <a16:colId xmlns:a16="http://schemas.microsoft.com/office/drawing/2014/main" xmlns="" val="20008"/>
                    </a:ext>
                  </a:extLst>
                </a:gridCol>
                <a:gridCol w="339003">
                  <a:extLst>
                    <a:ext uri="{9D8B030D-6E8A-4147-A177-3AD203B41FA5}">
                      <a16:colId xmlns:a16="http://schemas.microsoft.com/office/drawing/2014/main" xmlns="" val="20009"/>
                    </a:ext>
                  </a:extLst>
                </a:gridCol>
                <a:gridCol w="339003">
                  <a:extLst>
                    <a:ext uri="{9D8B030D-6E8A-4147-A177-3AD203B41FA5}">
                      <a16:colId xmlns:a16="http://schemas.microsoft.com/office/drawing/2014/main" xmlns="" val="20010"/>
                    </a:ext>
                  </a:extLst>
                </a:gridCol>
                <a:gridCol w="339003">
                  <a:extLst>
                    <a:ext uri="{9D8B030D-6E8A-4147-A177-3AD203B41FA5}">
                      <a16:colId xmlns:a16="http://schemas.microsoft.com/office/drawing/2014/main" xmlns="" val="20011"/>
                    </a:ext>
                  </a:extLst>
                </a:gridCol>
                <a:gridCol w="339003">
                  <a:extLst>
                    <a:ext uri="{9D8B030D-6E8A-4147-A177-3AD203B41FA5}">
                      <a16:colId xmlns:a16="http://schemas.microsoft.com/office/drawing/2014/main" xmlns="" val="20012"/>
                    </a:ext>
                  </a:extLst>
                </a:gridCol>
                <a:gridCol w="339003">
                  <a:extLst>
                    <a:ext uri="{9D8B030D-6E8A-4147-A177-3AD203B41FA5}">
                      <a16:colId xmlns:a16="http://schemas.microsoft.com/office/drawing/2014/main" xmlns="" val="20013"/>
                    </a:ext>
                  </a:extLst>
                </a:gridCol>
                <a:gridCol w="339003">
                  <a:extLst>
                    <a:ext uri="{9D8B030D-6E8A-4147-A177-3AD203B41FA5}">
                      <a16:colId xmlns:a16="http://schemas.microsoft.com/office/drawing/2014/main" xmlns="" val="20014"/>
                    </a:ext>
                  </a:extLst>
                </a:gridCol>
                <a:gridCol w="339003">
                  <a:extLst>
                    <a:ext uri="{9D8B030D-6E8A-4147-A177-3AD203B41FA5}">
                      <a16:colId xmlns:a16="http://schemas.microsoft.com/office/drawing/2014/main" xmlns="" val="20015"/>
                    </a:ext>
                  </a:extLst>
                </a:gridCol>
                <a:gridCol w="339003">
                  <a:extLst>
                    <a:ext uri="{9D8B030D-6E8A-4147-A177-3AD203B41FA5}">
                      <a16:colId xmlns:a16="http://schemas.microsoft.com/office/drawing/2014/main" xmlns="" val="20016"/>
                    </a:ext>
                  </a:extLst>
                </a:gridCol>
                <a:gridCol w="339003">
                  <a:extLst>
                    <a:ext uri="{9D8B030D-6E8A-4147-A177-3AD203B41FA5}">
                      <a16:colId xmlns:a16="http://schemas.microsoft.com/office/drawing/2014/main" xmlns="" val="20017"/>
                    </a:ext>
                  </a:extLst>
                </a:gridCol>
                <a:gridCol w="339003">
                  <a:extLst>
                    <a:ext uri="{9D8B030D-6E8A-4147-A177-3AD203B41FA5}">
                      <a16:colId xmlns:a16="http://schemas.microsoft.com/office/drawing/2014/main" xmlns="" val="20018"/>
                    </a:ext>
                  </a:extLst>
                </a:gridCol>
                <a:gridCol w="339003">
                  <a:extLst>
                    <a:ext uri="{9D8B030D-6E8A-4147-A177-3AD203B41FA5}">
                      <a16:colId xmlns:a16="http://schemas.microsoft.com/office/drawing/2014/main" xmlns="" val="20019"/>
                    </a:ext>
                  </a:extLst>
                </a:gridCol>
                <a:gridCol w="339003">
                  <a:extLst>
                    <a:ext uri="{9D8B030D-6E8A-4147-A177-3AD203B41FA5}">
                      <a16:colId xmlns:a16="http://schemas.microsoft.com/office/drawing/2014/main" xmlns="" val="20020"/>
                    </a:ext>
                  </a:extLst>
                </a:gridCol>
                <a:gridCol w="339003">
                  <a:extLst>
                    <a:ext uri="{9D8B030D-6E8A-4147-A177-3AD203B41FA5}">
                      <a16:colId xmlns:a16="http://schemas.microsoft.com/office/drawing/2014/main" xmlns="" val="20021"/>
                    </a:ext>
                  </a:extLst>
                </a:gridCol>
                <a:gridCol w="339003">
                  <a:extLst>
                    <a:ext uri="{9D8B030D-6E8A-4147-A177-3AD203B41FA5}">
                      <a16:colId xmlns:a16="http://schemas.microsoft.com/office/drawing/2014/main" xmlns="" val="20022"/>
                    </a:ext>
                  </a:extLst>
                </a:gridCol>
                <a:gridCol w="339003">
                  <a:extLst>
                    <a:ext uri="{9D8B030D-6E8A-4147-A177-3AD203B41FA5}">
                      <a16:colId xmlns:a16="http://schemas.microsoft.com/office/drawing/2014/main" xmlns="" val="20023"/>
                    </a:ext>
                  </a:extLst>
                </a:gridCol>
                <a:gridCol w="339003">
                  <a:extLst>
                    <a:ext uri="{9D8B030D-6E8A-4147-A177-3AD203B41FA5}">
                      <a16:colId xmlns:a16="http://schemas.microsoft.com/office/drawing/2014/main" xmlns=""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xmlns=""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3.14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3.09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3.06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j-lt"/>
                        </a:rPr>
                        <a:t>3.06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3.05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3.08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3.63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3.49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2.78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j-lt"/>
                        </a:rPr>
                        <a:t>2.73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2.72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rgbClr val="3EB1CC"/>
                          </a:solidFill>
                          <a:effectLst/>
                          <a:latin typeface="+mj-lt"/>
                        </a:rPr>
                        <a:t>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rgbClr val="3EB1CC"/>
                          </a:solidFill>
                          <a:effectLst/>
                          <a:latin typeface="+mj-lt"/>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2.27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j-lt"/>
                        </a:rPr>
                        <a:t>3.02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2.97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2.92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2.94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2.93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3.98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a:solidFill>
                            <a:schemeClr val="accent2"/>
                          </a:solidFill>
                          <a:effectLst/>
                          <a:latin typeface="+mn-lt"/>
                          <a:ea typeface="+mn-ea"/>
                          <a:cs typeface="+mn-cs"/>
                        </a:rPr>
                        <a:t>3.51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a:solidFill>
                            <a:schemeClr val="accent2"/>
                          </a:solidFill>
                          <a:effectLst/>
                          <a:latin typeface="+mn-lt"/>
                          <a:ea typeface="+mn-ea"/>
                          <a:cs typeface="+mn-cs"/>
                        </a:rPr>
                        <a:t>3.44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3.37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3.41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2.56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2.64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2.26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£65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a:solidFill>
                            <a:schemeClr val="accent2"/>
                          </a:solidFill>
                          <a:effectLst/>
                          <a:latin typeface="+mn-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a:solidFill>
                            <a:schemeClr val="accent2"/>
                          </a:solidFill>
                          <a:effectLst/>
                          <a:latin typeface="+mn-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£69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£41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j-lt"/>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j-lt"/>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£42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£100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£116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j-lt"/>
                        </a:rPr>
                        <a:t>£63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j-lt"/>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£66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£68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kern="1200" dirty="0">
                          <a:solidFill>
                            <a:schemeClr val="accent2"/>
                          </a:solidFill>
                          <a:effectLst/>
                          <a:latin typeface="+mn-lt"/>
                          <a:ea typeface="+mn-ea"/>
                          <a:cs typeface="+mn-cs"/>
                        </a:rPr>
                        <a:t>£69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£69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j-lt"/>
                        </a:rPr>
                        <a:t>£44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£101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rgbClr val="3EB1CC"/>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j-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£120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Oct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a16="http://schemas.microsoft.com/office/drawing/2014/main" xmlns=""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£194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n-lt"/>
                        </a:rPr>
                        <a:t>£194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n-lt"/>
                        </a:rPr>
                        <a:t>£202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n-lt"/>
                        </a:rPr>
                        <a:t>£204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£202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£236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£241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£113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n-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n-lt"/>
                        </a:rPr>
                        <a:t>£121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3"/>
                          </a:solidFill>
                          <a:effectLst/>
                          <a:latin typeface="+mn-lt"/>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£114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£238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rgbClr val="3EB1CC"/>
                          </a:solidFill>
                          <a:effectLst/>
                          <a:latin typeface="+mn-lt"/>
                        </a:rPr>
                        <a:t>£248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rgbClr val="3EB1CC"/>
                          </a:solidFill>
                          <a:effectLst/>
                          <a:latin typeface="+mn-lt"/>
                        </a:rPr>
                        <a:t>£252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rgbClr val="3EB1CC"/>
                          </a:solidFill>
                          <a:effectLst/>
                          <a:latin typeface="+mn-lt"/>
                        </a:rPr>
                        <a:t>£241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£262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n-lt"/>
                        </a:rPr>
                        <a:t>£190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£189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n-lt"/>
                        </a:rPr>
                        <a:t>£197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a:solidFill>
                            <a:schemeClr val="accent5"/>
                          </a:solidFill>
                          <a:effectLst/>
                          <a:latin typeface="+mn-lt"/>
                        </a:rPr>
                        <a:t>£194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5"/>
                          </a:solidFill>
                          <a:effectLst/>
                          <a:latin typeface="+mn-lt"/>
                        </a:rPr>
                        <a:t>£195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a:solidFill>
                            <a:schemeClr val="accent2"/>
                          </a:solidFill>
                          <a:effectLst/>
                          <a:latin typeface="+mn-lt"/>
                          <a:ea typeface="+mn-ea"/>
                          <a:cs typeface="+mn-cs"/>
                        </a:rPr>
                        <a:t>£237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600" b="0" i="0" u="none" strike="noStrike" kern="1200" dirty="0">
                          <a:solidFill>
                            <a:schemeClr val="accent2"/>
                          </a:solidFill>
                          <a:effectLst/>
                          <a:latin typeface="+mn-lt"/>
                          <a:ea typeface="+mn-ea"/>
                          <a:cs typeface="+mn-cs"/>
                        </a:rPr>
                        <a:t>£232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2"/>
                          </a:solidFill>
                          <a:effectLst/>
                          <a:latin typeface="+mn-lt"/>
                        </a:rPr>
                        <a:t>£235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£107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£108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3"/>
                          </a:solidFill>
                          <a:effectLst/>
                          <a:latin typeface="+mn-lt"/>
                        </a:rPr>
                        <a:t>£109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rgbClr val="3EB1CC"/>
                          </a:solidFill>
                          <a:effectLst/>
                          <a:latin typeface="+mn-lt"/>
                        </a:rPr>
                        <a:t>£256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600" b="0" i="0" u="none" strike="noStrike" dirty="0">
                          <a:solidFill>
                            <a:schemeClr val="accent4"/>
                          </a:solidFill>
                          <a:effectLst/>
                          <a:latin typeface="+mn-lt"/>
                        </a:rPr>
                        <a:t>£261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5"/>
                  </a:ext>
                </a:extLst>
              </a:tr>
            </a:tbl>
          </a:graphicData>
        </a:graphic>
      </p:graphicFrame>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2016 results are provisional and subject to minor changes in subsequent months due to the inclusion of trip-takers returning from late trips.  Pre-2016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dirty="0"/>
              <a:t>Fieldwork: 11 Oct – 26 Nov 2017</a:t>
            </a:r>
          </a:p>
          <a:p>
            <a:r>
              <a:rPr lang="en-GB" sz="800" b="0" dirty="0"/>
              <a:t>TNS Face-to-Face Omnibus Survey</a:t>
            </a:r>
          </a:p>
        </p:txBody>
      </p:sp>
      <p:cxnSp>
        <p:nvCxnSpPr>
          <p:cNvPr id="8" name="Straight Connector 7"/>
          <p:cNvCxnSpPr/>
          <p:nvPr/>
        </p:nvCxnSpPr>
        <p:spPr>
          <a:xfrm flipV="1">
            <a:off x="2259393"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85609"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327975"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67544" y="128859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12238</TotalTime>
  <Words>3725</Words>
  <Application>Microsoft Office PowerPoint</Application>
  <PresentationFormat>On-screen Show (4:3)</PresentationFormat>
  <Paragraphs>2086</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October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Jan-October period*</vt:lpstr>
      <vt:lpstr>GB Domestic Tourism: Year to Date – 2012-2017 Trip Characteristics, Jan-October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October 2017 Update</dc:title>
  <dc:creator>katie.linshits</dc:creator>
  <cp:lastModifiedBy>Bianca Healey</cp:lastModifiedBy>
  <cp:revision>1487</cp:revision>
  <cp:lastPrinted>2018-01-19T14:22:51Z</cp:lastPrinted>
  <dcterms:created xsi:type="dcterms:W3CDTF">2012-05-21T18:01:37Z</dcterms:created>
  <dcterms:modified xsi:type="dcterms:W3CDTF">2018-03-23T11:12:10Z</dcterms:modified>
</cp:coreProperties>
</file>