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63" r:id="rId2"/>
    <p:sldMasterId id="2147483669" r:id="rId3"/>
    <p:sldMasterId id="2147483677" r:id="rId4"/>
    <p:sldMasterId id="2147483705" r:id="rId5"/>
  </p:sldMasterIdLst>
  <p:notesMasterIdLst>
    <p:notesMasterId r:id="rId13"/>
  </p:notesMasterIdLst>
  <p:handoutMasterIdLst>
    <p:handoutMasterId r:id="rId14"/>
  </p:handoutMasterIdLst>
  <p:sldIdLst>
    <p:sldId id="268" r:id="rId6"/>
    <p:sldId id="297" r:id="rId7"/>
    <p:sldId id="274" r:id="rId8"/>
    <p:sldId id="275" r:id="rId9"/>
    <p:sldId id="276" r:id="rId10"/>
    <p:sldId id="298" r:id="rId11"/>
    <p:sldId id="299" r:id="rId12"/>
  </p:sldIdLst>
  <p:sldSz cx="9144000" cy="6858000" type="screen4x3"/>
  <p:notesSz cx="6797675" cy="9928225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144">
          <p15:clr>
            <a:srgbClr val="A4A3A4"/>
          </p15:clr>
        </p15:guide>
        <p15:guide id="2" orient="horz" pos="174">
          <p15:clr>
            <a:srgbClr val="A4A3A4"/>
          </p15:clr>
        </p15:guide>
        <p15:guide id="3" orient="horz" pos="3192">
          <p15:clr>
            <a:srgbClr val="A4A3A4"/>
          </p15:clr>
        </p15:guide>
        <p15:guide id="4" orient="horz" pos="2873">
          <p15:clr>
            <a:srgbClr val="A4A3A4"/>
          </p15:clr>
        </p15:guide>
        <p15:guide id="5" orient="horz" pos="1128">
          <p15:clr>
            <a:srgbClr val="A4A3A4"/>
          </p15:clr>
        </p15:guide>
        <p15:guide id="6" orient="horz" pos="810">
          <p15:clr>
            <a:srgbClr val="A4A3A4"/>
          </p15:clr>
        </p15:guide>
        <p15:guide id="7" orient="horz" pos="3509">
          <p15:clr>
            <a:srgbClr val="A4A3A4"/>
          </p15:clr>
        </p15:guide>
        <p15:guide id="8" orient="horz" pos="3668">
          <p15:clr>
            <a:srgbClr val="A4A3A4"/>
          </p15:clr>
        </p15:guide>
        <p15:guide id="9" pos="180">
          <p15:clr>
            <a:srgbClr val="A4A3A4"/>
          </p15:clr>
        </p15:guide>
        <p15:guide id="10" pos="5578">
          <p15:clr>
            <a:srgbClr val="A4A3A4"/>
          </p15:clr>
        </p15:guide>
        <p15:guide id="11" pos="2880">
          <p15:clr>
            <a:srgbClr val="A4A3A4"/>
          </p15:clr>
        </p15:guide>
        <p15:guide id="12" pos="814">
          <p15:clr>
            <a:srgbClr val="A4A3A4"/>
          </p15:clr>
        </p15:guide>
        <p15:guide id="13" pos="5260">
          <p15:clr>
            <a:srgbClr val="A4A3A4"/>
          </p15:clr>
        </p15:guide>
        <p15:guide id="14" pos="3196">
          <p15:clr>
            <a:srgbClr val="A4A3A4"/>
          </p15:clr>
        </p15:guide>
        <p15:guide id="15" pos="495">
          <p15:clr>
            <a:srgbClr val="A4A3A4"/>
          </p15:clr>
        </p15:guide>
        <p15:guide id="16" pos="3830">
          <p15:clr>
            <a:srgbClr val="A4A3A4"/>
          </p15:clr>
        </p15:guide>
        <p15:guide id="17" pos="5730">
          <p15:clr>
            <a:srgbClr val="A4A3A4"/>
          </p15:clr>
        </p15:guide>
        <p15:guide id="18" pos="57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ccleston, Jim (TSEDB)" initials="JE" lastIdx="9" clrIdx="0"/>
  <p:cmAuthor id="1" name="Johnson, Nicole (TS)" initials="JN(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D38"/>
    <a:srgbClr val="EF5205"/>
    <a:srgbClr val="FFFF00"/>
    <a:srgbClr val="FF0000"/>
    <a:srgbClr val="3EB1CC"/>
    <a:srgbClr val="56EA2E"/>
    <a:srgbClr val="66FF66"/>
    <a:srgbClr val="FFC0C8"/>
    <a:srgbClr val="FFFF66"/>
    <a:srgbClr val="D1D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9886" autoAdjust="0"/>
  </p:normalViewPr>
  <p:slideViewPr>
    <p:cSldViewPr snapToGrid="0" showGuides="1">
      <p:cViewPr>
        <p:scale>
          <a:sx n="120" d="100"/>
          <a:sy n="120" d="100"/>
        </p:scale>
        <p:origin x="-1320" y="132"/>
      </p:cViewPr>
      <p:guideLst>
        <p:guide orient="horz" pos="4144"/>
        <p:guide orient="horz" pos="174"/>
        <p:guide orient="horz" pos="3192"/>
        <p:guide orient="horz" pos="2873"/>
        <p:guide orient="horz" pos="1128"/>
        <p:guide orient="horz" pos="810"/>
        <p:guide orient="horz" pos="3509"/>
        <p:guide orient="horz" pos="3668"/>
        <p:guide pos="180"/>
        <p:guide pos="5578"/>
        <p:guide pos="2880"/>
        <p:guide pos="814"/>
        <p:guide pos="5260"/>
        <p:guide pos="3196"/>
        <p:guide pos="495"/>
        <p:guide pos="3830"/>
        <p:guide pos="5730"/>
        <p:guide pos="570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-3036" y="-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64C312-B14F-42FE-BE7D-631394B3662E}" type="datetimeFigureOut">
              <a:rPr lang="en-GB" smtClean="0"/>
              <a:pPr/>
              <a:t>23/02/2018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953A9-5A18-46A8-9DBB-E8E6F9C1936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8134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7" y="8"/>
            <a:ext cx="2945659" cy="496411"/>
          </a:xfrm>
          <a:prstGeom prst="rect">
            <a:avLst/>
          </a:prstGeom>
        </p:spPr>
        <p:txBody>
          <a:bodyPr vert="horz" lIns="92422" tIns="46208" rIns="92422" bIns="46208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9" y="8"/>
            <a:ext cx="2945659" cy="496411"/>
          </a:xfrm>
          <a:prstGeom prst="rect">
            <a:avLst/>
          </a:prstGeom>
        </p:spPr>
        <p:txBody>
          <a:bodyPr vert="horz" lIns="92422" tIns="46208" rIns="92422" bIns="46208" rtlCol="0"/>
          <a:lstStyle>
            <a:lvl1pPr algn="r">
              <a:defRPr sz="1200"/>
            </a:lvl1pPr>
          </a:lstStyle>
          <a:p>
            <a:fld id="{3B6BD712-6567-450C-B3C6-BAF6878345EE}" type="datetimeFigureOut">
              <a:rPr lang="en-AU" smtClean="0"/>
              <a:pPr/>
              <a:t>23/02/2018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295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22" tIns="46208" rIns="92422" bIns="46208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9" y="4715910"/>
            <a:ext cx="5438140" cy="4467701"/>
          </a:xfrm>
          <a:prstGeom prst="rect">
            <a:avLst/>
          </a:prstGeom>
        </p:spPr>
        <p:txBody>
          <a:bodyPr vert="horz" lIns="92422" tIns="46208" rIns="92422" bIns="4620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7" y="9430095"/>
            <a:ext cx="2945659" cy="496411"/>
          </a:xfrm>
          <a:prstGeom prst="rect">
            <a:avLst/>
          </a:prstGeom>
        </p:spPr>
        <p:txBody>
          <a:bodyPr vert="horz" lIns="92422" tIns="46208" rIns="92422" bIns="46208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9" y="9430095"/>
            <a:ext cx="2945659" cy="496411"/>
          </a:xfrm>
          <a:prstGeom prst="rect">
            <a:avLst/>
          </a:prstGeom>
        </p:spPr>
        <p:txBody>
          <a:bodyPr vert="horz" lIns="92422" tIns="46208" rIns="92422" bIns="46208" rtlCol="0" anchor="b"/>
          <a:lstStyle>
            <a:lvl1pPr algn="r">
              <a:defRPr sz="1200"/>
            </a:lvl1pPr>
          </a:lstStyle>
          <a:p>
            <a:fld id="{B9487D93-240F-4041-8284-FC16D3A96101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539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87D93-240F-4041-8284-FC16D3A96101}" type="slidenum">
              <a:rPr lang="en-AU" smtClean="0"/>
              <a:pPr/>
              <a:t>2</a:t>
            </a:fld>
            <a:endParaRPr lang="en-A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/>
              <a:t>TNS Presentation Title</a:t>
            </a:r>
            <a:endParaRPr lang="en-AU" dirty="0"/>
          </a:p>
        </p:txBody>
      </p:sp>
      <p:pic>
        <p:nvPicPr>
          <p:cNvPr id="47110" name="Picture 6" descr="http://www.bagable.co.uk/img/uploads/huge_20120711162850_0a32362746f1e7588a83abc5da2164ef.jpg"/>
          <p:cNvPicPr>
            <a:picLocks noChangeAspect="1" noChangeArrowheads="1"/>
          </p:cNvPicPr>
          <p:nvPr userDrawn="1"/>
        </p:nvPicPr>
        <p:blipFill>
          <a:blip r:embed="rId2" cstate="print"/>
          <a:srcRect l="15983" t="4796" r="15760" b="10003"/>
          <a:stretch>
            <a:fillRect/>
          </a:stretch>
        </p:blipFill>
        <p:spPr bwMode="auto">
          <a:xfrm>
            <a:off x="4683428" y="307818"/>
            <a:ext cx="4460572" cy="55678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81784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portrait_01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38" r="10527" b="3640"/>
          <a:stretch/>
        </p:blipFill>
        <p:spPr bwMode="auto">
          <a:xfrm>
            <a:off x="3990416" y="0"/>
            <a:ext cx="4971236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/>
              <a:t>TNS Presentation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49548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portrait_02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51" r="19759" b="3525"/>
          <a:stretch/>
        </p:blipFill>
        <p:spPr bwMode="auto">
          <a:xfrm>
            <a:off x="4633975" y="-1"/>
            <a:ext cx="4221099" cy="568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/>
              <a:t>TNS Presentation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79504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portrait_02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51" r="19759" b="3525"/>
          <a:stretch/>
        </p:blipFill>
        <p:spPr bwMode="auto">
          <a:xfrm>
            <a:off x="4633975" y="-1"/>
            <a:ext cx="4221099" cy="568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/>
              <a:t>TNS Presentation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08891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portrait_03_stra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79" r="7985" b="3545"/>
          <a:stretch/>
        </p:blipFill>
        <p:spPr bwMode="auto">
          <a:xfrm>
            <a:off x="4056113" y="0"/>
            <a:ext cx="5087887" cy="578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/>
              <a:t>TNS Presentation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09892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portrait_03_stra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79" r="7985" b="3545"/>
          <a:stretch/>
        </p:blipFill>
        <p:spPr bwMode="auto">
          <a:xfrm>
            <a:off x="4056113" y="0"/>
            <a:ext cx="5087887" cy="578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/>
              <a:t>TNS Presentation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27325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squar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5" t="24746" r="23617" b="898"/>
          <a:stretch/>
        </p:blipFill>
        <p:spPr bwMode="auto">
          <a:xfrm>
            <a:off x="2105479" y="-1"/>
            <a:ext cx="7038521" cy="568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/>
              <a:t>TNS Presentation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42650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squar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5" t="24746" r="23617" b="898"/>
          <a:stretch/>
        </p:blipFill>
        <p:spPr bwMode="auto">
          <a:xfrm>
            <a:off x="2105479" y="-1"/>
            <a:ext cx="7038521" cy="568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/>
              <a:t>TNS Presentation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79946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285750" y="1285875"/>
            <a:ext cx="8569325" cy="453707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777250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2826327" y="2974846"/>
            <a:ext cx="6028747" cy="259569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/>
              <a:t>TNS Presentation Title</a:t>
            </a:r>
            <a:endParaRPr lang="en-AU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-1" y="2301945"/>
            <a:ext cx="5073651" cy="1638299"/>
          </a:xfrm>
        </p:spPr>
        <p:txBody>
          <a:bodyPr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52077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/>
              <a:t>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103987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Object - Grey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031839"/>
            <a:ext cx="9144000" cy="4906999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>
                <a:solidFill>
                  <a:srgbClr val="333333"/>
                </a:solidFill>
              </a:defRPr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/>
              <a:t>TNS Presentation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45004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\\PSTUDIOTERM\Clients\TNS Global\TNS_002 Templates\4. Design\4. Active\PPT Files\19 Jan Redesign\Reference\Property Images\RGB_MASTER_A0_landscape_01_lefttor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748" r="43660" b="2571"/>
          <a:stretch/>
        </p:blipFill>
        <p:spPr bwMode="auto">
          <a:xfrm>
            <a:off x="2390643" y="0"/>
            <a:ext cx="6753357" cy="582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/>
              <a:t>TNS Presentation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28573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Object + title - Grey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790700"/>
            <a:ext cx="9144000" cy="4148138"/>
          </a:xfrm>
        </p:spPr>
        <p:txBody>
          <a:bodyPr tIns="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0" y="1031839"/>
            <a:ext cx="8855074" cy="7588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>
                <a:solidFill>
                  <a:srgbClr val="333333"/>
                </a:solidFill>
              </a:defRPr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/>
              <a:t>TNS Presentation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5857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Object - Grey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031839"/>
            <a:ext cx="4572000" cy="4916524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2"/>
          </p:nvPr>
        </p:nvSpPr>
        <p:spPr>
          <a:xfrm>
            <a:off x="4573617" y="1031839"/>
            <a:ext cx="4572000" cy="4916524"/>
          </a:xfrm>
        </p:spPr>
        <p:txBody>
          <a:bodyPr lIns="23760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>
                <a:solidFill>
                  <a:srgbClr val="333333"/>
                </a:solidFill>
              </a:defRPr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/>
              <a:t>TNS Presentation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17375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Object+ title - Grey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790699"/>
            <a:ext cx="4572000" cy="4157663"/>
          </a:xfrm>
        </p:spPr>
        <p:txBody>
          <a:bodyPr tIns="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2"/>
          </p:nvPr>
        </p:nvSpPr>
        <p:spPr>
          <a:xfrm>
            <a:off x="4573617" y="1790699"/>
            <a:ext cx="4572000" cy="4157663"/>
          </a:xfrm>
        </p:spPr>
        <p:txBody>
          <a:bodyPr lIns="237600" tIns="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0" y="1031839"/>
            <a:ext cx="4572000" cy="758861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573616" y="1031839"/>
            <a:ext cx="4570383" cy="758861"/>
          </a:xfrm>
        </p:spPr>
        <p:txBody>
          <a:bodyPr lIns="237600"/>
          <a:lstStyle>
            <a:lvl1pPr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180061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Object - Grey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6"/>
          <p:cNvSpPr>
            <a:spLocks noGrp="1"/>
          </p:cNvSpPr>
          <p:nvPr>
            <p:ph sz="quarter" idx="16"/>
          </p:nvPr>
        </p:nvSpPr>
        <p:spPr>
          <a:xfrm>
            <a:off x="2800351" y="1033230"/>
            <a:ext cx="3028950" cy="4916524"/>
          </a:xfrm>
        </p:spPr>
        <p:txBody>
          <a:bodyPr lIns="24840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7"/>
          </p:nvPr>
        </p:nvSpPr>
        <p:spPr>
          <a:xfrm>
            <a:off x="5578679" y="1036005"/>
            <a:ext cx="3020015" cy="4912358"/>
          </a:xfrm>
        </p:spPr>
        <p:txBody>
          <a:bodyPr lIns="24840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031839"/>
            <a:ext cx="3055620" cy="4916524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5708800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Object + Title - Grey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6"/>
          <p:cNvSpPr>
            <a:spLocks noGrp="1"/>
          </p:cNvSpPr>
          <p:nvPr>
            <p:ph sz="quarter" idx="16"/>
          </p:nvPr>
        </p:nvSpPr>
        <p:spPr>
          <a:xfrm>
            <a:off x="2800351" y="1788564"/>
            <a:ext cx="3028950" cy="4161189"/>
          </a:xfrm>
        </p:spPr>
        <p:txBody>
          <a:bodyPr lIns="248400" tIns="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7"/>
          </p:nvPr>
        </p:nvSpPr>
        <p:spPr>
          <a:xfrm>
            <a:off x="5578679" y="1790699"/>
            <a:ext cx="3020015" cy="4157663"/>
          </a:xfrm>
        </p:spPr>
        <p:txBody>
          <a:bodyPr lIns="248400" tIns="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787173"/>
            <a:ext cx="3055620" cy="4161189"/>
          </a:xfrm>
        </p:spPr>
        <p:txBody>
          <a:bodyPr tIns="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0" y="1031839"/>
            <a:ext cx="2800350" cy="758861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/>
              <a:t>TNS Presentation 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2797065" y="1031839"/>
            <a:ext cx="2788395" cy="758861"/>
          </a:xfrm>
        </p:spPr>
        <p:txBody>
          <a:bodyPr lIns="252000"/>
          <a:lstStyle>
            <a:lvl1pPr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5578365" y="1039459"/>
            <a:ext cx="2788395" cy="758861"/>
          </a:xfrm>
        </p:spPr>
        <p:txBody>
          <a:bodyPr lIns="252000"/>
          <a:lstStyle>
            <a:lvl1pPr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48553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Grey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219360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Objec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031839"/>
            <a:ext cx="9144000" cy="4906999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9652955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Objec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790700"/>
            <a:ext cx="9144000" cy="4148138"/>
          </a:xfrm>
        </p:spPr>
        <p:txBody>
          <a:bodyPr tIns="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0" y="1031839"/>
            <a:ext cx="8855074" cy="7588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/>
              <a:t>TNS Presentation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85332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031839"/>
            <a:ext cx="4572000" cy="4916524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2"/>
          </p:nvPr>
        </p:nvSpPr>
        <p:spPr>
          <a:xfrm>
            <a:off x="4573617" y="1031839"/>
            <a:ext cx="4572000" cy="4916524"/>
          </a:xfrm>
        </p:spPr>
        <p:txBody>
          <a:bodyPr lIns="23760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/>
              <a:t>TNS Presentation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451434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Objec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790699"/>
            <a:ext cx="4572000" cy="4157663"/>
          </a:xfrm>
        </p:spPr>
        <p:txBody>
          <a:bodyPr tIns="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2"/>
          </p:nvPr>
        </p:nvSpPr>
        <p:spPr>
          <a:xfrm>
            <a:off x="4573617" y="1790699"/>
            <a:ext cx="4572000" cy="4157663"/>
          </a:xfrm>
        </p:spPr>
        <p:txBody>
          <a:bodyPr lIns="237600" tIns="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0" y="1031839"/>
            <a:ext cx="4572000" cy="758861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573616" y="1031839"/>
            <a:ext cx="4570383" cy="758861"/>
          </a:xfrm>
        </p:spPr>
        <p:txBody>
          <a:bodyPr lIns="237600"/>
          <a:lstStyle>
            <a:lvl1pPr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/>
              <a:t>TNS Presentation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2895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landscape_02_lefttor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75" r="37677" b="-1"/>
          <a:stretch/>
        </p:blipFill>
        <p:spPr bwMode="auto">
          <a:xfrm>
            <a:off x="2834957" y="0"/>
            <a:ext cx="6309043" cy="582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/>
              <a:t>TNS Presentation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82339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Objec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6"/>
          <p:cNvSpPr>
            <a:spLocks noGrp="1"/>
          </p:cNvSpPr>
          <p:nvPr>
            <p:ph sz="quarter" idx="16"/>
          </p:nvPr>
        </p:nvSpPr>
        <p:spPr>
          <a:xfrm>
            <a:off x="2800351" y="1033230"/>
            <a:ext cx="3028950" cy="4916524"/>
          </a:xfrm>
        </p:spPr>
        <p:txBody>
          <a:bodyPr lIns="24840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7"/>
          </p:nvPr>
        </p:nvSpPr>
        <p:spPr>
          <a:xfrm>
            <a:off x="5578679" y="1036005"/>
            <a:ext cx="3020015" cy="4912358"/>
          </a:xfrm>
        </p:spPr>
        <p:txBody>
          <a:bodyPr lIns="24840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031839"/>
            <a:ext cx="3055620" cy="4916524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/>
              <a:t>TNS Presentation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921111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Object +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6"/>
          <p:cNvSpPr>
            <a:spLocks noGrp="1"/>
          </p:cNvSpPr>
          <p:nvPr>
            <p:ph sz="quarter" idx="16"/>
          </p:nvPr>
        </p:nvSpPr>
        <p:spPr>
          <a:xfrm>
            <a:off x="2800351" y="1788563"/>
            <a:ext cx="3028950" cy="4161189"/>
          </a:xfrm>
        </p:spPr>
        <p:txBody>
          <a:bodyPr lIns="248400" tIns="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7"/>
          </p:nvPr>
        </p:nvSpPr>
        <p:spPr>
          <a:xfrm>
            <a:off x="5578679" y="1790699"/>
            <a:ext cx="3020015" cy="4157663"/>
          </a:xfrm>
        </p:spPr>
        <p:txBody>
          <a:bodyPr lIns="248400" tIns="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787172"/>
            <a:ext cx="3055620" cy="4161189"/>
          </a:xfrm>
        </p:spPr>
        <p:txBody>
          <a:bodyPr tIns="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0" y="1031839"/>
            <a:ext cx="2800350" cy="758861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/>
              <a:t>TNS Presentation Title</a:t>
            </a:r>
            <a:endParaRPr lang="en-AU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2797065" y="1031839"/>
            <a:ext cx="2788395" cy="758861"/>
          </a:xfrm>
        </p:spPr>
        <p:txBody>
          <a:bodyPr lIns="252000"/>
          <a:lstStyle>
            <a:lvl1pPr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5578365" y="1039459"/>
            <a:ext cx="2788395" cy="758861"/>
          </a:xfrm>
        </p:spPr>
        <p:txBody>
          <a:bodyPr lIns="252000"/>
          <a:lstStyle>
            <a:lvl1pPr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2735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8825039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Object - Grey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031839"/>
            <a:ext cx="9144000" cy="4906999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2911074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t>TNS Presentation Title</a:t>
            </a:r>
            <a:endParaRPr dirty="0"/>
          </a:p>
        </p:txBody>
      </p:sp>
      <p:pic>
        <p:nvPicPr>
          <p:cNvPr id="47110" name="Picture 6" descr="http://www.bagable.co.uk/img/uploads/huge_20120711162850_0a32362746f1e7588a83abc5da2164ef.jpg"/>
          <p:cNvPicPr>
            <a:picLocks noChangeAspect="1" noChangeArrowheads="1"/>
          </p:cNvPicPr>
          <p:nvPr userDrawn="1"/>
        </p:nvPicPr>
        <p:blipFill>
          <a:blip r:embed="rId2" cstate="print"/>
          <a:srcRect l="15983" t="4796" r="15760" b="10003"/>
          <a:stretch>
            <a:fillRect/>
          </a:stretch>
        </p:blipFill>
        <p:spPr bwMode="auto">
          <a:xfrm>
            <a:off x="4683428" y="307818"/>
            <a:ext cx="4460572" cy="55678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61044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\\PSTUDIOTERM\Clients\TNS Global\TNS_002 Templates\4. Design\4. Active\PPT Files\19 Jan Redesign\Reference\Property Images\RGB_MASTER_A0_landscape_01_lefttor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748" r="43660" b="2571"/>
          <a:stretch/>
        </p:blipFill>
        <p:spPr bwMode="auto">
          <a:xfrm>
            <a:off x="2390643" y="0"/>
            <a:ext cx="6753357" cy="582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t>TNS 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44649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landscape_02_lefttor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75" r="37677" b="-1"/>
          <a:stretch/>
        </p:blipFill>
        <p:spPr bwMode="auto">
          <a:xfrm>
            <a:off x="2834957" y="0"/>
            <a:ext cx="6309043" cy="582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t>TNS 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27550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landscape_02_lefttor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75" r="37677" b="-1"/>
          <a:stretch/>
        </p:blipFill>
        <p:spPr bwMode="auto">
          <a:xfrm>
            <a:off x="2834957" y="0"/>
            <a:ext cx="6309043" cy="582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t>TNS 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439809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landscape_03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88" t="29859" r="-1" b="3435"/>
          <a:stretch/>
        </p:blipFill>
        <p:spPr bwMode="auto">
          <a:xfrm>
            <a:off x="3180018" y="0"/>
            <a:ext cx="5963981" cy="557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t>TNS 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0792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landscape_03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88" t="29859" r="-1" b="3435"/>
          <a:stretch/>
        </p:blipFill>
        <p:spPr bwMode="auto">
          <a:xfrm>
            <a:off x="3180018" y="0"/>
            <a:ext cx="5963981" cy="557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t>TNS 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1477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landscape_02_lefttor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75" r="37677" b="-1"/>
          <a:stretch/>
        </p:blipFill>
        <p:spPr bwMode="auto">
          <a:xfrm>
            <a:off x="2834957" y="0"/>
            <a:ext cx="6309043" cy="582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/>
              <a:t>TNS Presentation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4855622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longlandscap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47" r="16787" b="9440"/>
          <a:stretch/>
        </p:blipFill>
        <p:spPr bwMode="auto">
          <a:xfrm>
            <a:off x="611188" y="0"/>
            <a:ext cx="8532811" cy="552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t>TNS 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047394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longlandscap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47" r="16787" b="9440"/>
          <a:stretch/>
        </p:blipFill>
        <p:spPr bwMode="auto">
          <a:xfrm>
            <a:off x="611188" y="0"/>
            <a:ext cx="8532811" cy="552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t>TNS 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4333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portrait_01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38" r="10527" b="3640"/>
          <a:stretch/>
        </p:blipFill>
        <p:spPr bwMode="auto">
          <a:xfrm>
            <a:off x="3990416" y="0"/>
            <a:ext cx="4971236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t>TNS 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393931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portrait_01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38" r="10527" b="3640"/>
          <a:stretch/>
        </p:blipFill>
        <p:spPr bwMode="auto">
          <a:xfrm>
            <a:off x="3990416" y="0"/>
            <a:ext cx="4971236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t>TNS 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96718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portrait_02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51" r="19759" b="3525"/>
          <a:stretch/>
        </p:blipFill>
        <p:spPr bwMode="auto">
          <a:xfrm>
            <a:off x="4633975" y="-1"/>
            <a:ext cx="4221099" cy="568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t>TNS 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18773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portrait_02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51" r="19759" b="3525"/>
          <a:stretch/>
        </p:blipFill>
        <p:spPr bwMode="auto">
          <a:xfrm>
            <a:off x="4633975" y="-1"/>
            <a:ext cx="4221099" cy="568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t>TNS 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820139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portrait_03_stra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79" r="7985" b="3545"/>
          <a:stretch/>
        </p:blipFill>
        <p:spPr bwMode="auto">
          <a:xfrm>
            <a:off x="4056113" y="0"/>
            <a:ext cx="5087887" cy="578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t>TNS 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761506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portrait_03_stra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79" r="7985" b="3545"/>
          <a:stretch/>
        </p:blipFill>
        <p:spPr bwMode="auto">
          <a:xfrm>
            <a:off x="4056113" y="0"/>
            <a:ext cx="5087887" cy="578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t>TNS 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922935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squar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5" t="24746" r="23617" b="898"/>
          <a:stretch/>
        </p:blipFill>
        <p:spPr bwMode="auto">
          <a:xfrm>
            <a:off x="2105479" y="-1"/>
            <a:ext cx="7038521" cy="568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t>TNS 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90420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squar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5" t="24746" r="23617" b="898"/>
          <a:stretch/>
        </p:blipFill>
        <p:spPr bwMode="auto">
          <a:xfrm>
            <a:off x="2105479" y="-1"/>
            <a:ext cx="7038521" cy="568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t>TNS 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3125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landscape_03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88" t="29859" r="-1" b="3435"/>
          <a:stretch/>
        </p:blipFill>
        <p:spPr bwMode="auto">
          <a:xfrm>
            <a:off x="3180018" y="0"/>
            <a:ext cx="5963981" cy="557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/>
              <a:t>TNS Presentation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5300528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t>TNS Presentation Title</a:t>
            </a:r>
            <a:endParaRPr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285750" y="1285875"/>
            <a:ext cx="8569325" cy="453707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0215721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2826327" y="2974846"/>
            <a:ext cx="6028747" cy="259569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t>TNS Presentation Title</a:t>
            </a:r>
            <a:endParaRPr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-1" y="2301945"/>
            <a:ext cx="5073651" cy="1638299"/>
          </a:xfrm>
        </p:spPr>
        <p:txBody>
          <a:bodyPr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52077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/>
              <a:t>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12196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landscape_03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88" t="29859" r="-1" b="3435"/>
          <a:stretch/>
        </p:blipFill>
        <p:spPr bwMode="auto">
          <a:xfrm>
            <a:off x="3180018" y="0"/>
            <a:ext cx="5963981" cy="557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/>
              <a:t>TNS Presentation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91863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longlandscap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47" r="16787" b="9440"/>
          <a:stretch/>
        </p:blipFill>
        <p:spPr bwMode="auto">
          <a:xfrm>
            <a:off x="611188" y="0"/>
            <a:ext cx="8532811" cy="552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/>
              <a:t>TNS Presentation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2980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longlandscap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47" r="16787" b="9440"/>
          <a:stretch/>
        </p:blipFill>
        <p:spPr bwMode="auto">
          <a:xfrm>
            <a:off x="611188" y="0"/>
            <a:ext cx="8532811" cy="552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/>
              <a:t>TNS Presentation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6768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portrait_01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38" r="10527" b="3640"/>
          <a:stretch/>
        </p:blipFill>
        <p:spPr bwMode="auto">
          <a:xfrm>
            <a:off x="3990416" y="0"/>
            <a:ext cx="4971236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/>
              <a:t>TNS Presentation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0922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Relationship Id="rId9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6.xml"/><Relationship Id="rId21" Type="http://schemas.openxmlformats.org/officeDocument/2006/relationships/image" Target="../media/image12.png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Relationship Id="rId22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8318142" y="5849108"/>
            <a:ext cx="754475" cy="531000"/>
          </a:xfrm>
          <a:prstGeom prst="rect">
            <a:avLst/>
          </a:prstGeom>
          <a:noFill/>
        </p:spPr>
        <p:txBody>
          <a:bodyPr wrap="square" lIns="0" tIns="0" rIns="0" bIns="266400" rtlCol="0" anchor="b">
            <a:noAutofit/>
          </a:bodyPr>
          <a:lstStyle/>
          <a:p>
            <a:r>
              <a:rPr lang="en-AU" sz="750" b="0" dirty="0">
                <a:solidFill>
                  <a:srgbClr val="333333"/>
                </a:solidFill>
                <a:latin typeface="+mn-lt"/>
              </a:rPr>
              <a:t>©TNS 2017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0"/>
            <a:ext cx="5073650" cy="1284971"/>
          </a:xfrm>
          <a:prstGeom prst="rect">
            <a:avLst/>
          </a:prstGeom>
        </p:spPr>
        <p:txBody>
          <a:bodyPr vert="horz" lIns="277200" tIns="208800" rIns="27720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49607" y="6323838"/>
            <a:ext cx="505467" cy="252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750" b="0">
                <a:solidFill>
                  <a:srgbClr val="333333"/>
                </a:solidFill>
                <a:latin typeface="+mn-lt"/>
              </a:defRPr>
            </a:lvl1pPr>
          </a:lstStyle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282163" y="5946775"/>
            <a:ext cx="857291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-1630680" y="-501206"/>
            <a:ext cx="10507979" cy="5637807"/>
            <a:chOff x="-1630680" y="-501206"/>
            <a:chExt cx="10507979" cy="5637807"/>
          </a:xfrm>
        </p:grpSpPr>
        <p:cxnSp>
          <p:nvCxnSpPr>
            <p:cNvPr id="85" name="Straight Connector 84"/>
            <p:cNvCxnSpPr/>
            <p:nvPr userDrawn="1"/>
          </p:nvCxnSpPr>
          <p:spPr>
            <a:xfrm>
              <a:off x="-517443" y="4560579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 userDrawn="1"/>
          </p:nvSpPr>
          <p:spPr>
            <a:xfrm>
              <a:off x="-1630680" y="4491328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AU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X</a:t>
              </a:r>
              <a:r>
                <a:rPr lang="en-AU" sz="900" b="1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 AXIS</a:t>
              </a:r>
              <a:endParaRPr lang="en-AU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endParaRPr>
            </a:p>
          </p:txBody>
        </p:sp>
        <p:cxnSp>
          <p:nvCxnSpPr>
            <p:cNvPr id="87" name="Straight Connector 86"/>
            <p:cNvCxnSpPr/>
            <p:nvPr userDrawn="1"/>
          </p:nvCxnSpPr>
          <p:spPr>
            <a:xfrm>
              <a:off x="-517443" y="5067353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 userDrawn="1"/>
          </p:nvSpPr>
          <p:spPr>
            <a:xfrm>
              <a:off x="-1630680" y="4998102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AU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LOWER LIMIT</a:t>
              </a:r>
            </a:p>
          </p:txBody>
        </p:sp>
        <p:cxnSp>
          <p:nvCxnSpPr>
            <p:cNvPr id="91" name="Straight Connector 90"/>
            <p:cNvCxnSpPr/>
            <p:nvPr userDrawn="1"/>
          </p:nvCxnSpPr>
          <p:spPr>
            <a:xfrm>
              <a:off x="-517443" y="1284974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 userDrawn="1"/>
          </p:nvSpPr>
          <p:spPr>
            <a:xfrm>
              <a:off x="-1630680" y="1215723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AU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UPPER LIMIT</a:t>
              </a:r>
            </a:p>
          </p:txBody>
        </p:sp>
        <p:cxnSp>
          <p:nvCxnSpPr>
            <p:cNvPr id="100" name="Straight Connector 99"/>
            <p:cNvCxnSpPr/>
            <p:nvPr userDrawn="1"/>
          </p:nvCxnSpPr>
          <p:spPr>
            <a:xfrm>
              <a:off x="-517443" y="1788974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 userDrawn="1"/>
          </p:nvSpPr>
          <p:spPr>
            <a:xfrm>
              <a:off x="-1630680" y="1719723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AU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CHART TOP</a:t>
              </a:r>
            </a:p>
          </p:txBody>
        </p:sp>
        <p:grpSp>
          <p:nvGrpSpPr>
            <p:cNvPr id="3" name="Group 2"/>
            <p:cNvGrpSpPr/>
            <p:nvPr userDrawn="1"/>
          </p:nvGrpSpPr>
          <p:grpSpPr>
            <a:xfrm>
              <a:off x="755523" y="-501206"/>
              <a:ext cx="8121776" cy="424749"/>
              <a:chOff x="755523" y="-501206"/>
              <a:chExt cx="8121776" cy="424749"/>
            </a:xfrm>
          </p:grpSpPr>
          <p:cxnSp>
            <p:nvCxnSpPr>
              <p:cNvPr id="102" name="Straight Connector 101"/>
              <p:cNvCxnSpPr/>
              <p:nvPr userDrawn="1"/>
            </p:nvCxnSpPr>
            <p:spPr>
              <a:xfrm>
                <a:off x="1293019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 userDrawn="1"/>
            </p:nvSpPr>
            <p:spPr>
              <a:xfrm>
                <a:off x="755523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pPr lvl="0"/>
                <a:r>
                  <a:rPr lang="en-AU" dirty="0"/>
                  <a:t>Y AXIS</a:t>
                </a:r>
              </a:p>
            </p:txBody>
          </p:sp>
          <p:cxnSp>
            <p:nvCxnSpPr>
              <p:cNvPr id="104" name="Straight Connector 103"/>
              <p:cNvCxnSpPr/>
              <p:nvPr userDrawn="1"/>
            </p:nvCxnSpPr>
            <p:spPr>
              <a:xfrm>
                <a:off x="5575903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TextBox 109"/>
              <p:cNvSpPr txBox="1"/>
              <p:nvPr userDrawn="1"/>
            </p:nvSpPr>
            <p:spPr>
              <a:xfrm>
                <a:off x="5036026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pPr lvl="0"/>
                <a:r>
                  <a:rPr lang="en-AU" dirty="0"/>
                  <a:t>Y AXIS</a:t>
                </a:r>
              </a:p>
            </p:txBody>
          </p:sp>
          <p:cxnSp>
            <p:nvCxnSpPr>
              <p:cNvPr id="111" name="Straight Connector 110"/>
              <p:cNvCxnSpPr/>
              <p:nvPr userDrawn="1"/>
            </p:nvCxnSpPr>
            <p:spPr>
              <a:xfrm>
                <a:off x="8349608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/>
              <p:cNvSpPr txBox="1"/>
              <p:nvPr userDrawn="1"/>
            </p:nvSpPr>
            <p:spPr>
              <a:xfrm>
                <a:off x="7804969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pPr lvl="0"/>
                <a:r>
                  <a:rPr lang="en-AU" dirty="0"/>
                  <a:t>LIMIT</a:t>
                </a:r>
              </a:p>
            </p:txBody>
          </p:sp>
        </p:grpSp>
      </p:grpSp>
      <p:pic>
        <p:nvPicPr>
          <p:cNvPr id="24" name="Picture 23" descr="logo-03.png"/>
          <p:cNvPicPr>
            <a:picLocks noChangeAspect="1"/>
          </p:cNvPicPr>
          <p:nvPr userDrawn="1"/>
        </p:nvPicPr>
        <p:blipFill>
          <a:blip r:embed="rId20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73" y="6426200"/>
            <a:ext cx="4329415" cy="324431"/>
          </a:xfrm>
          <a:prstGeom prst="rect">
            <a:avLst/>
          </a:prstGeom>
        </p:spPr>
      </p:pic>
      <p:pic>
        <p:nvPicPr>
          <p:cNvPr id="26" name="Picture 2"/>
          <p:cNvPicPr>
            <a:picLocks noChangeAspect="1" noChangeArrowheads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24655" y="6067817"/>
            <a:ext cx="68879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93365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683" r:id="rId17"/>
    <p:sldLayoutId id="2147483682" r:id="rId18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rgbClr val="33333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b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52413" indent="-252413" algn="l" defTabSz="914400" rtl="0" eaLnBrk="1" latinLnBrk="0" hangingPunct="1">
        <a:spcBef>
          <a:spcPct val="20000"/>
        </a:spcBef>
        <a:buFont typeface="Wingdings" pitchFamily="2" charset="2"/>
        <a:buChar char="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508000" indent="-255588" algn="l" defTabSz="914400" rtl="0" eaLnBrk="1" latinLnBrk="0" hangingPunct="1">
        <a:spcBef>
          <a:spcPct val="20000"/>
        </a:spcBef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760413" indent="-252413" algn="l" defTabSz="914400" rtl="0" eaLnBrk="1" latinLnBrk="0" hangingPunct="1">
        <a:spcBef>
          <a:spcPct val="20000"/>
        </a:spcBef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224862" y="6466450"/>
            <a:ext cx="754475" cy="531000"/>
          </a:xfrm>
          <a:prstGeom prst="rect">
            <a:avLst/>
          </a:prstGeom>
          <a:noFill/>
        </p:spPr>
        <p:txBody>
          <a:bodyPr wrap="square" lIns="0" tIns="0" rIns="0" bIns="266400" rtlCol="0" anchor="b">
            <a:noAutofit/>
          </a:bodyPr>
          <a:lstStyle/>
          <a:p>
            <a:r>
              <a:rPr lang="en-AU" sz="750" b="0" dirty="0">
                <a:solidFill>
                  <a:srgbClr val="333333"/>
                </a:solidFill>
                <a:latin typeface="+mn-lt"/>
              </a:rPr>
              <a:t>©TNS 2017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5617" cy="1031838"/>
          </a:xfrm>
          <a:prstGeom prst="rect">
            <a:avLst/>
          </a:prstGeom>
        </p:spPr>
        <p:txBody>
          <a:bodyPr vert="horz" lIns="277200" tIns="208800" rIns="277200" bIns="0" rtlCol="0" anchor="t">
            <a:no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031837"/>
            <a:ext cx="9145617" cy="4035515"/>
          </a:xfrm>
          <a:prstGeom prst="rect">
            <a:avLst/>
          </a:prstGeom>
        </p:spPr>
        <p:txBody>
          <a:bodyPr vert="horz" lIns="277200" tIns="212400" rIns="27720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49607" y="6323838"/>
            <a:ext cx="505467" cy="252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750" b="0">
                <a:solidFill>
                  <a:srgbClr val="333333"/>
                </a:solidFill>
                <a:latin typeface="+mn-lt"/>
              </a:defRPr>
            </a:lvl1pPr>
          </a:lstStyle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9" name="Rectangle 88"/>
          <p:cNvSpPr/>
          <p:nvPr/>
        </p:nvSpPr>
        <p:spPr>
          <a:xfrm>
            <a:off x="285750" y="5064973"/>
            <a:ext cx="8569324" cy="8818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rtlCol="0" anchor="ctr">
            <a:noAutofit/>
          </a:bodyPr>
          <a:lstStyle/>
          <a:p>
            <a:pPr lvl="0" algn="ctr"/>
            <a:endParaRPr lang="en-AU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282163" y="5946775"/>
            <a:ext cx="857291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-1630680" y="-501206"/>
            <a:ext cx="10507979" cy="5637807"/>
            <a:chOff x="-1630680" y="-501206"/>
            <a:chExt cx="10507979" cy="5637807"/>
          </a:xfrm>
        </p:grpSpPr>
        <p:cxnSp>
          <p:nvCxnSpPr>
            <p:cNvPr id="93" name="Straight Connector 92"/>
            <p:cNvCxnSpPr/>
            <p:nvPr userDrawn="1"/>
          </p:nvCxnSpPr>
          <p:spPr>
            <a:xfrm>
              <a:off x="-517443" y="4560579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 userDrawn="1"/>
          </p:nvSpPr>
          <p:spPr>
            <a:xfrm>
              <a:off x="-1630680" y="4491328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X</a:t>
              </a:r>
              <a:r>
                <a:rPr lang="en-AU" sz="900" b="1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 AXIS</a:t>
              </a:r>
              <a:endParaRPr lang="en-AU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endParaRPr>
            </a:p>
          </p:txBody>
        </p:sp>
        <p:cxnSp>
          <p:nvCxnSpPr>
            <p:cNvPr id="95" name="Straight Connector 94"/>
            <p:cNvCxnSpPr/>
            <p:nvPr userDrawn="1"/>
          </p:nvCxnSpPr>
          <p:spPr>
            <a:xfrm>
              <a:off x="-517443" y="5067353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 userDrawn="1"/>
          </p:nvSpPr>
          <p:spPr>
            <a:xfrm>
              <a:off x="-1630680" y="4998102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LOWER LIMIT</a:t>
              </a:r>
            </a:p>
          </p:txBody>
        </p:sp>
        <p:cxnSp>
          <p:nvCxnSpPr>
            <p:cNvPr id="97" name="Straight Connector 96"/>
            <p:cNvCxnSpPr/>
            <p:nvPr userDrawn="1"/>
          </p:nvCxnSpPr>
          <p:spPr>
            <a:xfrm>
              <a:off x="-517443" y="1284974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 userDrawn="1"/>
          </p:nvSpPr>
          <p:spPr>
            <a:xfrm>
              <a:off x="-1630680" y="1215723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UPPER LIMIT</a:t>
              </a:r>
            </a:p>
          </p:txBody>
        </p:sp>
        <p:cxnSp>
          <p:nvCxnSpPr>
            <p:cNvPr id="99" name="Straight Connector 98"/>
            <p:cNvCxnSpPr/>
            <p:nvPr userDrawn="1"/>
          </p:nvCxnSpPr>
          <p:spPr>
            <a:xfrm>
              <a:off x="-517443" y="1788974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 userDrawn="1"/>
          </p:nvSpPr>
          <p:spPr>
            <a:xfrm>
              <a:off x="-1630680" y="1719723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CHART TOP</a:t>
              </a:r>
            </a:p>
          </p:txBody>
        </p:sp>
        <p:grpSp>
          <p:nvGrpSpPr>
            <p:cNvPr id="106" name="Group 105"/>
            <p:cNvGrpSpPr/>
            <p:nvPr userDrawn="1"/>
          </p:nvGrpSpPr>
          <p:grpSpPr>
            <a:xfrm>
              <a:off x="755523" y="-501206"/>
              <a:ext cx="8121776" cy="424749"/>
              <a:chOff x="755523" y="-501206"/>
              <a:chExt cx="8121776" cy="424749"/>
            </a:xfrm>
          </p:grpSpPr>
          <p:cxnSp>
            <p:nvCxnSpPr>
              <p:cNvPr id="107" name="Straight Connector 106"/>
              <p:cNvCxnSpPr/>
              <p:nvPr userDrawn="1"/>
            </p:nvCxnSpPr>
            <p:spPr>
              <a:xfrm>
                <a:off x="1293019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07"/>
              <p:cNvSpPr txBox="1"/>
              <p:nvPr userDrawn="1"/>
            </p:nvSpPr>
            <p:spPr>
              <a:xfrm>
                <a:off x="755523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pPr lvl="0"/>
                <a:r>
                  <a:rPr lang="en-AU" dirty="0"/>
                  <a:t>Y AXIS</a:t>
                </a:r>
              </a:p>
            </p:txBody>
          </p:sp>
          <p:cxnSp>
            <p:nvCxnSpPr>
              <p:cNvPr id="109" name="Straight Connector 108"/>
              <p:cNvCxnSpPr/>
              <p:nvPr userDrawn="1"/>
            </p:nvCxnSpPr>
            <p:spPr>
              <a:xfrm>
                <a:off x="5575903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 userDrawn="1"/>
            </p:nvSpPr>
            <p:spPr>
              <a:xfrm>
                <a:off x="5036026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pPr lvl="0"/>
                <a:r>
                  <a:rPr lang="en-AU" dirty="0"/>
                  <a:t>Y AXIS</a:t>
                </a:r>
              </a:p>
            </p:txBody>
          </p:sp>
          <p:cxnSp>
            <p:nvCxnSpPr>
              <p:cNvPr id="114" name="Straight Connector 113"/>
              <p:cNvCxnSpPr/>
              <p:nvPr userDrawn="1"/>
            </p:nvCxnSpPr>
            <p:spPr>
              <a:xfrm>
                <a:off x="8349608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114"/>
              <p:cNvSpPr txBox="1"/>
              <p:nvPr userDrawn="1"/>
            </p:nvSpPr>
            <p:spPr>
              <a:xfrm>
                <a:off x="7804969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pPr lvl="0"/>
                <a:r>
                  <a:rPr lang="en-AU" dirty="0"/>
                  <a:t>LIMIT</a:t>
                </a:r>
              </a:p>
            </p:txBody>
          </p:sp>
        </p:grpSp>
      </p:grpSp>
      <p:sp>
        <p:nvSpPr>
          <p:cNvPr id="88" name="Rectangle 87"/>
          <p:cNvSpPr/>
          <p:nvPr/>
        </p:nvSpPr>
        <p:spPr>
          <a:xfrm>
            <a:off x="7545540" y="6079288"/>
            <a:ext cx="1052623" cy="48909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A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900" b="0" dirty="0">
                <a:solidFill>
                  <a:schemeClr val="accent3"/>
                </a:solidFill>
              </a:rPr>
              <a:t>Replace with Client logo </a:t>
            </a:r>
          </a:p>
          <a:p>
            <a:pPr algn="ctr"/>
            <a:r>
              <a:rPr lang="en-GB" sz="600" b="0" dirty="0">
                <a:solidFill>
                  <a:schemeClr val="accent3"/>
                </a:solidFill>
              </a:rPr>
              <a:t>[in slide master]</a:t>
            </a:r>
          </a:p>
        </p:txBody>
      </p:sp>
      <p:pic>
        <p:nvPicPr>
          <p:cNvPr id="26" name="Picture 25" descr="logo-03.png"/>
          <p:cNvPicPr>
            <a:picLocks noChangeAspect="1"/>
          </p:cNvPicPr>
          <p:nvPr userDrawn="1"/>
        </p:nvPicPr>
        <p:blipFill>
          <a:blip r:embed="rId9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73" y="6257922"/>
            <a:ext cx="4329415" cy="32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69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85" r:id="rId2"/>
    <p:sldLayoutId id="2147483666" r:id="rId3"/>
    <p:sldLayoutId id="2147483686" r:id="rId4"/>
    <p:sldLayoutId id="2147483668" r:id="rId5"/>
    <p:sldLayoutId id="2147483689" r:id="rId6"/>
    <p:sldLayoutId id="2147483667" r:id="rId7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rgbClr val="33333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b="1" kern="1200">
          <a:solidFill>
            <a:srgbClr val="333333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rgbClr val="333333"/>
          </a:solidFill>
          <a:latin typeface="+mn-lt"/>
          <a:ea typeface="+mn-ea"/>
          <a:cs typeface="+mn-cs"/>
        </a:defRPr>
      </a:lvl2pPr>
      <a:lvl3pPr marL="252413" indent="-252413" algn="l" defTabSz="914400" rtl="0" eaLnBrk="1" latinLnBrk="0" hangingPunct="1">
        <a:spcBef>
          <a:spcPct val="20000"/>
        </a:spcBef>
        <a:buFont typeface="Wingdings" pitchFamily="2" charset="2"/>
        <a:buChar char=""/>
        <a:defRPr sz="1600" kern="1200">
          <a:solidFill>
            <a:srgbClr val="333333"/>
          </a:solidFill>
          <a:latin typeface="+mn-lt"/>
          <a:ea typeface="+mn-ea"/>
          <a:cs typeface="+mn-cs"/>
        </a:defRPr>
      </a:lvl3pPr>
      <a:lvl4pPr marL="508000" indent="-255588" algn="l" defTabSz="914400" rtl="0" eaLnBrk="1" latinLnBrk="0" hangingPunct="1">
        <a:spcBef>
          <a:spcPct val="20000"/>
        </a:spcBef>
        <a:buFont typeface="Wingdings" pitchFamily="2" charset="2"/>
        <a:buChar char="n"/>
        <a:defRPr sz="1600" kern="1200">
          <a:solidFill>
            <a:srgbClr val="333333"/>
          </a:solidFill>
          <a:latin typeface="+mn-lt"/>
          <a:ea typeface="+mn-ea"/>
          <a:cs typeface="+mn-cs"/>
        </a:defRPr>
      </a:lvl4pPr>
      <a:lvl5pPr marL="760413" indent="-252413" algn="l" defTabSz="914400" rtl="0" eaLnBrk="1" latinLnBrk="0" hangingPunct="1">
        <a:spcBef>
          <a:spcPct val="20000"/>
        </a:spcBef>
        <a:buFont typeface="Wingdings" pitchFamily="2" charset="2"/>
        <a:buChar char="n"/>
        <a:defRPr sz="1600" kern="120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216473" y="6449672"/>
            <a:ext cx="754475" cy="531000"/>
          </a:xfrm>
          <a:prstGeom prst="rect">
            <a:avLst/>
          </a:prstGeom>
          <a:noFill/>
        </p:spPr>
        <p:txBody>
          <a:bodyPr wrap="square" lIns="0" tIns="0" rIns="0" bIns="266400" rtlCol="0" anchor="b">
            <a:noAutofit/>
          </a:bodyPr>
          <a:lstStyle/>
          <a:p>
            <a:r>
              <a:rPr lang="en-AU" sz="750" b="0" dirty="0">
                <a:solidFill>
                  <a:srgbClr val="333333"/>
                </a:solidFill>
                <a:latin typeface="+mn-lt"/>
              </a:rPr>
              <a:t>©TNS 2017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5617" cy="1031838"/>
          </a:xfrm>
          <a:prstGeom prst="rect">
            <a:avLst/>
          </a:prstGeom>
        </p:spPr>
        <p:txBody>
          <a:bodyPr vert="horz" lIns="277200" tIns="208800" rIns="277200" bIns="0" rtlCol="0" anchor="t">
            <a:no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031837"/>
            <a:ext cx="9145617" cy="4035515"/>
          </a:xfrm>
          <a:prstGeom prst="rect">
            <a:avLst/>
          </a:prstGeom>
        </p:spPr>
        <p:txBody>
          <a:bodyPr vert="horz" lIns="277200" tIns="212400" rIns="27720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49607" y="6323838"/>
            <a:ext cx="505467" cy="252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750" b="0">
                <a:solidFill>
                  <a:srgbClr val="333333"/>
                </a:solidFill>
                <a:latin typeface="+mn-lt"/>
              </a:defRPr>
            </a:lvl1pPr>
          </a:lstStyle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282163" y="5946775"/>
            <a:ext cx="857291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-1630680" y="-501206"/>
            <a:ext cx="10507979" cy="5637807"/>
            <a:chOff x="-1630680" y="-501206"/>
            <a:chExt cx="10507979" cy="5637807"/>
          </a:xfrm>
        </p:grpSpPr>
        <p:cxnSp>
          <p:nvCxnSpPr>
            <p:cNvPr id="90" name="Straight Connector 89"/>
            <p:cNvCxnSpPr/>
            <p:nvPr userDrawn="1"/>
          </p:nvCxnSpPr>
          <p:spPr>
            <a:xfrm>
              <a:off x="-517443" y="4560579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 userDrawn="1"/>
          </p:nvSpPr>
          <p:spPr>
            <a:xfrm>
              <a:off x="-1630680" y="4491328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X</a:t>
              </a:r>
              <a:r>
                <a:rPr lang="en-AU" sz="900" b="1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 AXIS</a:t>
              </a:r>
              <a:endParaRPr lang="en-AU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endParaRPr>
            </a:p>
          </p:txBody>
        </p:sp>
        <p:cxnSp>
          <p:nvCxnSpPr>
            <p:cNvPr id="94" name="Straight Connector 93"/>
            <p:cNvCxnSpPr/>
            <p:nvPr userDrawn="1"/>
          </p:nvCxnSpPr>
          <p:spPr>
            <a:xfrm>
              <a:off x="-517443" y="5067353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 userDrawn="1"/>
          </p:nvSpPr>
          <p:spPr>
            <a:xfrm>
              <a:off x="-1630680" y="4998102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LOWER LIMIT</a:t>
              </a:r>
            </a:p>
          </p:txBody>
        </p:sp>
        <p:cxnSp>
          <p:nvCxnSpPr>
            <p:cNvPr id="96" name="Straight Connector 95"/>
            <p:cNvCxnSpPr/>
            <p:nvPr userDrawn="1"/>
          </p:nvCxnSpPr>
          <p:spPr>
            <a:xfrm>
              <a:off x="-517443" y="1284974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 userDrawn="1"/>
          </p:nvSpPr>
          <p:spPr>
            <a:xfrm>
              <a:off x="-1630680" y="1215723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UPPER LIMIT</a:t>
              </a:r>
            </a:p>
          </p:txBody>
        </p:sp>
        <p:cxnSp>
          <p:nvCxnSpPr>
            <p:cNvPr id="98" name="Straight Connector 97"/>
            <p:cNvCxnSpPr/>
            <p:nvPr userDrawn="1"/>
          </p:nvCxnSpPr>
          <p:spPr>
            <a:xfrm>
              <a:off x="-517443" y="1788974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 userDrawn="1"/>
          </p:nvSpPr>
          <p:spPr>
            <a:xfrm>
              <a:off x="-1630680" y="1719723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CHART TOP</a:t>
              </a:r>
            </a:p>
          </p:txBody>
        </p:sp>
        <p:grpSp>
          <p:nvGrpSpPr>
            <p:cNvPr id="105" name="Group 104"/>
            <p:cNvGrpSpPr/>
            <p:nvPr userDrawn="1"/>
          </p:nvGrpSpPr>
          <p:grpSpPr>
            <a:xfrm>
              <a:off x="755523" y="-501206"/>
              <a:ext cx="8121776" cy="424749"/>
              <a:chOff x="755523" y="-501206"/>
              <a:chExt cx="8121776" cy="424749"/>
            </a:xfrm>
          </p:grpSpPr>
          <p:cxnSp>
            <p:nvCxnSpPr>
              <p:cNvPr id="106" name="Straight Connector 105"/>
              <p:cNvCxnSpPr/>
              <p:nvPr userDrawn="1"/>
            </p:nvCxnSpPr>
            <p:spPr>
              <a:xfrm>
                <a:off x="1293019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TextBox 106"/>
              <p:cNvSpPr txBox="1"/>
              <p:nvPr userDrawn="1"/>
            </p:nvSpPr>
            <p:spPr>
              <a:xfrm>
                <a:off x="755523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pPr lvl="0"/>
                <a:r>
                  <a:rPr lang="en-AU" dirty="0"/>
                  <a:t>Y AXIS</a:t>
                </a:r>
              </a:p>
            </p:txBody>
          </p:sp>
          <p:cxnSp>
            <p:nvCxnSpPr>
              <p:cNvPr id="108" name="Straight Connector 107"/>
              <p:cNvCxnSpPr/>
              <p:nvPr userDrawn="1"/>
            </p:nvCxnSpPr>
            <p:spPr>
              <a:xfrm>
                <a:off x="5575903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 userDrawn="1"/>
            </p:nvSpPr>
            <p:spPr>
              <a:xfrm>
                <a:off x="5036026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pPr lvl="0"/>
                <a:r>
                  <a:rPr lang="en-AU" dirty="0"/>
                  <a:t>Y AXIS</a:t>
                </a:r>
              </a:p>
            </p:txBody>
          </p:sp>
          <p:cxnSp>
            <p:nvCxnSpPr>
              <p:cNvPr id="113" name="Straight Connector 112"/>
              <p:cNvCxnSpPr/>
              <p:nvPr userDrawn="1"/>
            </p:nvCxnSpPr>
            <p:spPr>
              <a:xfrm>
                <a:off x="8349608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TextBox 113"/>
              <p:cNvSpPr txBox="1"/>
              <p:nvPr userDrawn="1"/>
            </p:nvSpPr>
            <p:spPr>
              <a:xfrm>
                <a:off x="7804969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pPr lvl="0"/>
                <a:r>
                  <a:rPr lang="en-AU" dirty="0"/>
                  <a:t>LIMIT</a:t>
                </a:r>
              </a:p>
            </p:txBody>
          </p:sp>
        </p:grpSp>
      </p:grpSp>
      <p:sp>
        <p:nvSpPr>
          <p:cNvPr id="87" name="Rectangle 86"/>
          <p:cNvSpPr/>
          <p:nvPr/>
        </p:nvSpPr>
        <p:spPr>
          <a:xfrm>
            <a:off x="7545540" y="6079288"/>
            <a:ext cx="1052623" cy="48909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A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900" b="0" dirty="0">
                <a:solidFill>
                  <a:schemeClr val="accent3"/>
                </a:solidFill>
              </a:rPr>
              <a:t>Replace with Client logo </a:t>
            </a:r>
          </a:p>
          <a:p>
            <a:pPr algn="ctr"/>
            <a:r>
              <a:rPr lang="en-GB" sz="600" b="0" dirty="0">
                <a:solidFill>
                  <a:schemeClr val="accent3"/>
                </a:solidFill>
              </a:rPr>
              <a:t>[in slide master]</a:t>
            </a:r>
          </a:p>
        </p:txBody>
      </p:sp>
      <p:pic>
        <p:nvPicPr>
          <p:cNvPr id="25" name="Picture 24" descr="logo-03.png"/>
          <p:cNvPicPr>
            <a:picLocks noChangeAspect="1"/>
          </p:cNvPicPr>
          <p:nvPr userDrawn="1"/>
        </p:nvPicPr>
        <p:blipFill>
          <a:blip r:embed="rId9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73" y="6257922"/>
            <a:ext cx="4329415" cy="32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41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84" r:id="rId2"/>
    <p:sldLayoutId id="2147483671" r:id="rId3"/>
    <p:sldLayoutId id="2147483687" r:id="rId4"/>
    <p:sldLayoutId id="2147483672" r:id="rId5"/>
    <p:sldLayoutId id="2147483690" r:id="rId6"/>
    <p:sldLayoutId id="2147483673" r:id="rId7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rgbClr val="33333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b="1" kern="1200">
          <a:solidFill>
            <a:srgbClr val="333333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rgbClr val="333333"/>
          </a:solidFill>
          <a:latin typeface="+mn-lt"/>
          <a:ea typeface="+mn-ea"/>
          <a:cs typeface="+mn-cs"/>
        </a:defRPr>
      </a:lvl2pPr>
      <a:lvl3pPr marL="252413" indent="-252413" algn="l" defTabSz="914400" rtl="0" eaLnBrk="1" latinLnBrk="0" hangingPunct="1">
        <a:spcBef>
          <a:spcPct val="20000"/>
        </a:spcBef>
        <a:buFont typeface="Wingdings" pitchFamily="2" charset="2"/>
        <a:buChar char=""/>
        <a:defRPr sz="1600" kern="1200">
          <a:solidFill>
            <a:srgbClr val="333333"/>
          </a:solidFill>
          <a:latin typeface="+mn-lt"/>
          <a:ea typeface="+mn-ea"/>
          <a:cs typeface="+mn-cs"/>
        </a:defRPr>
      </a:lvl3pPr>
      <a:lvl4pPr marL="508000" indent="-255588" algn="l" defTabSz="914400" rtl="0" eaLnBrk="1" latinLnBrk="0" hangingPunct="1">
        <a:spcBef>
          <a:spcPct val="20000"/>
        </a:spcBef>
        <a:buFont typeface="Wingdings" pitchFamily="2" charset="2"/>
        <a:buChar char="n"/>
        <a:defRPr sz="1600" kern="1200">
          <a:solidFill>
            <a:srgbClr val="333333"/>
          </a:solidFill>
          <a:latin typeface="+mn-lt"/>
          <a:ea typeface="+mn-ea"/>
          <a:cs typeface="+mn-cs"/>
        </a:defRPr>
      </a:lvl4pPr>
      <a:lvl5pPr marL="760413" indent="-252413" algn="l" defTabSz="914400" rtl="0" eaLnBrk="1" latinLnBrk="0" hangingPunct="1">
        <a:spcBef>
          <a:spcPct val="20000"/>
        </a:spcBef>
        <a:buFont typeface="Wingdings" pitchFamily="2" charset="2"/>
        <a:buChar char="n"/>
        <a:defRPr sz="1600" kern="120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5837" y="-3163"/>
            <a:ext cx="9151455" cy="6861163"/>
            <a:chOff x="-5837" y="-3163"/>
            <a:chExt cx="9151455" cy="6861163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534163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86163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038163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29168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542163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794163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046163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29968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548545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800545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052545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306070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556545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808545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060545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314070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567781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819781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07178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32530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575781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827781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07978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33330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582163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34163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7086163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339688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7590163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7842163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8094163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8347688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8598163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8855075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286513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0" y="527837"/>
              <a:ext cx="9144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618" y="277012"/>
              <a:ext cx="9144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618" y="1031837"/>
              <a:ext cx="9138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0" y="781012"/>
              <a:ext cx="914561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1618" y="1535799"/>
              <a:ext cx="913654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0" y="1284974"/>
              <a:ext cx="914561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0" y="2039799"/>
              <a:ext cx="9144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0" y="1788974"/>
              <a:ext cx="914561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618" y="2543875"/>
              <a:ext cx="914238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0" y="2293050"/>
              <a:ext cx="914561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0" y="3047875"/>
              <a:ext cx="914561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0" y="2797050"/>
              <a:ext cx="913978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618" y="3551837"/>
              <a:ext cx="9144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618" y="3301012"/>
              <a:ext cx="9138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0" y="4055837"/>
              <a:ext cx="9144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618" y="3805012"/>
              <a:ext cx="9144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618" y="4307837"/>
              <a:ext cx="9144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0" y="4811837"/>
              <a:ext cx="913978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0" y="4561012"/>
              <a:ext cx="9138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0" y="5315799"/>
              <a:ext cx="914561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 userDrawn="1"/>
          </p:nvCxnSpPr>
          <p:spPr>
            <a:xfrm>
              <a:off x="-5837" y="5064974"/>
              <a:ext cx="9144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618" y="5819799"/>
              <a:ext cx="9144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0" y="5568974"/>
              <a:ext cx="9144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0" y="6071837"/>
              <a:ext cx="913978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0" y="6323837"/>
              <a:ext cx="9138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-4219" y="6575837"/>
              <a:ext cx="914238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>
            <a:off x="215648" y="6458061"/>
            <a:ext cx="754475" cy="531000"/>
          </a:xfrm>
          <a:prstGeom prst="rect">
            <a:avLst/>
          </a:prstGeom>
          <a:noFill/>
        </p:spPr>
        <p:txBody>
          <a:bodyPr wrap="square" lIns="0" tIns="0" rIns="0" bIns="266400" rtlCol="0" anchor="b">
            <a:noAutofit/>
          </a:bodyPr>
          <a:lstStyle/>
          <a:p>
            <a:r>
              <a:rPr lang="en-AU" sz="750" b="0" dirty="0">
                <a:solidFill>
                  <a:srgbClr val="333333"/>
                </a:solidFill>
                <a:latin typeface="+mn-lt"/>
              </a:rPr>
              <a:t>©TNS 2017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5617" cy="1031838"/>
          </a:xfrm>
          <a:prstGeom prst="rect">
            <a:avLst/>
          </a:prstGeom>
        </p:spPr>
        <p:txBody>
          <a:bodyPr vert="horz" lIns="277200" tIns="208800" rIns="277200" bIns="0" rtlCol="0" anchor="t">
            <a:no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031837"/>
            <a:ext cx="9145617" cy="4035515"/>
          </a:xfrm>
          <a:prstGeom prst="rect">
            <a:avLst/>
          </a:prstGeom>
        </p:spPr>
        <p:txBody>
          <a:bodyPr vert="horz" lIns="277200" tIns="212400" rIns="27720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49607" y="6323838"/>
            <a:ext cx="505467" cy="252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750" b="0">
                <a:solidFill>
                  <a:srgbClr val="333333"/>
                </a:solidFill>
                <a:latin typeface="+mn-lt"/>
              </a:defRPr>
            </a:lvl1pPr>
          </a:lstStyle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9" name="Rectangle 88"/>
          <p:cNvSpPr/>
          <p:nvPr/>
        </p:nvSpPr>
        <p:spPr>
          <a:xfrm>
            <a:off x="285750" y="5064973"/>
            <a:ext cx="8569324" cy="8818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rtlCol="0" anchor="ctr">
            <a:noAutofit/>
          </a:bodyPr>
          <a:lstStyle/>
          <a:p>
            <a:pPr lvl="0" algn="ctr"/>
            <a:endParaRPr lang="en-AU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282163" y="5946775"/>
            <a:ext cx="857291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-1630680" y="-501206"/>
            <a:ext cx="10507979" cy="5637807"/>
            <a:chOff x="-1630680" y="-501206"/>
            <a:chExt cx="10507979" cy="5637807"/>
          </a:xfrm>
        </p:grpSpPr>
        <p:cxnSp>
          <p:nvCxnSpPr>
            <p:cNvPr id="93" name="Straight Connector 92"/>
            <p:cNvCxnSpPr/>
            <p:nvPr userDrawn="1"/>
          </p:nvCxnSpPr>
          <p:spPr>
            <a:xfrm>
              <a:off x="-517443" y="4560579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 userDrawn="1"/>
          </p:nvSpPr>
          <p:spPr>
            <a:xfrm>
              <a:off x="-1630680" y="4491328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X</a:t>
              </a:r>
              <a:r>
                <a:rPr lang="en-AU" sz="900" b="1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 AXIS</a:t>
              </a:r>
              <a:endParaRPr lang="en-AU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endParaRPr>
            </a:p>
          </p:txBody>
        </p:sp>
        <p:cxnSp>
          <p:nvCxnSpPr>
            <p:cNvPr id="95" name="Straight Connector 94"/>
            <p:cNvCxnSpPr/>
            <p:nvPr userDrawn="1"/>
          </p:nvCxnSpPr>
          <p:spPr>
            <a:xfrm>
              <a:off x="-517443" y="5067353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 userDrawn="1"/>
          </p:nvSpPr>
          <p:spPr>
            <a:xfrm>
              <a:off x="-1630680" y="4998102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LOWER LIMIT</a:t>
              </a:r>
            </a:p>
          </p:txBody>
        </p:sp>
        <p:cxnSp>
          <p:nvCxnSpPr>
            <p:cNvPr id="97" name="Straight Connector 96"/>
            <p:cNvCxnSpPr/>
            <p:nvPr userDrawn="1"/>
          </p:nvCxnSpPr>
          <p:spPr>
            <a:xfrm>
              <a:off x="-517443" y="1284974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 userDrawn="1"/>
          </p:nvSpPr>
          <p:spPr>
            <a:xfrm>
              <a:off x="-1630680" y="1215723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UPPER LIMIT</a:t>
              </a:r>
            </a:p>
          </p:txBody>
        </p:sp>
        <p:cxnSp>
          <p:nvCxnSpPr>
            <p:cNvPr id="99" name="Straight Connector 98"/>
            <p:cNvCxnSpPr/>
            <p:nvPr userDrawn="1"/>
          </p:nvCxnSpPr>
          <p:spPr>
            <a:xfrm>
              <a:off x="-517443" y="1788974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 userDrawn="1"/>
          </p:nvSpPr>
          <p:spPr>
            <a:xfrm>
              <a:off x="-1630680" y="1719723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CHART TOP</a:t>
              </a:r>
            </a:p>
          </p:txBody>
        </p:sp>
        <p:grpSp>
          <p:nvGrpSpPr>
            <p:cNvPr id="106" name="Group 105"/>
            <p:cNvGrpSpPr/>
            <p:nvPr userDrawn="1"/>
          </p:nvGrpSpPr>
          <p:grpSpPr>
            <a:xfrm>
              <a:off x="755523" y="-501206"/>
              <a:ext cx="8121776" cy="424749"/>
              <a:chOff x="755523" y="-501206"/>
              <a:chExt cx="8121776" cy="424749"/>
            </a:xfrm>
          </p:grpSpPr>
          <p:cxnSp>
            <p:nvCxnSpPr>
              <p:cNvPr id="107" name="Straight Connector 106"/>
              <p:cNvCxnSpPr/>
              <p:nvPr userDrawn="1"/>
            </p:nvCxnSpPr>
            <p:spPr>
              <a:xfrm>
                <a:off x="1293019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07"/>
              <p:cNvSpPr txBox="1"/>
              <p:nvPr userDrawn="1"/>
            </p:nvSpPr>
            <p:spPr>
              <a:xfrm>
                <a:off x="755523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pPr lvl="0"/>
                <a:r>
                  <a:rPr lang="en-AU" dirty="0"/>
                  <a:t>Y AXIS</a:t>
                </a:r>
              </a:p>
            </p:txBody>
          </p:sp>
          <p:cxnSp>
            <p:nvCxnSpPr>
              <p:cNvPr id="109" name="Straight Connector 108"/>
              <p:cNvCxnSpPr/>
              <p:nvPr userDrawn="1"/>
            </p:nvCxnSpPr>
            <p:spPr>
              <a:xfrm>
                <a:off x="5575903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 userDrawn="1"/>
            </p:nvSpPr>
            <p:spPr>
              <a:xfrm>
                <a:off x="5036026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pPr lvl="0"/>
                <a:r>
                  <a:rPr lang="en-AU" dirty="0"/>
                  <a:t>Y AXIS</a:t>
                </a:r>
              </a:p>
            </p:txBody>
          </p:sp>
          <p:cxnSp>
            <p:nvCxnSpPr>
              <p:cNvPr id="114" name="Straight Connector 113"/>
              <p:cNvCxnSpPr/>
              <p:nvPr userDrawn="1"/>
            </p:nvCxnSpPr>
            <p:spPr>
              <a:xfrm>
                <a:off x="8349608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114"/>
              <p:cNvSpPr txBox="1"/>
              <p:nvPr userDrawn="1"/>
            </p:nvSpPr>
            <p:spPr>
              <a:xfrm>
                <a:off x="7804969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pPr lvl="0"/>
                <a:r>
                  <a:rPr lang="en-AU" dirty="0"/>
                  <a:t>LIMIT</a:t>
                </a:r>
              </a:p>
            </p:txBody>
          </p:sp>
        </p:grpSp>
      </p:grpSp>
      <p:sp>
        <p:nvSpPr>
          <p:cNvPr id="87" name="Footer Placeholder 70"/>
          <p:cNvSpPr>
            <a:spLocks noGrp="1"/>
          </p:cNvSpPr>
          <p:nvPr>
            <p:ph type="ftr" sz="quarter" idx="3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 lIns="496800" tIns="90000">
            <a:noAutofit/>
          </a:bodyPr>
          <a:lstStyle>
            <a:lvl1pPr>
              <a:defRPr lang="en-AU" sz="1250" b="0">
                <a:solidFill>
                  <a:srgbClr val="333333"/>
                </a:solidFill>
                <a:latin typeface="+mn-lt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/>
              <a:t>TNS Presentation Title</a:t>
            </a:r>
          </a:p>
        </p:txBody>
      </p:sp>
      <p:pic>
        <p:nvPicPr>
          <p:cNvPr id="91" name="Picture 90" descr="logo-03.png"/>
          <p:cNvPicPr>
            <a:picLocks noChangeAspect="1"/>
          </p:cNvPicPr>
          <p:nvPr userDrawn="1"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73" y="6257922"/>
            <a:ext cx="4329415" cy="32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527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rgbClr val="33333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b="1" kern="1200">
          <a:solidFill>
            <a:srgbClr val="333333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rgbClr val="333333"/>
          </a:solidFill>
          <a:latin typeface="+mn-lt"/>
          <a:ea typeface="+mn-ea"/>
          <a:cs typeface="+mn-cs"/>
        </a:defRPr>
      </a:lvl2pPr>
      <a:lvl3pPr marL="252413" indent="-252413" algn="l" defTabSz="914400" rtl="0" eaLnBrk="1" latinLnBrk="0" hangingPunct="1">
        <a:spcBef>
          <a:spcPct val="20000"/>
        </a:spcBef>
        <a:buFont typeface="Wingdings" pitchFamily="2" charset="2"/>
        <a:buChar char=""/>
        <a:defRPr sz="1600" kern="1200">
          <a:solidFill>
            <a:srgbClr val="333333"/>
          </a:solidFill>
          <a:latin typeface="+mn-lt"/>
          <a:ea typeface="+mn-ea"/>
          <a:cs typeface="+mn-cs"/>
        </a:defRPr>
      </a:lvl3pPr>
      <a:lvl4pPr marL="508000" indent="-255588" algn="l" defTabSz="914400" rtl="0" eaLnBrk="1" latinLnBrk="0" hangingPunct="1">
        <a:spcBef>
          <a:spcPct val="20000"/>
        </a:spcBef>
        <a:buFont typeface="Wingdings" pitchFamily="2" charset="2"/>
        <a:buChar char="n"/>
        <a:defRPr sz="1600" kern="1200">
          <a:solidFill>
            <a:srgbClr val="333333"/>
          </a:solidFill>
          <a:latin typeface="+mn-lt"/>
          <a:ea typeface="+mn-ea"/>
          <a:cs typeface="+mn-cs"/>
        </a:defRPr>
      </a:lvl4pPr>
      <a:lvl5pPr marL="760413" indent="-252413" algn="l" defTabSz="914400" rtl="0" eaLnBrk="1" latinLnBrk="0" hangingPunct="1">
        <a:spcBef>
          <a:spcPct val="20000"/>
        </a:spcBef>
        <a:buFont typeface="Wingdings" pitchFamily="2" charset="2"/>
        <a:buChar char="n"/>
        <a:defRPr sz="1600" kern="120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8285208" y="5884425"/>
            <a:ext cx="754475" cy="531000"/>
          </a:xfrm>
          <a:prstGeom prst="rect">
            <a:avLst/>
          </a:prstGeom>
          <a:noFill/>
        </p:spPr>
        <p:txBody>
          <a:bodyPr wrap="square" lIns="0" tIns="0" rIns="0" bIns="266400" rtlCol="0" anchor="b">
            <a:noAutofit/>
          </a:bodyPr>
          <a:lstStyle/>
          <a:p>
            <a:r>
              <a:rPr lang="en-AU" sz="750" b="0" dirty="0">
                <a:solidFill>
                  <a:srgbClr val="333333"/>
                </a:solidFill>
                <a:latin typeface="Verdana"/>
              </a:rPr>
              <a:t>©TNS 2017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0"/>
            <a:ext cx="5073650" cy="1284971"/>
          </a:xfrm>
          <a:prstGeom prst="rect">
            <a:avLst/>
          </a:prstGeom>
        </p:spPr>
        <p:txBody>
          <a:bodyPr vert="horz" lIns="277200" tIns="208800" rIns="27720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49607" y="6323838"/>
            <a:ext cx="505467" cy="252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750" b="0">
                <a:solidFill>
                  <a:srgbClr val="333333"/>
                </a:solidFill>
                <a:latin typeface="+mn-lt"/>
              </a:defRPr>
            </a:lvl1pPr>
          </a:lstStyle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282163" y="5946775"/>
            <a:ext cx="857291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-1630680" y="-501206"/>
            <a:ext cx="10507979" cy="5637807"/>
            <a:chOff x="-1630680" y="-501206"/>
            <a:chExt cx="10507979" cy="5637807"/>
          </a:xfrm>
        </p:grpSpPr>
        <p:cxnSp>
          <p:nvCxnSpPr>
            <p:cNvPr id="85" name="Straight Connector 84"/>
            <p:cNvCxnSpPr/>
            <p:nvPr userDrawn="1"/>
          </p:nvCxnSpPr>
          <p:spPr>
            <a:xfrm>
              <a:off x="-517443" y="4560579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 userDrawn="1"/>
          </p:nvSpPr>
          <p:spPr>
            <a:xfrm>
              <a:off x="-1630680" y="4491328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AU" sz="9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Verdana"/>
                </a:rPr>
                <a:t>X AXIS</a:t>
              </a:r>
            </a:p>
          </p:txBody>
        </p:sp>
        <p:cxnSp>
          <p:nvCxnSpPr>
            <p:cNvPr id="87" name="Straight Connector 86"/>
            <p:cNvCxnSpPr/>
            <p:nvPr userDrawn="1"/>
          </p:nvCxnSpPr>
          <p:spPr>
            <a:xfrm>
              <a:off x="-517443" y="5067353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 userDrawn="1"/>
          </p:nvSpPr>
          <p:spPr>
            <a:xfrm>
              <a:off x="-1630680" y="4998102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AU" sz="9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Verdana"/>
                </a:rPr>
                <a:t>LOWER LIMIT</a:t>
              </a:r>
            </a:p>
          </p:txBody>
        </p:sp>
        <p:cxnSp>
          <p:nvCxnSpPr>
            <p:cNvPr id="91" name="Straight Connector 90"/>
            <p:cNvCxnSpPr/>
            <p:nvPr userDrawn="1"/>
          </p:nvCxnSpPr>
          <p:spPr>
            <a:xfrm>
              <a:off x="-517443" y="1284974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 userDrawn="1"/>
          </p:nvSpPr>
          <p:spPr>
            <a:xfrm>
              <a:off x="-1630680" y="1215723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AU" sz="9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Verdana"/>
                </a:rPr>
                <a:t>UPPER LIMIT</a:t>
              </a:r>
            </a:p>
          </p:txBody>
        </p:sp>
        <p:cxnSp>
          <p:nvCxnSpPr>
            <p:cNvPr id="100" name="Straight Connector 99"/>
            <p:cNvCxnSpPr/>
            <p:nvPr userDrawn="1"/>
          </p:nvCxnSpPr>
          <p:spPr>
            <a:xfrm>
              <a:off x="-517443" y="1788974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 userDrawn="1"/>
          </p:nvSpPr>
          <p:spPr>
            <a:xfrm>
              <a:off x="-1630680" y="1719723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AU" sz="9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Verdana"/>
                </a:rPr>
                <a:t>CHART TOP</a:t>
              </a:r>
            </a:p>
          </p:txBody>
        </p:sp>
        <p:grpSp>
          <p:nvGrpSpPr>
            <p:cNvPr id="3" name="Group 2"/>
            <p:cNvGrpSpPr/>
            <p:nvPr userDrawn="1"/>
          </p:nvGrpSpPr>
          <p:grpSpPr>
            <a:xfrm>
              <a:off x="755523" y="-501206"/>
              <a:ext cx="8121776" cy="424749"/>
              <a:chOff x="755523" y="-501206"/>
              <a:chExt cx="8121776" cy="424749"/>
            </a:xfrm>
          </p:grpSpPr>
          <p:cxnSp>
            <p:nvCxnSpPr>
              <p:cNvPr id="102" name="Straight Connector 101"/>
              <p:cNvCxnSpPr/>
              <p:nvPr userDrawn="1"/>
            </p:nvCxnSpPr>
            <p:spPr>
              <a:xfrm>
                <a:off x="1293019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 userDrawn="1"/>
            </p:nvSpPr>
            <p:spPr>
              <a:xfrm>
                <a:off x="755523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r>
                  <a:rPr lang="en-AU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Y AXIS</a:t>
                </a:r>
              </a:p>
            </p:txBody>
          </p:sp>
          <p:cxnSp>
            <p:nvCxnSpPr>
              <p:cNvPr id="104" name="Straight Connector 103"/>
              <p:cNvCxnSpPr/>
              <p:nvPr userDrawn="1"/>
            </p:nvCxnSpPr>
            <p:spPr>
              <a:xfrm>
                <a:off x="5575903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TextBox 109"/>
              <p:cNvSpPr txBox="1"/>
              <p:nvPr userDrawn="1"/>
            </p:nvSpPr>
            <p:spPr>
              <a:xfrm>
                <a:off x="5036026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r>
                  <a:rPr lang="en-AU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Y AXIS</a:t>
                </a:r>
              </a:p>
            </p:txBody>
          </p:sp>
          <p:cxnSp>
            <p:nvCxnSpPr>
              <p:cNvPr id="111" name="Straight Connector 110"/>
              <p:cNvCxnSpPr/>
              <p:nvPr userDrawn="1"/>
            </p:nvCxnSpPr>
            <p:spPr>
              <a:xfrm>
                <a:off x="8349608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/>
              <p:cNvSpPr txBox="1"/>
              <p:nvPr userDrawn="1"/>
            </p:nvSpPr>
            <p:spPr>
              <a:xfrm>
                <a:off x="7804969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r>
                  <a:rPr lang="en-AU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LIMIT</a:t>
                </a:r>
              </a:p>
            </p:txBody>
          </p:sp>
        </p:grpSp>
      </p:grpSp>
      <p:pic>
        <p:nvPicPr>
          <p:cNvPr id="24" name="Picture 23" descr="logo-03.png"/>
          <p:cNvPicPr>
            <a:picLocks noChangeAspect="1"/>
          </p:cNvPicPr>
          <p:nvPr userDrawn="1"/>
        </p:nvPicPr>
        <p:blipFill>
          <a:blip r:embed="rId20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73" y="6410328"/>
            <a:ext cx="4329415" cy="324431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5145999" y="6140450"/>
            <a:ext cx="3394751" cy="572081"/>
            <a:chOff x="5145999" y="6140450"/>
            <a:chExt cx="3394751" cy="572081"/>
          </a:xfrm>
        </p:grpSpPr>
        <p:pic>
          <p:nvPicPr>
            <p:cNvPr id="28" name="Picture 2"/>
            <p:cNvPicPr>
              <a:picLocks noChangeAspect="1" noChangeArrowheads="1"/>
            </p:cNvPicPr>
            <p:nvPr userDrawn="1"/>
          </p:nvPicPr>
          <p:blipFill rotWithShape="1">
            <a:blip r:embed="rId21" cstate="screen"/>
            <a:srcRect l="22284"/>
            <a:stretch/>
          </p:blipFill>
          <p:spPr bwMode="auto">
            <a:xfrm>
              <a:off x="5905500" y="6140450"/>
              <a:ext cx="2635250" cy="571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" name="Picture 2"/>
            <p:cNvPicPr>
              <a:picLocks noChangeAspect="1" noChangeArrowheads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145999" y="6141031"/>
              <a:ext cx="688790" cy="571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22381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rgbClr val="33333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b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52413" indent="-252413" algn="l" defTabSz="914400" rtl="0" eaLnBrk="1" latinLnBrk="0" hangingPunct="1">
        <a:spcBef>
          <a:spcPct val="20000"/>
        </a:spcBef>
        <a:buFont typeface="Wingdings" pitchFamily="2" charset="2"/>
        <a:buChar char="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508000" indent="-255588" algn="l" defTabSz="914400" rtl="0" eaLnBrk="1" latinLnBrk="0" hangingPunct="1">
        <a:spcBef>
          <a:spcPct val="20000"/>
        </a:spcBef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760413" indent="-252413" algn="l" defTabSz="914400" rtl="0" eaLnBrk="1" latinLnBrk="0" hangingPunct="1">
        <a:spcBef>
          <a:spcPct val="20000"/>
        </a:spcBef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313233"/>
            <a:ext cx="6838544" cy="1901757"/>
          </a:xfrm>
        </p:spPr>
        <p:txBody>
          <a:bodyPr/>
          <a:lstStyle/>
          <a:p>
            <a:r>
              <a:rPr lang="en-AU" sz="3600" b="1" dirty="0"/>
              <a:t>Great Britain </a:t>
            </a:r>
            <a:br>
              <a:rPr lang="en-AU" sz="3600" b="1" dirty="0"/>
            </a:br>
            <a:r>
              <a:rPr lang="en-AU" sz="3600" b="1" dirty="0"/>
              <a:t>Tourism Survey</a:t>
            </a:r>
            <a:r>
              <a:rPr lang="en-AU" b="1" dirty="0"/>
              <a:t/>
            </a:r>
            <a:br>
              <a:rPr lang="en-AU" b="1" dirty="0"/>
            </a:br>
            <a:r>
              <a:rPr lang="en-AU" sz="2800" dirty="0">
                <a:solidFill>
                  <a:srgbClr val="797979"/>
                </a:solidFill>
              </a:rPr>
              <a:t> November 2017 Update</a:t>
            </a:r>
            <a:endParaRPr lang="en-AU" dirty="0">
              <a:solidFill>
                <a:srgbClr val="7979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341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2</a:t>
            </a:fld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13647"/>
            <a:ext cx="9143999" cy="777922"/>
          </a:xfrm>
        </p:spPr>
        <p:txBody>
          <a:bodyPr/>
          <a:lstStyle/>
          <a:p>
            <a:r>
              <a:rPr lang="en-US" dirty="0"/>
              <a:t>GB Domestic Tourism: Monthly Volume &amp; Value 2017</a:t>
            </a:r>
            <a:br>
              <a:rPr lang="en-US" dirty="0"/>
            </a:br>
            <a:r>
              <a:rPr lang="en-US" dirty="0">
                <a:solidFill>
                  <a:schemeClr val="accent5"/>
                </a:solidFill>
              </a:rPr>
              <a:t>ALL TOURISM</a:t>
            </a:r>
            <a:endParaRPr lang="en-GB" dirty="0">
              <a:solidFill>
                <a:schemeClr val="accent5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533691"/>
              </p:ext>
            </p:extLst>
          </p:nvPr>
        </p:nvGraphicFramePr>
        <p:xfrm>
          <a:off x="66675" y="1006473"/>
          <a:ext cx="7817516" cy="1584805"/>
        </p:xfrm>
        <a:graphic>
          <a:graphicData uri="http://schemas.openxmlformats.org/drawingml/2006/table">
            <a:tbl>
              <a:tblPr>
                <a:tableStyleId>{5A111915-BE36-4E01-A7E5-04B1672EAD32}</a:tableStyleId>
              </a:tblPr>
              <a:tblGrid>
                <a:gridCol w="6650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73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73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4219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5252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9735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9735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9735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9735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9735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97358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97358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97358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97358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397358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397358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397358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397358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397358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</a:tblGrid>
              <a:tr h="12977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8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8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January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February</a:t>
                      </a:r>
                      <a:endParaRPr lang="en-GB" sz="65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March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April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May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June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5497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TRIPS</a:t>
                      </a:r>
                    </a:p>
                  </a:txBody>
                  <a:tcPr marL="18000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6.195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5.647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-8.8%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7.586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7.259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-4.3%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9.716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8.330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-14.3%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10.692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11.688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+9.3%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10.401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10.159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-2.3%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9.603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10.002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+4.2%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5.369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4.852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-9.6%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6.211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6.182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-0.5%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8.044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6.952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-13.6%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9.037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9.627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+6.5%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8.418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8.275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-1.7%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7.842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8.438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+7.6%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7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7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January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February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March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b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April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June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8067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BEDNIGHTS</a:t>
                      </a:r>
                    </a:p>
                  </a:txBody>
                  <a:tcPr marL="18000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b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14.606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13.229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-9.4%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18.692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18.216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-2.5%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27.294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20.368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-25.4%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29.151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34.458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+18.2%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29.907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30.733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+2.8%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27.798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29.881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+7.5%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12.517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10.999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-12.1%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15.103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15.041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-0.4%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21.655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16.709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-22.8%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24.155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27.450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+13.6%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23.226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24.168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+4.1%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21.559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24.251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+12.5%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8512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7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7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January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February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March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April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May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June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07731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EXPENDITURE</a:t>
                      </a:r>
                    </a:p>
                  </a:txBody>
                  <a:tcPr marL="18000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b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6091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£1,066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£1,006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-5.6%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£1,297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£1,267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-2.3%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£1,641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£1,443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-12.1%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£1,883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£2,157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+14.6%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£1,933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£2,053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+6.2%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£1,961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£2,207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+12.5%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£919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£852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-7.3%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£967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£1,085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+12.2%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£1,308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£1,170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-10.6%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£1,541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£1,702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+10.4%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£1,478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£1,653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+11.8%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£1,555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£1,812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+16.5%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250414"/>
              </p:ext>
            </p:extLst>
          </p:nvPr>
        </p:nvGraphicFramePr>
        <p:xfrm>
          <a:off x="60324" y="3518401"/>
          <a:ext cx="9008959" cy="1565464"/>
        </p:xfrm>
        <a:graphic>
          <a:graphicData uri="http://schemas.openxmlformats.org/drawingml/2006/table">
            <a:tbl>
              <a:tblPr>
                <a:tableStyleId>{5A111915-BE36-4E01-A7E5-04B1672EAD32}</a:tableStyleId>
              </a:tblPr>
              <a:tblGrid>
                <a:gridCol w="6768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67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67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967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967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967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9676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9676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9676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9676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9676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96769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96769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96769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396769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396769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396769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396769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396769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396769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396769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  <a:gridCol w="396769">
                  <a:extLst>
                    <a:ext uri="{9D8B030D-6E8A-4147-A177-3AD203B41FA5}">
                      <a16:colId xmlns:a16="http://schemas.microsoft.com/office/drawing/2014/main" xmlns="" val="20021"/>
                    </a:ext>
                  </a:extLst>
                </a:gridCol>
              </a:tblGrid>
              <a:tr h="148724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July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August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September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October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YTD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192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TRIPS</a:t>
                      </a:r>
                    </a:p>
                  </a:txBody>
                  <a:tcPr marL="18000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667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12.723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12.121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-4.7%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15.954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14.852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-6.9%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8.470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10.370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+22.4%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10.322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9.963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-3.5%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7.434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9.375</a:t>
                      </a: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+26.1%</a:t>
                      </a: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10.360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109.095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5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109.766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5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+0.6%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solidFill>
                      <a:srgbClr val="D1D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10.624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10.262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-3.4%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13.072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12.206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-6.6%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6.956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8.448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+21.4%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8.662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8.124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-6.2%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6.367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7.907</a:t>
                      </a: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+24.2%</a:t>
                      </a: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8.740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90.622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5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91.273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5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+0.7%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solidFill>
                      <a:srgbClr val="D1D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542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18000" marR="4655" marT="4655" marB="0" anchor="ctr"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July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August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September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October</a:t>
                      </a:r>
                    </a:p>
                  </a:txBody>
                  <a:tcPr marL="4655" marR="4655" marT="4655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November</a:t>
                      </a:r>
                    </a:p>
                  </a:txBody>
                  <a:tcPr marL="4655" marR="4655" marT="4655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December</a:t>
                      </a:r>
                    </a:p>
                  </a:txBody>
                  <a:tcPr marL="4655" marR="4655" marT="4655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YTD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BEDNIGHTS</a:t>
                      </a:r>
                    </a:p>
                  </a:txBody>
                  <a:tcPr marL="18000" marR="4655" marT="4655" marB="0" anchor="ctr"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>
                      <a:noFill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45.989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46.001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0.0%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59.787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56.420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-5.6%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27.612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30.968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+12.2%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29.036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28.519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-1.8%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18.500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21.794</a:t>
                      </a: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+17.8%</a:t>
                      </a: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31.184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328.373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5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330.587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5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+0.7%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solidFill>
                      <a:srgbClr val="D1D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35.044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38.070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+8.6%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47.266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45.451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-3.8%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22.759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24.336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+6.9%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23.326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21.688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-7.0%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15.266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18.069</a:t>
                      </a: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+18.4%</a:t>
                      </a: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25.826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261.876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5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266.232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5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+1.7%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solidFill>
                      <a:srgbClr val="D1D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18000" marR="4655" marT="4655" marB="0" anchor="ctr"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July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August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September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October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November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December</a:t>
                      </a:r>
                    </a:p>
                  </a:txBody>
                  <a:tcPr marL="4655" marR="4655" marT="4655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YTD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650" b="0" i="0" u="none" strike="noStrike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EXPENDITURE</a:t>
                      </a:r>
                    </a:p>
                  </a:txBody>
                  <a:tcPr marL="18000" marR="4655" marT="4655" marB="0" anchor="ctr"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>
                      <a:noFill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£2,890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£2,765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-4.3%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£3,394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£3,176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-6.4%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£1,917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£2,244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+17.1%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£2,026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£1,952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-3.7%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£1,422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£1,665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+17.1%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£1,649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£21,430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5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£21,935</a:t>
                      </a: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5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+2.4%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solidFill>
                      <a:srgbClr val="D1D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£2,323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£2,260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-2.7%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£2,748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£2,511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-8.6%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£1,541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£1,722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+11.7%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£1,650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£1,511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-8.4%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£1,208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£1,339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+10.8%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£1,255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£17,237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5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£17,617</a:t>
                      </a: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5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+2.2%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38524" y="5966657"/>
            <a:ext cx="900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45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Please note that the latest 2017 results are provisional and subject to minor changes in subsequent months due to the inclusion of trip-takers returning from late trips.  Pre-2017 results are based on full-year data so will not change.</a:t>
            </a:r>
          </a:p>
          <a:p>
            <a:pPr>
              <a:buFont typeface="Arial" pitchFamily="34" charset="0"/>
              <a:buChar char="•"/>
            </a:pPr>
            <a:r>
              <a:rPr lang="en-GB" sz="45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All expenditure figures are in HISTORIC PRICES.</a:t>
            </a:r>
          </a:p>
          <a:p>
            <a:pPr>
              <a:buFont typeface="Arial" pitchFamily="34" charset="0"/>
              <a:buChar char="•"/>
            </a:pPr>
            <a:r>
              <a:rPr lang="en-GB" sz="45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NB. TRIPS, NIGHTS and EXPENDITURE are all shown in units of millions</a:t>
            </a:r>
          </a:p>
          <a:p>
            <a:pPr>
              <a:buFont typeface="Arial" pitchFamily="34" charset="0"/>
              <a:buChar char="•"/>
            </a:pPr>
            <a:endParaRPr lang="en-GB" sz="450" b="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0025" y="6181417"/>
            <a:ext cx="58129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b="0" dirty="0"/>
              <a:t>Fieldwork: 8 Nov 2017 – 17 Dec 2018</a:t>
            </a:r>
          </a:p>
          <a:p>
            <a:r>
              <a:rPr lang="en-GB" sz="800" b="0" dirty="0"/>
              <a:t>TNS Face-to-Face Omnibus Survey</a:t>
            </a:r>
          </a:p>
        </p:txBody>
      </p:sp>
    </p:spTree>
    <p:extLst>
      <p:ext uri="{BB962C8B-B14F-4D97-AF65-F5344CB8AC3E}">
        <p14:creationId xmlns:p14="http://schemas.microsoft.com/office/powerpoint/2010/main" val="558461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3</a:t>
            </a:fld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284971"/>
          </a:xfrm>
        </p:spPr>
        <p:txBody>
          <a:bodyPr/>
          <a:lstStyle/>
          <a:p>
            <a:r>
              <a:rPr lang="en-US" dirty="0"/>
              <a:t>GB Domestic Tourism: Monthly Volume &amp; Value 2017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HOLIDAYS</a:t>
            </a:r>
            <a:endParaRPr lang="en-GB" dirty="0">
              <a:solidFill>
                <a:schemeClr val="accent2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046373"/>
              </p:ext>
            </p:extLst>
          </p:nvPr>
        </p:nvGraphicFramePr>
        <p:xfrm>
          <a:off x="51581" y="1011953"/>
          <a:ext cx="7833790" cy="1522976"/>
        </p:xfrm>
        <a:graphic>
          <a:graphicData uri="http://schemas.openxmlformats.org/drawingml/2006/table">
            <a:tbl>
              <a:tblPr>
                <a:tableStyleId>{5A111915-BE36-4E01-A7E5-04B1672EAD32}</a:tableStyleId>
              </a:tblPr>
              <a:tblGrid>
                <a:gridCol w="7527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33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339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9339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9339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9339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9339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9339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93391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93391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93391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93391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93391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93391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393391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393391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393391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393391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393391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</a:tblGrid>
              <a:tr h="128154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8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8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January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February</a:t>
                      </a:r>
                      <a:endParaRPr lang="en-GB" sz="65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March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April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May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June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576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TRIPS</a:t>
                      </a:r>
                      <a:endParaRPr lang="en-GB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2016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2017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2016</a:t>
                      </a:r>
                      <a:endParaRPr lang="en-GB" sz="65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2017</a:t>
                      </a:r>
                      <a:endParaRPr lang="en-GB" sz="65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2016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2017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2016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2017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2016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2017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2016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2017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3301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1.926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2.116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+9.9%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2.973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2.658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-10.6%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4.189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3.793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-9.5%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4.837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5.820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+20.3%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5.021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5.800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+15.5%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4.920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5.616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+14.1%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3301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1.632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1.765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+8.1%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2.394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2.112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-11.8%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3.269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3.027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-7.4%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3.996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4.528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+13.3%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3.984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4.540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+14.0%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3.835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4.438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+15.7%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8154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January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February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March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April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May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June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25107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BEDNIGHTS</a:t>
                      </a: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</a:t>
                      </a:r>
                      <a:r>
                        <a:rPr lang="en-GB" sz="65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ch</a:t>
                      </a:r>
                      <a:endParaRPr lang="en-GB" sz="6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21921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4.425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4.786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+8.2%</a:t>
                      </a:r>
                    </a:p>
                  </a:txBody>
                  <a:tcPr marL="9525" marR="9525" marT="9525" marB="0" anchor="b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7.672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6.913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-9.9%</a:t>
                      </a:r>
                    </a:p>
                  </a:txBody>
                  <a:tcPr marL="9525" marR="9525" marT="9525" marB="0" anchor="b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12.763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10.318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-19.2%</a:t>
                      </a:r>
                    </a:p>
                  </a:txBody>
                  <a:tcPr marL="9525" marR="9525" marT="9525" marB="0" anchor="b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13.965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18.420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+31.9%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16.982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19.570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+15.2%</a:t>
                      </a:r>
                    </a:p>
                  </a:txBody>
                  <a:tcPr marL="9525" marR="9525" marT="9525" marB="0" anchor="b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16.547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19.265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+16.4%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23301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3.750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3.910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+4.3%</a:t>
                      </a:r>
                    </a:p>
                  </a:txBody>
                  <a:tcPr marL="9525" marR="9525" marT="9525" marB="0" anchor="b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6.033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5.369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-11.0%</a:t>
                      </a:r>
                    </a:p>
                  </a:txBody>
                  <a:tcPr marL="9525" marR="9525" marT="9525" marB="0" anchor="b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9.519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8.118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-14.7%</a:t>
                      </a:r>
                    </a:p>
                  </a:txBody>
                  <a:tcPr marL="9525" marR="9525" marT="9525" marB="0" anchor="b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11.163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13.907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+24.6%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12.715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14.985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+17.9%</a:t>
                      </a:r>
                    </a:p>
                  </a:txBody>
                  <a:tcPr marL="9525" marR="9525" marT="9525" marB="0" anchor="b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12.656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14.985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+18.4%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04967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8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8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January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February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March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April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May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June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30792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EXPENDITURE</a:t>
                      </a: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</a:t>
                      </a:r>
                      <a:r>
                        <a:rPr lang="en-GB" sz="65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ch</a:t>
                      </a:r>
                      <a:endParaRPr lang="en-GB" sz="6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23301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£433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£494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+14.1%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£621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£531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-14.5%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£817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£838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+2.6%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£992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£1,245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+25.5%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£1,079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£1,319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+22.2%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£1,149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£1,419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+23.5%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123301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£372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£421</a:t>
                      </a:r>
                    </a:p>
                  </a:txBody>
                  <a:tcPr marL="9525" marR="9525" marT="9525" marB="0" anchor="ctr"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+13.2%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£454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£414</a:t>
                      </a:r>
                    </a:p>
                  </a:txBody>
                  <a:tcPr marL="9525" marR="9525" marT="9525" marB="0" anchor="ctr"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-8.8%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£641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£665</a:t>
                      </a:r>
                    </a:p>
                  </a:txBody>
                  <a:tcPr marL="9525" marR="9525" marT="9525" marB="0" anchor="ctr"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+3.7%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£798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£927</a:t>
                      </a:r>
                    </a:p>
                  </a:txBody>
                  <a:tcPr marL="9525" marR="9525" marT="9525" marB="0" anchor="ctr"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+16.2%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£777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£1,038</a:t>
                      </a:r>
                    </a:p>
                  </a:txBody>
                  <a:tcPr marL="9525" marR="9525" marT="9525" marB="0" anchor="ctr"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+33.3%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£879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£1,115</a:t>
                      </a:r>
                    </a:p>
                  </a:txBody>
                  <a:tcPr marL="9525" marR="9525" marT="9525" marB="0" anchor="ctr"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+26.8%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504413"/>
              </p:ext>
            </p:extLst>
          </p:nvPr>
        </p:nvGraphicFramePr>
        <p:xfrm>
          <a:off x="51584" y="3486150"/>
          <a:ext cx="8998441" cy="1524669"/>
        </p:xfrm>
        <a:graphic>
          <a:graphicData uri="http://schemas.openxmlformats.org/drawingml/2006/table">
            <a:tbl>
              <a:tblPr>
                <a:tableStyleId>{5A111915-BE36-4E01-A7E5-04B1672EAD32}</a:tableStyleId>
              </a:tblPr>
              <a:tblGrid>
                <a:gridCol w="7491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12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12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912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912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9125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9125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9125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9125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9125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91253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91253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91253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91253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391253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391253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391253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391253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391253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33020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33020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  <a:gridCol w="358235">
                  <a:extLst>
                    <a:ext uri="{9D8B030D-6E8A-4147-A177-3AD203B41FA5}">
                      <a16:colId xmlns:a16="http://schemas.microsoft.com/office/drawing/2014/main" xmlns="" val="20022"/>
                    </a:ext>
                  </a:extLst>
                </a:gridCol>
                <a:gridCol w="40640">
                  <a:extLst>
                    <a:ext uri="{9D8B030D-6E8A-4147-A177-3AD203B41FA5}">
                      <a16:colId xmlns:a16="http://schemas.microsoft.com/office/drawing/2014/main" xmlns="" val="20023"/>
                    </a:ext>
                  </a:extLst>
                </a:gridCol>
                <a:gridCol w="33020">
                  <a:extLst>
                    <a:ext uri="{9D8B030D-6E8A-4147-A177-3AD203B41FA5}">
                      <a16:colId xmlns:a16="http://schemas.microsoft.com/office/drawing/2014/main" xmlns="" val="20024"/>
                    </a:ext>
                  </a:extLst>
                </a:gridCol>
                <a:gridCol w="317594">
                  <a:extLst>
                    <a:ext uri="{9D8B030D-6E8A-4147-A177-3AD203B41FA5}">
                      <a16:colId xmlns:a16="http://schemas.microsoft.com/office/drawing/2014/main" xmlns="" val="20025"/>
                    </a:ext>
                  </a:extLst>
                </a:gridCol>
                <a:gridCol w="391253">
                  <a:extLst>
                    <a:ext uri="{9D8B030D-6E8A-4147-A177-3AD203B41FA5}">
                      <a16:colId xmlns:a16="http://schemas.microsoft.com/office/drawing/2014/main" xmlns="" val="20026"/>
                    </a:ext>
                  </a:extLst>
                </a:gridCol>
              </a:tblGrid>
              <a:tr h="122866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8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8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July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August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September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October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YTD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9303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TRIPS</a:t>
                      </a:r>
                      <a:endParaRPr lang="en-GB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4044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6.896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6.914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+0.3%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9.720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9.297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-4.4%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4.482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5.390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+20.3%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5.169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5.080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-1.7%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2.607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3.423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+31.3%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3.147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52.741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55.907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+6.0%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4044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5.586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5.740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+2.8%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7.904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7.454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-5.7%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3.515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4.280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+21.8%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4.184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4.013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-4.1%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2.093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2.690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+28.5%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2.313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42.393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44.587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+5.2%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30419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8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8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July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August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September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October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2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650" b="0" i="0" u="none" strike="noStrike" dirty="0">
                        <a:solidFill>
                          <a:schemeClr val="accent2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2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2843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BEDNIGHTS</a:t>
                      </a:r>
                      <a:endParaRPr lang="en-GB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2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2016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2017</a:t>
                      </a:r>
                    </a:p>
                  </a:txBody>
                  <a:tcPr marL="7620" marR="7620" marT="762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%</a:t>
                      </a:r>
                      <a:r>
                        <a:rPr lang="en-GB" sz="65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ch</a:t>
                      </a:r>
                      <a:endParaRPr lang="en-GB" sz="65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24044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29.805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30.825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+3.4%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41.487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38.465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-7.3%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16.161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18.443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+14.1%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16.021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16.410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+2.4%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6.516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8.648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+32.7%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8.555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182.342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192.063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+5.3%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24044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22.315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25.203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+12.9%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32.559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30.195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-7.3%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12.699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14.258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+12.3%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12.405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11.924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-3.9%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5.180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6.613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+27.7%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6.084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140.994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149.467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+6.0%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30419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8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8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July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August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September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October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YTD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650" b="0" i="0" u="none" strike="noStrike" dirty="0">
                        <a:solidFill>
                          <a:schemeClr val="accent2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2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48249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EXPENDITURE</a:t>
                      </a:r>
                      <a:endParaRPr lang="en-GB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2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2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2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2017</a:t>
                      </a:r>
                    </a:p>
                  </a:txBody>
                  <a:tcPr marL="7620" marR="7620" marT="762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%</a:t>
                      </a:r>
                      <a:r>
                        <a:rPr lang="en-GB" sz="65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ch</a:t>
                      </a:r>
                      <a:endParaRPr lang="en-GB" sz="65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21049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£2,000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£1,887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-5.7%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£2,443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£2,319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-5.1%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£1,230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£1,363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+10.8%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£1,129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£1,215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+7.6%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£621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£731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+17.7%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£798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£12,515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£13,361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+6.8%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124044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£1,588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£1,555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-2.1%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£1,967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£1,802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-8.4%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£964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£991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+2.8%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£914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£926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+1.3%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£512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£563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+10.0%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£548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£9,865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£10,417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+5.6%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38524" y="5966657"/>
            <a:ext cx="900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45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Please note that the latest 2017 results are provisional and subject to minor changes in subsequent months due to the inclusion of trip-takers returning from late trips.  Pre-2017 results are based on full-year data so will not change.</a:t>
            </a:r>
          </a:p>
          <a:p>
            <a:pPr>
              <a:buFont typeface="Arial" pitchFamily="34" charset="0"/>
              <a:buChar char="•"/>
            </a:pPr>
            <a:r>
              <a:rPr lang="en-GB" sz="45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All expenditure figures are in HISTORIC PRICES.</a:t>
            </a:r>
          </a:p>
          <a:p>
            <a:pPr>
              <a:buFont typeface="Arial" pitchFamily="34" charset="0"/>
              <a:buChar char="•"/>
            </a:pPr>
            <a:r>
              <a:rPr lang="en-GB" sz="45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NB. TRIPS, NIGHTS and EXPENDITURE are all shown in units of millions</a:t>
            </a:r>
          </a:p>
          <a:p>
            <a:pPr>
              <a:buFont typeface="Arial" pitchFamily="34" charset="0"/>
              <a:buChar char="•"/>
            </a:pPr>
            <a:endParaRPr lang="en-GB" sz="450" b="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0025" y="6181417"/>
            <a:ext cx="58129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b="0" dirty="0"/>
              <a:t>Fieldwork: 8 Nov 2017 – 17 Dec 2018</a:t>
            </a:r>
          </a:p>
          <a:p>
            <a:r>
              <a:rPr lang="en-GB" sz="800" b="0" dirty="0"/>
              <a:t>TNS Face-to-Face Omnibus Survey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465697"/>
              </p:ext>
            </p:extLst>
          </p:nvPr>
        </p:nvGraphicFramePr>
        <p:xfrm>
          <a:off x="54243" y="3524250"/>
          <a:ext cx="8971232" cy="1541861"/>
        </p:xfrm>
        <a:graphic>
          <a:graphicData uri="http://schemas.openxmlformats.org/drawingml/2006/table">
            <a:tbl>
              <a:tblPr>
                <a:tableStyleId>{5A111915-BE36-4E01-A7E5-04B1672EAD32}</a:tableStyleId>
              </a:tblPr>
              <a:tblGrid>
                <a:gridCol w="6967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40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40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940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940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940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940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940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9402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9402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9402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9402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94025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94025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394025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394025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394025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394025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394025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394025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394025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  <a:gridCol w="394025">
                  <a:extLst>
                    <a:ext uri="{9D8B030D-6E8A-4147-A177-3AD203B41FA5}">
                      <a16:colId xmlns:a16="http://schemas.microsoft.com/office/drawing/2014/main" xmlns="" val="20021"/>
                    </a:ext>
                  </a:extLst>
                </a:gridCol>
              </a:tblGrid>
              <a:tr h="138122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8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8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July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August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September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October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YTD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1489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TRIPS</a:t>
                      </a:r>
                      <a:endParaRPr lang="en-GB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2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4.043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3.380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-16.4%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4.307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4.187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-2.8%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2.587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3.354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+29.6%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3.570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3.167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-11.3%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2.968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3.319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+11.8%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5.848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36.446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35.454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-2.7%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2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3.416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3.001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-12.1%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3.524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3.688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+4.7%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2.283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2.884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+26.3%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3.160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2.758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-12.7%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2.695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2.937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+9.0%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5.212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31.700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31.063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-2.0%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3174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July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August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September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October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YTD</a:t>
                      </a:r>
                      <a:endParaRPr lang="en-GB" sz="650" b="0" i="0" u="none" strike="noStrike" kern="1200" dirty="0">
                        <a:solidFill>
                          <a:schemeClr val="accent3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650" b="0" i="0" u="none" strike="noStrike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18491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BEDNIGHTS</a:t>
                      </a: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GB" sz="650" u="none" strike="noStrike" kern="1200" dirty="0" err="1">
                          <a:solidFill>
                            <a:schemeClr val="accent3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</a:t>
                      </a:r>
                      <a:endParaRPr lang="en-GB" sz="650" u="none" strike="noStrike" kern="1200" dirty="0">
                        <a:solidFill>
                          <a:schemeClr val="accent3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21489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11.670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10.068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-13.7%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13.581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14.238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+4.8%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6.518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8.620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+32.2%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8.961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8.278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-7.6%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7.499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8.055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+7.4%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19.810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96.259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95.322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-1.0%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21601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8.912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8.522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-4.4%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11.041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12.350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+11.9%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5.673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7.255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+27.9%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7.732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7.056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-8.7%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6.596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7.160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+8.6%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17.294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80.743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81.516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+1.0%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54653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8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8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July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August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September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October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YTD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2591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EXPENDITURE</a:t>
                      </a: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50" u="none" strike="noStrike" kern="1200" dirty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GB" sz="650" u="none" strike="noStrike" kern="1200" dirty="0" err="1">
                          <a:solidFill>
                            <a:schemeClr val="accent3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accent3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60526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£453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£458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+1.1%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£529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£501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-5.3%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£322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£435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+35.1%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£450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£335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-25.6%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£331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£387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+16.9%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£567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£4,128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£4,093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-0.9%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121601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£341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£378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+10.9%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£431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£428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-0.7%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£283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£374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+32.2%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£387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£275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-28.9%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£283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£343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+21.2%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£482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£3,421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£3,417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-0.1%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284971"/>
          </a:xfrm>
        </p:spPr>
        <p:txBody>
          <a:bodyPr/>
          <a:lstStyle/>
          <a:p>
            <a:r>
              <a:rPr lang="en-US" dirty="0"/>
              <a:t>GB Domestic Tourism: Monthly Volume &amp; Value 2017</a:t>
            </a:r>
            <a:br>
              <a:rPr lang="en-US" dirty="0"/>
            </a:br>
            <a:r>
              <a:rPr lang="en-US" dirty="0">
                <a:solidFill>
                  <a:schemeClr val="accent3"/>
                </a:solidFill>
              </a:rPr>
              <a:t>VISITING FRIENDS &amp; RELATIVES</a:t>
            </a:r>
            <a:endParaRPr lang="en-GB" dirty="0">
              <a:solidFill>
                <a:schemeClr val="accent3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028583"/>
              </p:ext>
            </p:extLst>
          </p:nvPr>
        </p:nvGraphicFramePr>
        <p:xfrm>
          <a:off x="54264" y="1095375"/>
          <a:ext cx="7840355" cy="1502048"/>
        </p:xfrm>
        <a:graphic>
          <a:graphicData uri="http://schemas.openxmlformats.org/drawingml/2006/table">
            <a:tbl>
              <a:tblPr>
                <a:tableStyleId>{5A111915-BE36-4E01-A7E5-04B1672EAD32}</a:tableStyleId>
              </a:tblPr>
              <a:tblGrid>
                <a:gridCol w="6635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67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67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5033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4307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9670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2829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6511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96706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96706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96706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96706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96706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96706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396706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432769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396706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396706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396706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</a:tblGrid>
              <a:tr h="1361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8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8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January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February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March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April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June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25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TRIPS</a:t>
                      </a:r>
                      <a:endParaRPr lang="en-GB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4183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2.763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2.340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-15.3%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2.957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3.085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+4.3%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3.527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2.937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-16.7%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3.770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4.098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+8.7%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3.118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2.889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-7.3%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2.836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2.698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-4.9%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0282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2.468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2.065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-16.3%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2.537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2.686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+5.9%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3.119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2.552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-18.2%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3.232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3.571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+10.5%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2.758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2.463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-10.7%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2.510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2.458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-2.1%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597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January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February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March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April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May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June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2597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BEDNIGHTS</a:t>
                      </a: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20282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6.264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5.728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-8.6%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7.125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7.525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+5.6%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9.927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6.834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-31.2%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9.793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11.628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+18.7%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7.803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7.728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-1.0%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7.120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6.620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-7.0%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20282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5.643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4.828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-14.4%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6.018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6.270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+4.2%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8.325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5.890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-29.2%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8.286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9.905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+19.5%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6.738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6.434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-4.5%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5.777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5.846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+1.2%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10294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8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8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January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February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March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April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May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June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63337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EXPENDITURE</a:t>
                      </a: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20282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£267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£238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-10.9%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£287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£314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+9.4%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£372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£288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-22.6%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£395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£430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+8.9%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£382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£324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-15.2%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£338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£329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-2.7%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120282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£246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£198</a:t>
                      </a:r>
                    </a:p>
                  </a:txBody>
                  <a:tcPr marL="9525" marR="9525" marT="9525" marB="0" anchor="ctr"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-19.5%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£224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£277</a:t>
                      </a:r>
                    </a:p>
                  </a:txBody>
                  <a:tcPr marL="9525" marR="9525" marT="9525" marB="0" anchor="ctr"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+23.7%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£308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£238</a:t>
                      </a:r>
                    </a:p>
                  </a:txBody>
                  <a:tcPr marL="9525" marR="9525" marT="9525" marB="0" anchor="ctr"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-22.7%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£315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£366</a:t>
                      </a:r>
                    </a:p>
                  </a:txBody>
                  <a:tcPr marL="9525" marR="9525" marT="9525" marB="0" anchor="ctr"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+16.2%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£317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£248</a:t>
                      </a:r>
                    </a:p>
                  </a:txBody>
                  <a:tcPr marL="9525" marR="9525" marT="9525" marB="0" anchor="ctr"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-21.8%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£288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£292</a:t>
                      </a:r>
                    </a:p>
                  </a:txBody>
                  <a:tcPr marL="9525" marR="9525" marT="9525" marB="0" anchor="ctr"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+1.4%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38524" y="5966657"/>
            <a:ext cx="900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45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Please note that the latest 2017 results are provisional and subject to minor changes in subsequent months due to the inclusion of trip-takers returning from late trips.  Pre-2017 results are based on full-year data so will not change.</a:t>
            </a:r>
          </a:p>
          <a:p>
            <a:pPr>
              <a:buFont typeface="Arial" pitchFamily="34" charset="0"/>
              <a:buChar char="•"/>
            </a:pPr>
            <a:r>
              <a:rPr lang="en-GB" sz="45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All expenditure figures are in HISTORIC PRICES.</a:t>
            </a:r>
          </a:p>
          <a:p>
            <a:pPr>
              <a:buFont typeface="Arial" pitchFamily="34" charset="0"/>
              <a:buChar char="•"/>
            </a:pPr>
            <a:r>
              <a:rPr lang="en-GB" sz="45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NB. TRIPS, NIGHTS and EXPENDITURE are all shown in units of millions</a:t>
            </a:r>
          </a:p>
          <a:p>
            <a:pPr>
              <a:buFont typeface="Arial" pitchFamily="34" charset="0"/>
              <a:buChar char="•"/>
            </a:pPr>
            <a:endParaRPr lang="en-GB" sz="450" b="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0025" y="6181417"/>
            <a:ext cx="58129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b="0" dirty="0"/>
              <a:t>Fieldwork: 8 Nov 2017 – 17 Dec 2018</a:t>
            </a:r>
          </a:p>
          <a:p>
            <a:r>
              <a:rPr lang="en-GB" sz="800" b="0" dirty="0"/>
              <a:t>TNS Face-to-Face Omnibus Survey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5</a:t>
            </a:fld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284971"/>
          </a:xfrm>
        </p:spPr>
        <p:txBody>
          <a:bodyPr/>
          <a:lstStyle/>
          <a:p>
            <a:r>
              <a:rPr lang="en-US" dirty="0"/>
              <a:t>GB Domestic Tourism: Monthly Volume &amp; Value 2017</a:t>
            </a:r>
            <a:br>
              <a:rPr lang="en-US" dirty="0"/>
            </a:br>
            <a:r>
              <a:rPr lang="en-US" dirty="0">
                <a:solidFill>
                  <a:schemeClr val="accent4"/>
                </a:solidFill>
              </a:rPr>
              <a:t>BUSINESS TOURISM</a:t>
            </a:r>
            <a:endParaRPr lang="en-GB" dirty="0">
              <a:solidFill>
                <a:schemeClr val="accent4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93511"/>
              </p:ext>
            </p:extLst>
          </p:nvPr>
        </p:nvGraphicFramePr>
        <p:xfrm>
          <a:off x="104777" y="3325025"/>
          <a:ext cx="8896337" cy="1542225"/>
        </p:xfrm>
        <a:graphic>
          <a:graphicData uri="http://schemas.openxmlformats.org/drawingml/2006/table">
            <a:tbl>
              <a:tblPr>
                <a:tableStyleId>{5A111915-BE36-4E01-A7E5-04B1672EAD32}</a:tableStyleId>
              </a:tblPr>
              <a:tblGrid>
                <a:gridCol w="6251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54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059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2398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922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9228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9228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9228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9228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9228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92288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92288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443608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40968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392288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392288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392288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392288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392288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392288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392288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  <a:gridCol w="392288">
                  <a:extLst>
                    <a:ext uri="{9D8B030D-6E8A-4147-A177-3AD203B41FA5}">
                      <a16:colId xmlns:a16="http://schemas.microsoft.com/office/drawing/2014/main" xmlns="" val="20021"/>
                    </a:ext>
                  </a:extLst>
                </a:gridCol>
              </a:tblGrid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July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August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September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October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YTD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TRIPS</a:t>
                      </a: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</a:t>
                      </a:r>
                      <a:r>
                        <a:rPr lang="en-GB" sz="65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ch</a:t>
                      </a:r>
                      <a:endParaRPr lang="en-GB" sz="65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2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1.452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1.475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+1.6%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1.430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1.078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-24.6%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1.075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1.326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+23.3%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1.310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1.527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+16.6%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1.610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2.377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+47.6%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1.015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15.750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15.377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-2.4%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2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1.327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1.203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-9.3%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1.269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0.851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-32.9%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0.855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1.041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+21.8%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1.138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1.215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+6.8%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1.339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2.092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+56.2%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0.909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13.216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13.166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-0.4%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July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August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September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October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YTD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BEDNIGHTS</a:t>
                      </a: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22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3.695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3.905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+5.7%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3.123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2.782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-10.9%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2.484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2.976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+19.8%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3.109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3.428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+10.3%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3.889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4.552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+17.1%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2.144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36.573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34.009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-7.0%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22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3.199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3.278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+2.5%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2.670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2.200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-17.6%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1.975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2.080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+5.3%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2.710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2.390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-11.8%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2.922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3.949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+35.2%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1.844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29.762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28.098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-5.6%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b="0" i="0" u="none" strike="noStrike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July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b="0" i="0" u="none" strike="noStrike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August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September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October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November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December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YTD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5982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EXPENDITURE</a:t>
                      </a: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b="0" i="0" u="none" strike="noStrike" kern="1200" dirty="0" err="1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ch</a:t>
                      </a:r>
                      <a:endParaRPr lang="en-GB" sz="650" b="0" i="0" u="none" strike="noStrike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22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£387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£351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-9.3%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£345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£303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-12.2%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£305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£392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+28.5%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£392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£357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-8.9%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£428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£507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+18.5%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£251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£4,118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£3,912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-5.0%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122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£347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£270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-22.2%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£302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£235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-22.2%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£236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£317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+34.3%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£313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£274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-12.5%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£375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£406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+8.3%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£212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£3,420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£3,293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-3.7%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38288"/>
              </p:ext>
            </p:extLst>
          </p:nvPr>
        </p:nvGraphicFramePr>
        <p:xfrm>
          <a:off x="104777" y="1006624"/>
          <a:ext cx="7709956" cy="1527832"/>
        </p:xfrm>
        <a:graphic>
          <a:graphicData uri="http://schemas.openxmlformats.org/drawingml/2006/table">
            <a:tbl>
              <a:tblPr>
                <a:tableStyleId>{5A111915-BE36-4E01-A7E5-04B1672EAD32}</a:tableStyleId>
              </a:tblPr>
              <a:tblGrid>
                <a:gridCol w="6554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78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740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4200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7400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7400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2635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2686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7400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5646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7400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7400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448159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33851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374005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408005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374005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374005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458845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</a:tblGrid>
              <a:tr h="12951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8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8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January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February</a:t>
                      </a:r>
                      <a:endParaRPr lang="en-GB" sz="65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March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April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May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June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951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TRIPS</a:t>
                      </a:r>
                      <a:endParaRPr lang="en-GB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0827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1.197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0.946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-21.0%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1.395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1.284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-7.9%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1.568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1.253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-20.1%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1.751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1.483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-15.3%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1.487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1.192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-19.8%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1.475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1.436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-2.6%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0827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1.003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0.816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-18.6%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1.078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1.194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+10.8%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1.231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1.089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-11.5%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1.497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1.283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-14.3%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1.266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1.056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-16.6%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1.212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1.326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+9.4%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6460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8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8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January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February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March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April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May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June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2951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BEDNIGHTS</a:t>
                      </a:r>
                      <a:endParaRPr lang="en-GB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20827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3.163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1.975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-37.6%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3.210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3.185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-0.8%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3.395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2.492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-26.6%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3.984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3.384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-15.1%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3.429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2.341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-31.7%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3.091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2.989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-3.3%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20827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2.468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1.596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-35.3%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2.542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2.980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+17.2%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2.627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2.123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-19.2%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3.364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2.762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-17.9%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2.864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1.953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-31.8%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2.421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2.787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+15.1%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8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8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January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February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March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April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May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June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EXPENDITURE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£320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£217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-32.2%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£340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£383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+12.6%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£397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£261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-34.3%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£445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£417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-6.3%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£382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£334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-12.6%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£377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£390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+3.4%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120827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£259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£185</a:t>
                      </a:r>
                    </a:p>
                  </a:txBody>
                  <a:tcPr marL="9525" marR="9525" marT="9525" marB="0" anchor="ctr"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-28.6%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£248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£358</a:t>
                      </a:r>
                    </a:p>
                  </a:txBody>
                  <a:tcPr marL="9525" marR="9525" marT="9525" marB="0" anchor="ctr"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+44.4%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£307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£225</a:t>
                      </a:r>
                    </a:p>
                  </a:txBody>
                  <a:tcPr marL="9525" marR="9525" marT="9525" marB="0" anchor="ctr"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-26.7%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£384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£355</a:t>
                      </a:r>
                    </a:p>
                  </a:txBody>
                  <a:tcPr marL="9525" marR="9525" marT="9525" marB="0" anchor="ctr"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-7.6%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£328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£301</a:t>
                      </a:r>
                    </a:p>
                  </a:txBody>
                  <a:tcPr marL="9525" marR="9525" marT="9525" marB="0" anchor="ctr"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-8.2%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£319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£367</a:t>
                      </a:r>
                    </a:p>
                  </a:txBody>
                  <a:tcPr marL="9525" marR="9525" marT="9525" marB="0" anchor="ctr"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+15.0%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38524" y="5966657"/>
            <a:ext cx="900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45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Please note that the latest 2017 results are provisional and subject to minor changes in subsequent months due to the inclusion of trip-takers returning from late trips.  Pre-2017 results are based on full-year data so will not change.</a:t>
            </a:r>
          </a:p>
          <a:p>
            <a:pPr>
              <a:buFont typeface="Arial" pitchFamily="34" charset="0"/>
              <a:buChar char="•"/>
            </a:pPr>
            <a:r>
              <a:rPr lang="en-GB" sz="45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All expenditure figures are in HISTORIC PRICES.</a:t>
            </a:r>
          </a:p>
          <a:p>
            <a:pPr>
              <a:buFont typeface="Arial" pitchFamily="34" charset="0"/>
              <a:buChar char="•"/>
            </a:pPr>
            <a:r>
              <a:rPr lang="en-GB" sz="45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NB. TRIPS, NIGHTS and EXPENDITURE are all shown in units of millions</a:t>
            </a:r>
          </a:p>
          <a:p>
            <a:pPr>
              <a:buFont typeface="Arial" pitchFamily="34" charset="0"/>
              <a:buChar char="•"/>
            </a:pPr>
            <a:endParaRPr lang="en-GB" sz="450" b="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0025" y="6181417"/>
            <a:ext cx="58129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b="0" dirty="0"/>
              <a:t>Fieldwork: 8 Nov 2017 – 17 Dec 2018</a:t>
            </a:r>
          </a:p>
          <a:p>
            <a:r>
              <a:rPr lang="en-GB" sz="800" b="0" dirty="0"/>
              <a:t>TNS Face-to-Face Omnibus Survey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6</a:t>
            </a:fld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" y="13123"/>
            <a:ext cx="9143999" cy="1284971"/>
          </a:xfrm>
        </p:spPr>
        <p:txBody>
          <a:bodyPr/>
          <a:lstStyle/>
          <a:p>
            <a:r>
              <a:rPr lang="en-US" dirty="0"/>
              <a:t>GB Domestic Tourism: Year to Date – 2012-2017</a:t>
            </a:r>
            <a:br>
              <a:rPr lang="en-US" dirty="0"/>
            </a:br>
            <a:r>
              <a:rPr lang="en-US" dirty="0"/>
              <a:t>Trips, </a:t>
            </a:r>
            <a:r>
              <a:rPr lang="en-US" dirty="0" err="1"/>
              <a:t>Bednights</a:t>
            </a:r>
            <a:r>
              <a:rPr lang="en-US" dirty="0"/>
              <a:t> &amp; Expenditure, Jan-November period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874615"/>
              </p:ext>
            </p:extLst>
          </p:nvPr>
        </p:nvGraphicFramePr>
        <p:xfrm>
          <a:off x="47625" y="1113019"/>
          <a:ext cx="9010661" cy="3004215"/>
        </p:xfrm>
        <a:graphic>
          <a:graphicData uri="http://schemas.openxmlformats.org/drawingml/2006/table">
            <a:tbl>
              <a:tblPr/>
              <a:tblGrid>
                <a:gridCol w="8511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99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99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997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3997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3997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3997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3997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3997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3997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3997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39979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39979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39979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339979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339979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339979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339979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339979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339979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339979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  <a:gridCol w="339979">
                  <a:extLst>
                    <a:ext uri="{9D8B030D-6E8A-4147-A177-3AD203B41FA5}">
                      <a16:colId xmlns:a16="http://schemas.microsoft.com/office/drawing/2014/main" xmlns="" val="20021"/>
                    </a:ext>
                  </a:extLst>
                </a:gridCol>
                <a:gridCol w="339979">
                  <a:extLst>
                    <a:ext uri="{9D8B030D-6E8A-4147-A177-3AD203B41FA5}">
                      <a16:colId xmlns:a16="http://schemas.microsoft.com/office/drawing/2014/main" xmlns="" val="20022"/>
                    </a:ext>
                  </a:extLst>
                </a:gridCol>
                <a:gridCol w="339979">
                  <a:extLst>
                    <a:ext uri="{9D8B030D-6E8A-4147-A177-3AD203B41FA5}">
                      <a16:colId xmlns:a16="http://schemas.microsoft.com/office/drawing/2014/main" xmlns="" val="20023"/>
                    </a:ext>
                  </a:extLst>
                </a:gridCol>
                <a:gridCol w="339979">
                  <a:extLst>
                    <a:ext uri="{9D8B030D-6E8A-4147-A177-3AD203B41FA5}">
                      <a16:colId xmlns:a16="http://schemas.microsoft.com/office/drawing/2014/main" xmlns="" val="20024"/>
                    </a:ext>
                  </a:extLst>
                </a:gridCol>
              </a:tblGrid>
              <a:tr h="192885">
                <a:tc>
                  <a:txBody>
                    <a:bodyPr/>
                    <a:lstStyle/>
                    <a:p>
                      <a:pPr algn="l" rtl="0" fontAlgn="b"/>
                      <a:endParaRPr lang="en-GB" sz="8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ALL TOURISM, Jan – Nov period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HOLIDAYS – Jan – Nov period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VFR – Jan – Nov period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BUSINESS – Jan – Nov period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6406">
                <a:tc>
                  <a:txBody>
                    <a:bodyPr/>
                    <a:lstStyle/>
                    <a:p>
                      <a:pPr marL="0" indent="85725" algn="l" rtl="0" fontAlgn="b"/>
                      <a:r>
                        <a:rPr lang="en-GB" sz="7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TRIPS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  <a:endParaRPr lang="en-GB" sz="600" b="1" dirty="0"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F5205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  <a:endParaRPr lang="en-GB" sz="600" b="1" dirty="0"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00" b="1" dirty="0">
                          <a:solidFill>
                            <a:schemeClr val="accent4"/>
                          </a:solidFill>
                          <a:latin typeface="+mj-lt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057">
                <a:tc>
                  <a:txBody>
                    <a:bodyPr/>
                    <a:lstStyle/>
                    <a:p>
                      <a:pPr marL="0" indent="85725" algn="l" rtl="0" fontAlgn="b"/>
                      <a:r>
                        <a:rPr lang="en-GB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GB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0" i="0" u="none" strike="noStrike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113.949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0" i="0" u="none" strike="noStrike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112.571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n-lt"/>
                        </a:rPr>
                        <a:t>N/A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111.922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109.095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109.766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0" i="0" u="none" strike="noStrike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54.448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0" i="0" u="none" strike="noStrike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54.223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50" b="0" i="0" u="none" strike="noStrike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52.376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52.741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55.907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0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37.841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0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37.879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50" b="0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38.680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36.446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35.454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0" i="0" u="none" strike="noStrike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17.675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0" i="0" u="none" strike="noStrike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16.680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50" b="0" i="0" u="none" strike="noStrike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15.649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15.750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15.377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057">
                <a:tc>
                  <a:txBody>
                    <a:bodyPr/>
                    <a:lstStyle/>
                    <a:p>
                      <a:pPr marL="0" indent="85725" algn="l" rtl="0" fontAlgn="b"/>
                      <a:r>
                        <a:rPr lang="en-GB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England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0" i="0" u="none" strike="noStrike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94.243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0" i="0" u="none" strike="noStrike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92.849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n-lt"/>
                        </a:rPr>
                        <a:t>N/A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92.028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90.622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91.273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0" i="0" u="none" strike="noStrike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43.251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0" i="0" u="none" strike="noStrike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42.733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50" b="0" i="0" u="none" strike="noStrike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40.890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42.393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44.587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0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32.727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0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32.544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50" b="0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33.670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31.700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31.063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0" i="0" u="none" strike="noStrike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14.832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0" i="0" u="none" strike="noStrike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14.221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50" b="0" i="0" u="none" strike="noStrike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13.063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13.216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13.166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2885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ALL TOURISM, Jan – Nov period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HOLIDAYS – Jan – Nov period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VFR – Jan – Nov period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BUSINESS – Jan – Nov period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66406">
                <a:tc>
                  <a:txBody>
                    <a:bodyPr/>
                    <a:lstStyle/>
                    <a:p>
                      <a:pPr marL="0" indent="85725" algn="l" rtl="0" fontAlgn="b"/>
                      <a:r>
                        <a:rPr lang="en-GB" sz="7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BEDNIGHTS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  <a:endParaRPr lang="en-GB" sz="600" b="1" dirty="0"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F5205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  <a:endParaRPr lang="en-GB" sz="600" b="1" dirty="0"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00" b="1" dirty="0">
                          <a:solidFill>
                            <a:schemeClr val="accent4"/>
                          </a:solidFill>
                          <a:latin typeface="+mj-lt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1057">
                <a:tc>
                  <a:txBody>
                    <a:bodyPr/>
                    <a:lstStyle/>
                    <a:p>
                      <a:pPr marL="0" indent="85725" algn="l" rtl="0" fontAlgn="b"/>
                      <a:r>
                        <a:rPr lang="en-GB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GB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0" i="0" u="none" strike="noStrike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350.398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0" i="0" u="none" strike="noStrike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341.100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0" i="0" u="none" strike="noStrike" kern="1200" dirty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337.069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328.373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330.587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0" i="0" u="none" strike="noStrike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193.790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0" i="0" u="none" strike="noStrike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190.751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0" i="0" u="none" strike="noStrike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183.954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182.342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192.063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0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103.864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0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102.666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0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104.736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96.259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95.322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0" i="0" u="none" strike="noStrike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41.592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0" i="0" u="none" strike="noStrike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37.642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0" i="0" u="none" strike="noStrike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35.728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36.573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34.009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71057">
                <a:tc>
                  <a:txBody>
                    <a:bodyPr/>
                    <a:lstStyle/>
                    <a:p>
                      <a:pPr marL="0" indent="85725" algn="l" rtl="0" fontAlgn="b"/>
                      <a:r>
                        <a:rPr lang="en-GB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England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0" i="0" u="none" strike="noStrike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279.291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0" i="0" u="none" strike="noStrike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269.643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0" i="0" u="none" strike="noStrike" kern="1200" dirty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265.840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261.876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266.232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0" i="0" u="none" strike="noStrike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148.615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0" i="0" u="none" strike="noStrike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143.681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0" i="0" u="none" strike="noStrike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138.369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140.994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149.467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0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86.608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0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86.606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0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88.553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80.743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81.516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0" i="0" u="none" strike="noStrike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34.564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0" i="0" u="none" strike="noStrike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30.495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0" i="0" u="none" strike="noStrike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28.426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29.762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28.098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92885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ALL TOURISM, Jan – Nov period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HOLIDAYS – Jan – Nov period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VFR – Jan – Nov period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BUSINESS – Jan – Nov period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66406">
                <a:tc>
                  <a:txBody>
                    <a:bodyPr/>
                    <a:lstStyle/>
                    <a:p>
                      <a:pPr marL="0" indent="85725" algn="l" rtl="0" fontAlgn="b"/>
                      <a:r>
                        <a:rPr lang="en-GB" sz="7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EXPENDITURE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  <a:endParaRPr lang="en-GB" sz="600" b="1" dirty="0"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F5205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  <a:endParaRPr lang="en-GB" sz="600" b="1" dirty="0"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00" b="1" dirty="0">
                          <a:solidFill>
                            <a:schemeClr val="accent4"/>
                          </a:solidFill>
                          <a:latin typeface="+mj-lt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71057">
                <a:tc>
                  <a:txBody>
                    <a:bodyPr/>
                    <a:lstStyle/>
                    <a:p>
                      <a:pPr marL="0" indent="85725" algn="l" rtl="0" fontAlgn="b"/>
                      <a:r>
                        <a:rPr lang="en-GB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GB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0" i="0" u="none" strike="noStrike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£22,028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0" i="0" u="none" strike="noStrike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£21,729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0" i="0" u="none" strike="noStrike" kern="1200" dirty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£22,768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£21,430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£21,935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0" i="0" u="none" strike="noStrike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£12,878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0" i="0" u="none" strike="noStrike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£12,805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0" i="0" u="none" strike="noStrike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£13,187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£12,515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£13,361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0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£4,355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0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£4,246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0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£4,788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£4,128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£4,093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0" i="0" u="none" strike="noStrike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£4,187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0" i="0" u="none" strike="noStrike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£4,102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0" i="0" u="none" strike="noStrike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£3,823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£4,118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£3,912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71057">
                <a:tc>
                  <a:txBody>
                    <a:bodyPr/>
                    <a:lstStyle/>
                    <a:p>
                      <a:pPr marL="0" indent="85725" algn="l" rtl="0" fontAlgn="b"/>
                      <a:r>
                        <a:rPr lang="en-GB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England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0" i="0" u="none" strike="noStrike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£17,923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0" i="0" u="none" strike="noStrike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£17,456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0" i="0" u="none" strike="noStrike" kern="1200" dirty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£17,891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£17,237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£17,617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0" i="0" u="none" strike="noStrike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£10,297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0" i="0" u="none" strike="noStrike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£9,957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0" i="0" u="none" strike="noStrike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£9,990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£9,865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£10,417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0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£3,597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0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£3,550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0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£3,913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£3,421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£3,417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0" i="0" u="none" strike="noStrike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£3,508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0" i="0" u="none" strike="noStrike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£3,444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0" i="0" u="none" strike="noStrike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£3,159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£3,420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£3,293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38524" y="5966657"/>
            <a:ext cx="900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45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Please note that the latest 2017 results are provisional and subject to minor changes in subsequent months due to the inclusion of trip-takers returning from late trips.  Pre-2017 results are based on full-year data so will not change.</a:t>
            </a:r>
          </a:p>
          <a:p>
            <a:pPr>
              <a:buFont typeface="Arial" pitchFamily="34" charset="0"/>
              <a:buChar char="•"/>
            </a:pPr>
            <a:r>
              <a:rPr lang="en-GB" sz="45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All expenditure figures are in HISTORIC PRICES.</a:t>
            </a:r>
          </a:p>
          <a:p>
            <a:pPr>
              <a:buFont typeface="Arial" pitchFamily="34" charset="0"/>
              <a:buChar char="•"/>
            </a:pPr>
            <a:r>
              <a:rPr lang="en-GB" sz="45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NB. TRIPS, NIGHTS and EXPENDITURE are all shown in units of millions</a:t>
            </a:r>
          </a:p>
          <a:p>
            <a:pPr>
              <a:buFont typeface="Arial" pitchFamily="34" charset="0"/>
              <a:buChar char="•"/>
            </a:pPr>
            <a:endParaRPr lang="en-GB" sz="450" b="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0025" y="6181417"/>
            <a:ext cx="58129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b="0" dirty="0"/>
              <a:t>Fieldwork: 8 Nov 2017 – 17 Dec 2018</a:t>
            </a:r>
          </a:p>
          <a:p>
            <a:r>
              <a:rPr lang="en-GB" sz="800" b="0" dirty="0"/>
              <a:t>TNS Face-to-Face Omnibus Survey</a:t>
            </a:r>
          </a:p>
        </p:txBody>
      </p:sp>
    </p:spTree>
    <p:extLst>
      <p:ext uri="{BB962C8B-B14F-4D97-AF65-F5344CB8AC3E}">
        <p14:creationId xmlns:p14="http://schemas.microsoft.com/office/powerpoint/2010/main" val="4090777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7</a:t>
            </a:fld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284971"/>
          </a:xfrm>
        </p:spPr>
        <p:txBody>
          <a:bodyPr/>
          <a:lstStyle/>
          <a:p>
            <a:r>
              <a:rPr lang="en-US" dirty="0"/>
              <a:t>GB Domestic Tourism: Year to Date – 2012-2017</a:t>
            </a:r>
            <a:br>
              <a:rPr lang="en-US" dirty="0"/>
            </a:br>
            <a:r>
              <a:rPr lang="en-US" dirty="0"/>
              <a:t>Trip Characteristics, Jan-November period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823755"/>
              </p:ext>
            </p:extLst>
          </p:nvPr>
        </p:nvGraphicFramePr>
        <p:xfrm>
          <a:off x="63500" y="1115274"/>
          <a:ext cx="8943987" cy="2989804"/>
        </p:xfrm>
        <a:graphic>
          <a:graphicData uri="http://schemas.openxmlformats.org/drawingml/2006/table">
            <a:tbl>
              <a:tblPr/>
              <a:tblGrid>
                <a:gridCol w="8079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90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90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900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3900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3900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3900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3900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3900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3900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39003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39003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39003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39003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339003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339003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339003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339003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339003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339003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339003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  <a:gridCol w="339003">
                  <a:extLst>
                    <a:ext uri="{9D8B030D-6E8A-4147-A177-3AD203B41FA5}">
                      <a16:colId xmlns:a16="http://schemas.microsoft.com/office/drawing/2014/main" xmlns="" val="20021"/>
                    </a:ext>
                  </a:extLst>
                </a:gridCol>
                <a:gridCol w="339003">
                  <a:extLst>
                    <a:ext uri="{9D8B030D-6E8A-4147-A177-3AD203B41FA5}">
                      <a16:colId xmlns:a16="http://schemas.microsoft.com/office/drawing/2014/main" xmlns="" val="20022"/>
                    </a:ext>
                  </a:extLst>
                </a:gridCol>
                <a:gridCol w="339003">
                  <a:extLst>
                    <a:ext uri="{9D8B030D-6E8A-4147-A177-3AD203B41FA5}">
                      <a16:colId xmlns:a16="http://schemas.microsoft.com/office/drawing/2014/main" xmlns="" val="20023"/>
                    </a:ext>
                  </a:extLst>
                </a:gridCol>
                <a:gridCol w="339003">
                  <a:extLst>
                    <a:ext uri="{9D8B030D-6E8A-4147-A177-3AD203B41FA5}">
                      <a16:colId xmlns:a16="http://schemas.microsoft.com/office/drawing/2014/main" xmlns="" val="20024"/>
                    </a:ext>
                  </a:extLst>
                </a:gridCol>
              </a:tblGrid>
              <a:tr h="245574">
                <a:tc>
                  <a:txBody>
                    <a:bodyPr/>
                    <a:lstStyle/>
                    <a:p>
                      <a:pPr algn="l" rtl="0" fontAlgn="b"/>
                      <a:endParaRPr lang="en-GB" sz="800" b="1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ALL TOURISM, Jan – Nov period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HOLIDAYS – Jan – Nov period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VFR – Jan – Nov period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BUSINESS – Jan – Nov period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490">
                <a:tc>
                  <a:txBody>
                    <a:bodyPr/>
                    <a:lstStyle/>
                    <a:p>
                      <a:pPr marL="85725" indent="0" algn="l" rtl="0" fontAlgn="b"/>
                      <a:r>
                        <a:rPr lang="en-GB" sz="800" b="1" i="0" u="none" strike="noStrike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Av. Trip</a:t>
                      </a:r>
                      <a:r>
                        <a:rPr lang="en-GB" sz="800" b="1" i="0" u="none" strike="noStrike" baseline="0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 Length</a:t>
                      </a:r>
                      <a:endParaRPr lang="en-GB" sz="800" b="1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700" b="1" i="0" u="none" strike="noStrike" kern="1200" dirty="0">
                          <a:solidFill>
                            <a:schemeClr val="accent5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700" b="1" i="0" u="none" strike="noStrike" kern="1200" dirty="0">
                          <a:solidFill>
                            <a:schemeClr val="accent5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508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i="0" u="none" strike="noStrike" kern="1200" dirty="0">
                          <a:solidFill>
                            <a:schemeClr val="accent5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1" i="0" u="none" strike="noStrike" kern="1200" dirty="0">
                          <a:solidFill>
                            <a:schemeClr val="accent5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1" i="0" u="none" strike="noStrike" kern="1200" dirty="0">
                          <a:solidFill>
                            <a:schemeClr val="accent5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1" i="0" u="none" strike="noStrike" kern="1200" dirty="0">
                          <a:solidFill>
                            <a:schemeClr val="accent5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1" i="0" u="none" strike="noStrike" kern="1200" dirty="0">
                          <a:solidFill>
                            <a:schemeClr val="accent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1" i="0" u="none" strike="noStrike" kern="1200" dirty="0">
                          <a:solidFill>
                            <a:schemeClr val="accent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1" i="0" u="none" strike="noStrike" kern="1200" dirty="0">
                          <a:solidFill>
                            <a:schemeClr val="accent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F520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2015</a:t>
                      </a:r>
                      <a:endParaRPr lang="en-GB" sz="700" dirty="0">
                        <a:solidFill>
                          <a:srgbClr val="EF5205"/>
                        </a:solidFill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EF520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1" i="0" u="none" strike="noStrike" kern="1200" dirty="0">
                          <a:solidFill>
                            <a:srgbClr val="EF5205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2015</a:t>
                      </a:r>
                      <a:endParaRPr lang="en-GB" sz="700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0" lang="en-GB" sz="7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1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1" i="0" u="none" strike="noStrike" kern="1200" dirty="0">
                          <a:solidFill>
                            <a:schemeClr val="accent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1" i="0" u="none" strike="noStrike" kern="1200" dirty="0">
                          <a:solidFill>
                            <a:schemeClr val="accent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1" i="0" u="none" strike="noStrike" kern="1200" dirty="0">
                          <a:solidFill>
                            <a:schemeClr val="accent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2015</a:t>
                      </a:r>
                      <a:endParaRPr kumimoji="0" lang="en-GB" sz="7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7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1" i="0" u="none" strike="noStrike" kern="1200" dirty="0">
                          <a:solidFill>
                            <a:schemeClr val="accent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5574">
                <a:tc>
                  <a:txBody>
                    <a:bodyPr/>
                    <a:lstStyle/>
                    <a:p>
                      <a:pPr marL="0" indent="85725" algn="l" rtl="0" fontAlgn="b"/>
                      <a:r>
                        <a:rPr lang="en-GB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GB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0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3.08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0" i="0" u="none" strike="noStrike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3.03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 dirty="0">
                          <a:solidFill>
                            <a:schemeClr val="accent5"/>
                          </a:solidFill>
                          <a:effectLst/>
                          <a:latin typeface="+mn-lt"/>
                        </a:rPr>
                        <a:t>3.01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3.01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chemeClr val="accent5"/>
                          </a:solidFill>
                          <a:effectLst/>
                          <a:latin typeface="+mn-lt"/>
                        </a:rPr>
                        <a:t>3.01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0" i="0" u="none" strike="noStrike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0" i="0" u="none" strike="noStrike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3.52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3.51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3.46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3.44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0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0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 dirty="0"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2.71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2.64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2.69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0" i="0" u="none" strike="noStrike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0" i="0" u="none" strike="noStrike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 dirty="0">
                          <a:solidFill>
                            <a:schemeClr val="accent4"/>
                          </a:solidFill>
                          <a:effectLst/>
                          <a:latin typeface="+mn-lt"/>
                        </a:rPr>
                        <a:t>2.28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2.32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chemeClr val="accent4"/>
                          </a:solidFill>
                          <a:effectLst/>
                          <a:latin typeface="+mn-lt"/>
                        </a:rPr>
                        <a:t>2.21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5574">
                <a:tc>
                  <a:txBody>
                    <a:bodyPr/>
                    <a:lstStyle/>
                    <a:p>
                      <a:pPr marL="0" indent="85725" algn="l" rtl="0" fontAlgn="b"/>
                      <a:r>
                        <a:rPr lang="en-GB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England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0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2.96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0" i="0" u="none" strike="noStrike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2.90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 dirty="0">
                          <a:solidFill>
                            <a:schemeClr val="accent5"/>
                          </a:solidFill>
                          <a:effectLst/>
                          <a:latin typeface="+mn-lt"/>
                        </a:rPr>
                        <a:t>2.89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2.89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chemeClr val="accent5"/>
                          </a:solidFill>
                          <a:effectLst/>
                          <a:latin typeface="+mn-lt"/>
                        </a:rPr>
                        <a:t>2.92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0" i="0" u="none" strike="noStrike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0" i="0" u="none" strike="noStrike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3.38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3.33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3.35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0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0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2.66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 dirty="0"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2.63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2.55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2.62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0" i="0" u="none" strike="noStrike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0" i="0" u="none" strike="noStrike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 dirty="0">
                          <a:solidFill>
                            <a:schemeClr val="accent4"/>
                          </a:solidFill>
                          <a:effectLst/>
                          <a:latin typeface="+mn-lt"/>
                        </a:rPr>
                        <a:t>2.18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2.25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chemeClr val="accent4"/>
                          </a:solidFill>
                          <a:effectLst/>
                          <a:latin typeface="+mn-lt"/>
                        </a:rPr>
                        <a:t>2.13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5574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ALL TOURISM, Jan – Nov period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HOLIDAYS – Jan – Nov period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VFR – Jan – Nov period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BUSINESS – Jan – Nov period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5574">
                <a:tc>
                  <a:txBody>
                    <a:bodyPr/>
                    <a:lstStyle/>
                    <a:p>
                      <a:pPr marL="0" indent="85725" algn="l" rtl="0" fontAlgn="b"/>
                      <a:r>
                        <a:rPr lang="en-GB" sz="800" b="1" i="0" u="none" strike="noStrike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Av. £/Night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700" b="1" i="0" u="none" strike="noStrike" kern="1200" dirty="0">
                          <a:solidFill>
                            <a:schemeClr val="accent5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700" b="1" i="0" u="none" strike="noStrike" kern="1200" dirty="0">
                          <a:solidFill>
                            <a:schemeClr val="accent5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508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i="0" u="none" strike="noStrike" kern="1200" dirty="0">
                          <a:solidFill>
                            <a:schemeClr val="accent5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1" i="0" u="none" strike="noStrike" kern="1200" dirty="0">
                          <a:solidFill>
                            <a:schemeClr val="accent5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1" i="0" u="none" strike="noStrike" kern="1200" dirty="0">
                          <a:solidFill>
                            <a:schemeClr val="accent5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1" i="0" u="none" strike="noStrike" kern="1200" dirty="0">
                          <a:solidFill>
                            <a:schemeClr val="accent5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1" i="0" u="none" strike="noStrike" kern="1200" dirty="0">
                          <a:solidFill>
                            <a:schemeClr val="accent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1" i="0" u="none" strike="noStrike" kern="1200" dirty="0">
                          <a:solidFill>
                            <a:schemeClr val="accent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1" i="0" u="none" strike="noStrike" kern="1200" dirty="0">
                          <a:solidFill>
                            <a:schemeClr val="accent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2015</a:t>
                      </a:r>
                      <a:endParaRPr lang="en-GB" sz="700" dirty="0">
                        <a:solidFill>
                          <a:schemeClr val="accent2"/>
                        </a:solidFill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1" i="0" u="none" strike="noStrike" kern="1200" dirty="0">
                          <a:solidFill>
                            <a:schemeClr val="accent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2015</a:t>
                      </a:r>
                      <a:endParaRPr lang="en-GB" sz="700" b="1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0" lang="en-GB" sz="7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1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1" i="0" u="none" strike="noStrike" kern="1200" dirty="0">
                          <a:solidFill>
                            <a:schemeClr val="accent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1" i="0" u="none" strike="noStrike" kern="1200" dirty="0">
                          <a:solidFill>
                            <a:schemeClr val="accent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1" i="0" u="none" strike="noStrike" kern="1200" dirty="0">
                          <a:solidFill>
                            <a:schemeClr val="accent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2015</a:t>
                      </a:r>
                      <a:endParaRPr kumimoji="0" lang="en-GB" sz="7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7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1" i="0" u="none" strike="noStrike" kern="1200" dirty="0">
                          <a:solidFill>
                            <a:schemeClr val="accent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45574">
                <a:tc>
                  <a:txBody>
                    <a:bodyPr/>
                    <a:lstStyle/>
                    <a:p>
                      <a:pPr marL="0" indent="85725" algn="l" rtl="0" fontAlgn="b"/>
                      <a:r>
                        <a:rPr lang="en-GB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GB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0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£63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0" i="0" u="none" strike="noStrike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£64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0" i="0" u="none" strike="noStrike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 dirty="0">
                          <a:solidFill>
                            <a:schemeClr val="accent5"/>
                          </a:solidFill>
                          <a:effectLst/>
                          <a:latin typeface="+mn-lt"/>
                        </a:rPr>
                        <a:t>£68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£65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chemeClr val="accent5"/>
                          </a:solidFill>
                          <a:effectLst/>
                          <a:latin typeface="+mn-lt"/>
                        </a:rPr>
                        <a:t>£66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0" i="0" u="none" strike="noStrike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£66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0" i="0" u="none" strike="noStrike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£67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0" i="0" u="none" strike="noStrike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£72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£69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£70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0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£42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0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£41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0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 dirty="0"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£46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£43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£43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0" i="0" u="none" strike="noStrike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£101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0" i="0" u="none" strike="noStrike" kern="120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£109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0" i="0" u="none" strike="noStrike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 dirty="0">
                          <a:solidFill>
                            <a:schemeClr val="accent4"/>
                          </a:solidFill>
                          <a:effectLst/>
                          <a:latin typeface="+mn-lt"/>
                        </a:rPr>
                        <a:t>£107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£113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chemeClr val="accent4"/>
                          </a:solidFill>
                          <a:effectLst/>
                          <a:latin typeface="+mn-lt"/>
                        </a:rPr>
                        <a:t>£115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45574">
                <a:tc>
                  <a:txBody>
                    <a:bodyPr/>
                    <a:lstStyle/>
                    <a:p>
                      <a:pPr marL="0" indent="85725" algn="l" rtl="0" fontAlgn="b"/>
                      <a:r>
                        <a:rPr lang="en-GB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England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0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£64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0" i="0" u="none" strike="noStrike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£65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0" i="0" u="none" strike="noStrike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 dirty="0">
                          <a:solidFill>
                            <a:schemeClr val="accent5"/>
                          </a:solidFill>
                          <a:effectLst/>
                          <a:latin typeface="+mn-lt"/>
                        </a:rPr>
                        <a:t>£67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£66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chemeClr val="accent5"/>
                          </a:solidFill>
                          <a:effectLst/>
                          <a:latin typeface="+mn-lt"/>
                        </a:rPr>
                        <a:t>£66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0" i="0" u="none" strike="noStrike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£69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0" i="0" u="none" strike="noStrike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£69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0" i="0" u="none" strike="noStrike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£72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£70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£70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0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£42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0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£41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0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 dirty="0"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£44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£42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£42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0" i="0" u="none" strike="noStrike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£101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0" i="0" u="none" strike="noStrike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£113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0" i="0" u="none" strike="noStrike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 dirty="0">
                          <a:solidFill>
                            <a:schemeClr val="accent4"/>
                          </a:solidFill>
                          <a:effectLst/>
                          <a:latin typeface="+mn-lt"/>
                        </a:rPr>
                        <a:t>£111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£115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chemeClr val="accent4"/>
                          </a:solidFill>
                          <a:effectLst/>
                          <a:latin typeface="+mn-lt"/>
                        </a:rPr>
                        <a:t>£117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45574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ALL TOURISM, Jan – Nov period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HOLIDAYS – Jan – Nov period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VFR – Jan – Nov period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BUSINESS – Jan – Nov period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45574">
                <a:tc>
                  <a:txBody>
                    <a:bodyPr/>
                    <a:lstStyle/>
                    <a:p>
                      <a:pPr marL="0" indent="85725" algn="l" rtl="0" fontAlgn="b"/>
                      <a:r>
                        <a:rPr lang="en-GB" sz="800" b="1" i="0" u="none" strike="noStrike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Av. £/Trip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700" b="1" i="0" u="none" strike="noStrike" kern="1200" dirty="0">
                          <a:solidFill>
                            <a:schemeClr val="accent5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700" b="1" i="0" u="none" strike="noStrike" kern="1200" dirty="0">
                          <a:solidFill>
                            <a:schemeClr val="accent5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508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i="0" u="none" strike="noStrike" kern="1200" dirty="0">
                          <a:solidFill>
                            <a:schemeClr val="accent5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1" i="0" u="none" strike="noStrike" kern="1200" dirty="0">
                          <a:solidFill>
                            <a:schemeClr val="accent5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1" i="0" u="none" strike="noStrike" kern="1200" dirty="0">
                          <a:solidFill>
                            <a:schemeClr val="accent5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1" i="0" u="none" strike="noStrike" kern="1200" dirty="0">
                          <a:solidFill>
                            <a:schemeClr val="accent5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1" i="0" u="none" strike="noStrike" kern="1200" dirty="0">
                          <a:solidFill>
                            <a:schemeClr val="accent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1" i="0" u="none" strike="noStrike" kern="1200" dirty="0">
                          <a:solidFill>
                            <a:schemeClr val="accent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1" i="0" u="none" strike="noStrike" kern="1200" dirty="0">
                          <a:solidFill>
                            <a:schemeClr val="accent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2015</a:t>
                      </a:r>
                      <a:endParaRPr lang="en-GB" sz="700" dirty="0">
                        <a:solidFill>
                          <a:schemeClr val="accent2"/>
                        </a:solidFill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1" i="0" u="none" strike="noStrike" kern="1200" dirty="0">
                          <a:solidFill>
                            <a:schemeClr val="accent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2015</a:t>
                      </a:r>
                      <a:endParaRPr lang="en-GB" sz="700" b="1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0" lang="en-GB" sz="7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1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1" i="0" u="none" strike="noStrike" kern="1200" dirty="0">
                          <a:solidFill>
                            <a:schemeClr val="accent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1" i="0" u="none" strike="noStrike" kern="1200" dirty="0">
                          <a:solidFill>
                            <a:schemeClr val="accent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1" i="0" u="none" strike="noStrike" kern="1200" dirty="0">
                          <a:solidFill>
                            <a:schemeClr val="accent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2015</a:t>
                      </a:r>
                      <a:endParaRPr kumimoji="0" lang="en-GB" sz="7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7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1" i="0" u="none" strike="noStrike" kern="1200" dirty="0">
                          <a:solidFill>
                            <a:schemeClr val="accent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45574">
                <a:tc>
                  <a:txBody>
                    <a:bodyPr/>
                    <a:lstStyle/>
                    <a:p>
                      <a:pPr marL="0" indent="85725" algn="l" rtl="0" fontAlgn="b"/>
                      <a:r>
                        <a:rPr lang="en-GB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GB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0" i="0" u="none" strike="noStrike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£193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0" i="0" u="none" strike="noStrike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£193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0" i="0" u="none" strike="noStrike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 dirty="0">
                          <a:solidFill>
                            <a:schemeClr val="accent5"/>
                          </a:solidFill>
                          <a:effectLst/>
                          <a:latin typeface="+mn-lt"/>
                        </a:rPr>
                        <a:t>£203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£196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chemeClr val="accent5"/>
                          </a:solidFill>
                          <a:effectLst/>
                          <a:latin typeface="+mn-lt"/>
                        </a:rPr>
                        <a:t>£200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2012</a:t>
                      </a:r>
                      <a:endParaRPr lang="en-GB" sz="700" b="0" dirty="0">
                        <a:solidFill>
                          <a:schemeClr val="accent2"/>
                        </a:solidFill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0" dirty="0">
                          <a:solidFill>
                            <a:schemeClr val="accent2"/>
                          </a:solidFill>
                        </a:rPr>
                        <a:t>2013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£252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£237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£239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0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£115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0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£112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0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 dirty="0"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£124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£113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£115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0" i="0" u="none" strike="noStrike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£237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0" i="0" u="none" strike="noStrike" kern="120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£246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0" i="0" u="none" strike="noStrike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 dirty="0">
                          <a:solidFill>
                            <a:schemeClr val="accent4"/>
                          </a:solidFill>
                          <a:effectLst/>
                          <a:latin typeface="+mn-lt"/>
                        </a:rPr>
                        <a:t>£244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£261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chemeClr val="accent4"/>
                          </a:solidFill>
                          <a:effectLst/>
                          <a:latin typeface="+mn-lt"/>
                        </a:rPr>
                        <a:t>£254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45574">
                <a:tc>
                  <a:txBody>
                    <a:bodyPr/>
                    <a:lstStyle/>
                    <a:p>
                      <a:pPr marL="0" indent="85725" algn="l" rtl="0" fontAlgn="b"/>
                      <a:r>
                        <a:rPr lang="en-GB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England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0" i="0" u="none" strike="noStrike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£190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0" i="0" u="none" strike="noStrike" kern="120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£188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0" i="0" u="none" strike="noStrike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 dirty="0">
                          <a:solidFill>
                            <a:schemeClr val="accent5"/>
                          </a:solidFill>
                          <a:effectLst/>
                          <a:latin typeface="+mn-lt"/>
                        </a:rPr>
                        <a:t>£194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£190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chemeClr val="accent5"/>
                          </a:solidFill>
                          <a:effectLst/>
                          <a:latin typeface="+mn-lt"/>
                        </a:rPr>
                        <a:t>£193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0" i="0" u="none" strike="noStrike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£237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0" i="0" u="none" strike="noStrike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£236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0" i="0" u="none" strike="noStrike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£244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£233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£234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0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£110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0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£109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0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 dirty="0"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£116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£108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£110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0" i="0" u="none" strike="noStrike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£237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0" i="0" u="none" strike="noStrike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£242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0" i="0" u="none" strike="noStrike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 dirty="0">
                          <a:solidFill>
                            <a:schemeClr val="accent4"/>
                          </a:solidFill>
                          <a:effectLst/>
                          <a:latin typeface="+mn-lt"/>
                        </a:rPr>
                        <a:t>£242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£259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chemeClr val="accent4"/>
                          </a:solidFill>
                          <a:effectLst/>
                          <a:latin typeface="+mn-lt"/>
                        </a:rPr>
                        <a:t>£250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38524" y="5966657"/>
            <a:ext cx="90059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45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Please note that the latest 2016 results are provisional and subject to minor changes in subsequent months due to the inclusion of trip-takers returning from late trips.  Pre-2016 results are based on full-year data so will not change.</a:t>
            </a:r>
          </a:p>
          <a:p>
            <a:pPr>
              <a:buFont typeface="Arial" pitchFamily="34" charset="0"/>
              <a:buChar char="•"/>
            </a:pPr>
            <a:r>
              <a:rPr lang="en-GB" sz="45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All expenditure figures are in HISTORIC PRICES.</a:t>
            </a:r>
            <a:endParaRPr lang="en-GB" sz="450" b="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0025" y="6181417"/>
            <a:ext cx="58129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b="0" dirty="0"/>
              <a:t>Fieldwork: 8 Nov 2017 – 17 Dec 2018</a:t>
            </a:r>
          </a:p>
          <a:p>
            <a:r>
              <a:rPr lang="en-GB" sz="800" b="0" dirty="0"/>
              <a:t>TNS Face-to-Face Omnibus Survey</a:t>
            </a:r>
          </a:p>
        </p:txBody>
      </p:sp>
    </p:spTree>
    <p:extLst>
      <p:ext uri="{BB962C8B-B14F-4D97-AF65-F5344CB8AC3E}">
        <p14:creationId xmlns:p14="http://schemas.microsoft.com/office/powerpoint/2010/main" val="2311582632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TNS Master Colours">
      <a:dk1>
        <a:sysClr val="windowText" lastClr="000000"/>
      </a:dk1>
      <a:lt1>
        <a:sysClr val="window" lastClr="FFFFFF"/>
      </a:lt1>
      <a:dk2>
        <a:srgbClr val="3B0541"/>
      </a:dk2>
      <a:lt2>
        <a:srgbClr val="7A2280"/>
      </a:lt2>
      <a:accent1>
        <a:srgbClr val="F7911E"/>
      </a:accent1>
      <a:accent2>
        <a:srgbClr val="EF5205"/>
      </a:accent2>
      <a:accent3>
        <a:srgbClr val="C50017"/>
      </a:accent3>
      <a:accent4>
        <a:srgbClr val="3EB1CC"/>
      </a:accent4>
      <a:accent5>
        <a:srgbClr val="4655A5"/>
      </a:accent5>
      <a:accent6>
        <a:srgbClr val="131C6B"/>
      </a:accent6>
      <a:hlink>
        <a:srgbClr val="4F6128"/>
      </a:hlink>
      <a:folHlink>
        <a:srgbClr val="4F6128"/>
      </a:folHlink>
    </a:clrScheme>
    <a:fontScheme name="TNS Master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12700">
          <a:solidFill>
            <a:schemeClr val="accent3"/>
          </a:solidFill>
        </a:ln>
      </a:spPr>
      <a:bodyPr rtlCol="0" anchor="t"/>
      <a:lstStyle>
        <a:defPPr>
          <a:defRPr sz="1300" b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600" b="0" dirty="0" err="1" smtClean="0">
            <a:solidFill>
              <a:srgbClr val="333333"/>
            </a:solidFill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Grey Box Masters">
  <a:themeElements>
    <a:clrScheme name="TNS Master Colours">
      <a:dk1>
        <a:sysClr val="windowText" lastClr="000000"/>
      </a:dk1>
      <a:lt1>
        <a:sysClr val="window" lastClr="FFFFFF"/>
      </a:lt1>
      <a:dk2>
        <a:srgbClr val="3B0541"/>
      </a:dk2>
      <a:lt2>
        <a:srgbClr val="7A2280"/>
      </a:lt2>
      <a:accent1>
        <a:srgbClr val="F7911E"/>
      </a:accent1>
      <a:accent2>
        <a:srgbClr val="EF5205"/>
      </a:accent2>
      <a:accent3>
        <a:srgbClr val="C50017"/>
      </a:accent3>
      <a:accent4>
        <a:srgbClr val="3EB1CC"/>
      </a:accent4>
      <a:accent5>
        <a:srgbClr val="4655A5"/>
      </a:accent5>
      <a:accent6>
        <a:srgbClr val="131C6B"/>
      </a:accent6>
      <a:hlink>
        <a:srgbClr val="4F6128"/>
      </a:hlink>
      <a:folHlink>
        <a:srgbClr val="4F6128"/>
      </a:folHlink>
    </a:clrScheme>
    <a:fontScheme name="TNS Master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O Grey Box Masters">
  <a:themeElements>
    <a:clrScheme name="TNS Master Colours">
      <a:dk1>
        <a:sysClr val="windowText" lastClr="000000"/>
      </a:dk1>
      <a:lt1>
        <a:sysClr val="window" lastClr="FFFFFF"/>
      </a:lt1>
      <a:dk2>
        <a:srgbClr val="3B0541"/>
      </a:dk2>
      <a:lt2>
        <a:srgbClr val="7A2280"/>
      </a:lt2>
      <a:accent1>
        <a:srgbClr val="F7911E"/>
      </a:accent1>
      <a:accent2>
        <a:srgbClr val="EF5205"/>
      </a:accent2>
      <a:accent3>
        <a:srgbClr val="C50017"/>
      </a:accent3>
      <a:accent4>
        <a:srgbClr val="3EB1CC"/>
      </a:accent4>
      <a:accent5>
        <a:srgbClr val="4655A5"/>
      </a:accent5>
      <a:accent6>
        <a:srgbClr val="131C6B"/>
      </a:accent6>
      <a:hlink>
        <a:srgbClr val="4F6128"/>
      </a:hlink>
      <a:folHlink>
        <a:srgbClr val="4F6128"/>
      </a:folHlink>
    </a:clrScheme>
    <a:fontScheme name="TNS Master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t"/>
      <a:lstStyle>
        <a:defPPr algn="l">
          <a:defRPr sz="1600" b="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400" b="0" dirty="0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GRID LAYOUT">
  <a:themeElements>
    <a:clrScheme name="TNS Master Colours">
      <a:dk1>
        <a:sysClr val="windowText" lastClr="000000"/>
      </a:dk1>
      <a:lt1>
        <a:sysClr val="window" lastClr="FFFFFF"/>
      </a:lt1>
      <a:dk2>
        <a:srgbClr val="3B0541"/>
      </a:dk2>
      <a:lt2>
        <a:srgbClr val="7A2280"/>
      </a:lt2>
      <a:accent1>
        <a:srgbClr val="F7911E"/>
      </a:accent1>
      <a:accent2>
        <a:srgbClr val="EF5205"/>
      </a:accent2>
      <a:accent3>
        <a:srgbClr val="C50017"/>
      </a:accent3>
      <a:accent4>
        <a:srgbClr val="3EB1CC"/>
      </a:accent4>
      <a:accent5>
        <a:srgbClr val="4655A5"/>
      </a:accent5>
      <a:accent6>
        <a:srgbClr val="131C6B"/>
      </a:accent6>
      <a:hlink>
        <a:srgbClr val="4F6128"/>
      </a:hlink>
      <a:folHlink>
        <a:srgbClr val="4F6128"/>
      </a:folHlink>
    </a:clrScheme>
    <a:fontScheme name="TNS Master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blank">
  <a:themeElements>
    <a:clrScheme name="TNS Master Colours">
      <a:dk1>
        <a:sysClr val="windowText" lastClr="000000"/>
      </a:dk1>
      <a:lt1>
        <a:sysClr val="window" lastClr="FFFFFF"/>
      </a:lt1>
      <a:dk2>
        <a:srgbClr val="3B0541"/>
      </a:dk2>
      <a:lt2>
        <a:srgbClr val="7A2280"/>
      </a:lt2>
      <a:accent1>
        <a:srgbClr val="F7911E"/>
      </a:accent1>
      <a:accent2>
        <a:srgbClr val="EF5205"/>
      </a:accent2>
      <a:accent3>
        <a:srgbClr val="C50017"/>
      </a:accent3>
      <a:accent4>
        <a:srgbClr val="3EB1CC"/>
      </a:accent4>
      <a:accent5>
        <a:srgbClr val="4655A5"/>
      </a:accent5>
      <a:accent6>
        <a:srgbClr val="131C6B"/>
      </a:accent6>
      <a:hlink>
        <a:srgbClr val="4F6128"/>
      </a:hlink>
      <a:folHlink>
        <a:srgbClr val="4F6128"/>
      </a:folHlink>
    </a:clrScheme>
    <a:fontScheme name="TNS Master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12700">
          <a:solidFill>
            <a:schemeClr val="accent3"/>
          </a:solidFill>
        </a:ln>
      </a:spPr>
      <a:bodyPr rtlCol="0" anchor="t"/>
      <a:lstStyle>
        <a:defPPr>
          <a:defRPr sz="1300" b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600" b="0" dirty="0" err="1" smtClean="0">
            <a:solidFill>
              <a:srgbClr val="333333"/>
            </a:solidFill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12705</TotalTime>
  <Words>3739</Words>
  <Application>Microsoft Office PowerPoint</Application>
  <PresentationFormat>On-screen Show (4:3)</PresentationFormat>
  <Paragraphs>2124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blank</vt:lpstr>
      <vt:lpstr>Grey Box Masters</vt:lpstr>
      <vt:lpstr>NO Grey Box Masters</vt:lpstr>
      <vt:lpstr>GRID LAYOUT</vt:lpstr>
      <vt:lpstr>1_blank</vt:lpstr>
      <vt:lpstr>Great Britain  Tourism Survey  November 2017 Update</vt:lpstr>
      <vt:lpstr>GB Domestic Tourism: Monthly Volume &amp; Value 2017 ALL TOURISM</vt:lpstr>
      <vt:lpstr>GB Domestic Tourism: Monthly Volume &amp; Value 2017 HOLIDAYS</vt:lpstr>
      <vt:lpstr>GB Domestic Tourism: Monthly Volume &amp; Value 2017 VISITING FRIENDS &amp; RELATIVES</vt:lpstr>
      <vt:lpstr>GB Domestic Tourism: Monthly Volume &amp; Value 2017 BUSINESS TOURISM</vt:lpstr>
      <vt:lpstr>GB Domestic Tourism: Year to Date – 2012-2017 Trips, Bednights &amp; Expenditure, Jan-November period</vt:lpstr>
      <vt:lpstr>GB Domestic Tourism: Year to Date – 2012-2017 Trip Characteristics, Jan-November period</vt:lpstr>
    </vt:vector>
  </TitlesOfParts>
  <Company>tns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Britain Tourism Survey February 2012 Update</dc:title>
  <dc:creator>katie.linshits</dc:creator>
  <cp:lastModifiedBy>Morrison, Ian (TSEDB)</cp:lastModifiedBy>
  <cp:revision>1522</cp:revision>
  <cp:lastPrinted>2018-02-23T14:47:25Z</cp:lastPrinted>
  <dcterms:created xsi:type="dcterms:W3CDTF">2012-05-21T18:01:37Z</dcterms:created>
  <dcterms:modified xsi:type="dcterms:W3CDTF">2018-02-23T16:30:07Z</dcterms:modified>
</cp:coreProperties>
</file>