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1D38"/>
    <a:srgbClr val="EF5205"/>
    <a:srgbClr val="FF0000"/>
    <a:srgbClr val="3EB1CC"/>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5" autoAdjust="0"/>
    <p:restoredTop sz="99886" autoAdjust="0"/>
  </p:normalViewPr>
  <p:slideViewPr>
    <p:cSldViewPr snapToGrid="0" showGuides="1">
      <p:cViewPr varScale="1">
        <p:scale>
          <a:sx n="116" d="100"/>
          <a:sy n="116" d="100"/>
        </p:scale>
        <p:origin x="1950" y="138"/>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28/03/2018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28/03/2018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dirty="0"/>
          </a:p>
        </p:txBody>
      </p:sp>
    </p:spTree>
    <p:extLst>
      <p:ext uri="{BB962C8B-B14F-4D97-AF65-F5344CB8AC3E}">
        <p14:creationId xmlns:p14="http://schemas.microsoft.com/office/powerpoint/2010/main" val="3880209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454371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24507269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22441676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2426531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143028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3.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grpSp>
        <p:nvGrpSpPr>
          <p:cNvPr id="5" name="Group 4"/>
          <p:cNvGrpSpPr/>
          <p:nvPr userDrawn="1"/>
        </p:nvGrpSpPr>
        <p:grpSpPr>
          <a:xfrm>
            <a:off x="5145999" y="6140450"/>
            <a:ext cx="3394751" cy="572081"/>
            <a:chOff x="5145999" y="6140450"/>
            <a:chExt cx="3394751" cy="572081"/>
          </a:xfrm>
        </p:grpSpPr>
        <p:pic>
          <p:nvPicPr>
            <p:cNvPr id="25" name="Picture 2"/>
            <p:cNvPicPr>
              <a:picLocks noChangeAspect="1" noChangeArrowheads="1"/>
            </p:cNvPicPr>
            <p:nvPr userDrawn="1"/>
          </p:nvPicPr>
          <p:blipFill rotWithShape="1">
            <a:blip r:embed="rId21" cstate="screen"/>
            <a:srcRect l="22284"/>
            <a:stretch/>
          </p:blipFill>
          <p:spPr bwMode="auto">
            <a:xfrm>
              <a:off x="5905500" y="6140450"/>
              <a:ext cx="2635250" cy="571500"/>
            </a:xfrm>
            <a:prstGeom prst="rect">
              <a:avLst/>
            </a:prstGeom>
            <a:noFill/>
            <a:ln w="9525">
              <a:noFill/>
              <a:miter lim="800000"/>
              <a:headEnd/>
              <a:tailEnd/>
            </a:ln>
          </p:spPr>
        </p:pic>
        <p:pic>
          <p:nvPicPr>
            <p:cNvPr id="26" name="Picture 2"/>
            <p:cNvPicPr>
              <a:picLocks noChangeAspect="1" noChangeArrowheads="1"/>
            </p:cNvPicPr>
            <p:nvPr userDrawn="1"/>
          </p:nvPicPr>
          <p:blipFill>
            <a:blip r:embed="rId22" cstate="print">
              <a:extLst>
                <a:ext uri="{28A0092B-C50C-407E-A947-70E740481C1C}">
                  <a14:useLocalDpi xmlns:a14="http://schemas.microsoft.com/office/drawing/2010/main" val="0"/>
                </a:ext>
              </a:extLst>
            </a:blip>
            <a:stretch>
              <a:fillRect/>
            </a:stretch>
          </p:blipFill>
          <p:spPr bwMode="auto">
            <a:xfrm>
              <a:off x="5145999" y="6141031"/>
              <a:ext cx="688790" cy="571500"/>
            </a:xfrm>
            <a:prstGeom prst="rect">
              <a:avLst/>
            </a:prstGeom>
            <a:noFill/>
            <a:ln w="9525">
              <a:noFill/>
              <a:miter lim="800000"/>
              <a:headEnd/>
              <a:tailEnd/>
            </a:ln>
          </p:spPr>
        </p:pic>
      </p:grpSp>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grpSp>
        <p:nvGrpSpPr>
          <p:cNvPr id="27" name="Group 26"/>
          <p:cNvGrpSpPr/>
          <p:nvPr userDrawn="1"/>
        </p:nvGrpSpPr>
        <p:grpSpPr>
          <a:xfrm>
            <a:off x="5145999" y="6140450"/>
            <a:ext cx="3394751" cy="572081"/>
            <a:chOff x="5145999" y="6140450"/>
            <a:chExt cx="3394751" cy="572081"/>
          </a:xfrm>
        </p:grpSpPr>
        <p:pic>
          <p:nvPicPr>
            <p:cNvPr id="28" name="Picture 2"/>
            <p:cNvPicPr>
              <a:picLocks noChangeAspect="1" noChangeArrowheads="1"/>
            </p:cNvPicPr>
            <p:nvPr userDrawn="1"/>
          </p:nvPicPr>
          <p:blipFill rotWithShape="1">
            <a:blip r:embed="rId21" cstate="screen"/>
            <a:srcRect l="22284"/>
            <a:stretch/>
          </p:blipFill>
          <p:spPr bwMode="auto">
            <a:xfrm>
              <a:off x="5905500" y="6140450"/>
              <a:ext cx="2635250" cy="571500"/>
            </a:xfrm>
            <a:prstGeom prst="rect">
              <a:avLst/>
            </a:prstGeom>
            <a:noFill/>
            <a:ln w="9525">
              <a:noFill/>
              <a:miter lim="800000"/>
              <a:headEnd/>
              <a:tailEnd/>
            </a:ln>
          </p:spPr>
        </p:pic>
        <p:pic>
          <p:nvPicPr>
            <p:cNvPr id="29" name="Picture 2"/>
            <p:cNvPicPr>
              <a:picLocks noChangeAspect="1" noChangeArrowheads="1"/>
            </p:cNvPicPr>
            <p:nvPr userDrawn="1"/>
          </p:nvPicPr>
          <p:blipFill>
            <a:blip r:embed="rId22" cstate="print">
              <a:extLst>
                <a:ext uri="{28A0092B-C50C-407E-A947-70E740481C1C}">
                  <a14:useLocalDpi xmlns:a14="http://schemas.microsoft.com/office/drawing/2010/main" val="0"/>
                </a:ext>
              </a:extLst>
            </a:blip>
            <a:stretch>
              <a:fillRect/>
            </a:stretch>
          </p:blipFill>
          <p:spPr bwMode="auto">
            <a:xfrm>
              <a:off x="5145999" y="6141031"/>
              <a:ext cx="688790" cy="571500"/>
            </a:xfrm>
            <a:prstGeom prst="rect">
              <a:avLst/>
            </a:prstGeom>
            <a:noFill/>
            <a:ln w="9525">
              <a:noFill/>
              <a:miter lim="800000"/>
              <a:headEnd/>
              <a:tailEnd/>
            </a:ln>
          </p:spPr>
        </p:pic>
      </p:grpSp>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Tree>
    <p:extLst>
      <p:ext uri="{BB962C8B-B14F-4D97-AF65-F5344CB8AC3E}">
        <p14:creationId xmlns:p14="http://schemas.microsoft.com/office/powerpoint/2010/main" val="10980760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2800" dirty="0">
                <a:solidFill>
                  <a:srgbClr val="797979"/>
                </a:solidFill>
              </a:rPr>
              <a:t> December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358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47831103"/>
              </p:ext>
            </p:extLst>
          </p:nvPr>
        </p:nvGraphicFramePr>
        <p:xfrm>
          <a:off x="66675" y="1006473"/>
          <a:ext cx="7817516" cy="1584805"/>
        </p:xfrm>
        <a:graphic>
          <a:graphicData uri="http://schemas.openxmlformats.org/drawingml/2006/table">
            <a:tbl>
              <a:tblPr>
                <a:tableStyleId>{5A111915-BE36-4E01-A7E5-04B1672EAD32}</a:tableStyleId>
              </a:tblPr>
              <a:tblGrid>
                <a:gridCol w="665071">
                  <a:extLst>
                    <a:ext uri="{9D8B030D-6E8A-4147-A177-3AD203B41FA5}">
                      <a16:colId xmlns="" xmlns:a16="http://schemas.microsoft.com/office/drawing/2014/main" val="20000"/>
                    </a:ext>
                  </a:extLst>
                </a:gridCol>
                <a:gridCol w="397358">
                  <a:extLst>
                    <a:ext uri="{9D8B030D-6E8A-4147-A177-3AD203B41FA5}">
                      <a16:colId xmlns="" xmlns:a16="http://schemas.microsoft.com/office/drawing/2014/main" val="20001"/>
                    </a:ext>
                  </a:extLst>
                </a:gridCol>
                <a:gridCol w="397358">
                  <a:extLst>
                    <a:ext uri="{9D8B030D-6E8A-4147-A177-3AD203B41FA5}">
                      <a16:colId xmlns="" xmlns:a16="http://schemas.microsoft.com/office/drawing/2014/main" val="20002"/>
                    </a:ext>
                  </a:extLst>
                </a:gridCol>
                <a:gridCol w="442191">
                  <a:extLst>
                    <a:ext uri="{9D8B030D-6E8A-4147-A177-3AD203B41FA5}">
                      <a16:colId xmlns="" xmlns:a16="http://schemas.microsoft.com/office/drawing/2014/main" val="20003"/>
                    </a:ext>
                  </a:extLst>
                </a:gridCol>
                <a:gridCol w="352526">
                  <a:extLst>
                    <a:ext uri="{9D8B030D-6E8A-4147-A177-3AD203B41FA5}">
                      <a16:colId xmlns="" xmlns:a16="http://schemas.microsoft.com/office/drawing/2014/main" val="20004"/>
                    </a:ext>
                  </a:extLst>
                </a:gridCol>
                <a:gridCol w="397358">
                  <a:extLst>
                    <a:ext uri="{9D8B030D-6E8A-4147-A177-3AD203B41FA5}">
                      <a16:colId xmlns="" xmlns:a16="http://schemas.microsoft.com/office/drawing/2014/main" val="20005"/>
                    </a:ext>
                  </a:extLst>
                </a:gridCol>
                <a:gridCol w="397358">
                  <a:extLst>
                    <a:ext uri="{9D8B030D-6E8A-4147-A177-3AD203B41FA5}">
                      <a16:colId xmlns="" xmlns:a16="http://schemas.microsoft.com/office/drawing/2014/main" val="20006"/>
                    </a:ext>
                  </a:extLst>
                </a:gridCol>
                <a:gridCol w="397358">
                  <a:extLst>
                    <a:ext uri="{9D8B030D-6E8A-4147-A177-3AD203B41FA5}">
                      <a16:colId xmlns="" xmlns:a16="http://schemas.microsoft.com/office/drawing/2014/main" val="20007"/>
                    </a:ext>
                  </a:extLst>
                </a:gridCol>
                <a:gridCol w="397358">
                  <a:extLst>
                    <a:ext uri="{9D8B030D-6E8A-4147-A177-3AD203B41FA5}">
                      <a16:colId xmlns="" xmlns:a16="http://schemas.microsoft.com/office/drawing/2014/main" val="20008"/>
                    </a:ext>
                  </a:extLst>
                </a:gridCol>
                <a:gridCol w="397358">
                  <a:extLst>
                    <a:ext uri="{9D8B030D-6E8A-4147-A177-3AD203B41FA5}">
                      <a16:colId xmlns="" xmlns:a16="http://schemas.microsoft.com/office/drawing/2014/main" val="20009"/>
                    </a:ext>
                  </a:extLst>
                </a:gridCol>
                <a:gridCol w="397358">
                  <a:extLst>
                    <a:ext uri="{9D8B030D-6E8A-4147-A177-3AD203B41FA5}">
                      <a16:colId xmlns="" xmlns:a16="http://schemas.microsoft.com/office/drawing/2014/main" val="20010"/>
                    </a:ext>
                  </a:extLst>
                </a:gridCol>
                <a:gridCol w="397358">
                  <a:extLst>
                    <a:ext uri="{9D8B030D-6E8A-4147-A177-3AD203B41FA5}">
                      <a16:colId xmlns="" xmlns:a16="http://schemas.microsoft.com/office/drawing/2014/main" val="20011"/>
                    </a:ext>
                  </a:extLst>
                </a:gridCol>
                <a:gridCol w="397358">
                  <a:extLst>
                    <a:ext uri="{9D8B030D-6E8A-4147-A177-3AD203B41FA5}">
                      <a16:colId xmlns="" xmlns:a16="http://schemas.microsoft.com/office/drawing/2014/main" val="20012"/>
                    </a:ext>
                  </a:extLst>
                </a:gridCol>
                <a:gridCol w="397358">
                  <a:extLst>
                    <a:ext uri="{9D8B030D-6E8A-4147-A177-3AD203B41FA5}">
                      <a16:colId xmlns="" xmlns:a16="http://schemas.microsoft.com/office/drawing/2014/main" val="20013"/>
                    </a:ext>
                  </a:extLst>
                </a:gridCol>
                <a:gridCol w="397358">
                  <a:extLst>
                    <a:ext uri="{9D8B030D-6E8A-4147-A177-3AD203B41FA5}">
                      <a16:colId xmlns="" xmlns:a16="http://schemas.microsoft.com/office/drawing/2014/main" val="20014"/>
                    </a:ext>
                  </a:extLst>
                </a:gridCol>
                <a:gridCol w="397358">
                  <a:extLst>
                    <a:ext uri="{9D8B030D-6E8A-4147-A177-3AD203B41FA5}">
                      <a16:colId xmlns="" xmlns:a16="http://schemas.microsoft.com/office/drawing/2014/main" val="20015"/>
                    </a:ext>
                  </a:extLst>
                </a:gridCol>
                <a:gridCol w="397358">
                  <a:extLst>
                    <a:ext uri="{9D8B030D-6E8A-4147-A177-3AD203B41FA5}">
                      <a16:colId xmlns="" xmlns:a16="http://schemas.microsoft.com/office/drawing/2014/main" val="20016"/>
                    </a:ext>
                  </a:extLst>
                </a:gridCol>
                <a:gridCol w="397358">
                  <a:extLst>
                    <a:ext uri="{9D8B030D-6E8A-4147-A177-3AD203B41FA5}">
                      <a16:colId xmlns="" xmlns:a16="http://schemas.microsoft.com/office/drawing/2014/main" val="20017"/>
                    </a:ext>
                  </a:extLst>
                </a:gridCol>
                <a:gridCol w="397358">
                  <a:extLst>
                    <a:ext uri="{9D8B030D-6E8A-4147-A177-3AD203B41FA5}">
                      <a16:colId xmlns="" xmlns:a16="http://schemas.microsoft.com/office/drawing/2014/main"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solidFill>
                      <a:schemeClr val="accent5"/>
                    </a:solidFill>
                  </a:tcPr>
                </a:tc>
                <a:extLst>
                  <a:ext uri="{0D108BD9-81ED-4DB2-BD59-A6C34878D82A}">
                    <a16:rowId xmlns=""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7.268</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11.707</a:t>
                      </a:r>
                    </a:p>
                  </a:txBody>
                  <a:tcPr marL="9525" marR="9525" marT="9525" marB="0" anchor="ctr"/>
                </a:tc>
                <a:tc>
                  <a:txBody>
                    <a:bodyPr/>
                    <a:lstStyle/>
                    <a:p>
                      <a:pPr algn="ctr" fontAlgn="b"/>
                      <a:r>
                        <a:rPr lang="en-GB" sz="650" b="0" i="0" u="none" strike="noStrike" dirty="0">
                          <a:solidFill>
                            <a:schemeClr val="accent5"/>
                          </a:solidFill>
                          <a:effectLst/>
                          <a:latin typeface="+mj-lt"/>
                        </a:rPr>
                        <a:t>+9.5%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a:solidFill>
                            <a:schemeClr val="accent5"/>
                          </a:solidFill>
                          <a:effectLst/>
                          <a:latin typeface="+mj-lt"/>
                        </a:rPr>
                        <a:t>-9.6%</a:t>
                      </a:r>
                      <a:endParaRPr lang="en-GB" sz="650" b="0" i="0" u="none" strike="noStrike" dirty="0">
                        <a:solidFill>
                          <a:schemeClr val="accent5"/>
                        </a:solidFill>
                        <a:effectLst/>
                        <a:latin typeface="+mj-lt"/>
                      </a:endParaRP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6.191</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9.645</a:t>
                      </a:r>
                    </a:p>
                  </a:txBody>
                  <a:tcPr marL="9525" marR="9525" marT="9525" marB="0" anchor="ctr"/>
                </a:tc>
                <a:tc>
                  <a:txBody>
                    <a:bodyPr/>
                    <a:lstStyle/>
                    <a:p>
                      <a:pPr algn="ctr" fontAlgn="b"/>
                      <a:r>
                        <a:rPr lang="en-GB" sz="650" b="0" i="0" u="none" strike="noStrike" dirty="0">
                          <a:solidFill>
                            <a:schemeClr val="accent5"/>
                          </a:solidFill>
                          <a:effectLst/>
                          <a:latin typeface="+mj-lt"/>
                        </a:rPr>
                        <a:t>+6.7%</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14.530</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13.228</a:t>
                      </a:r>
                    </a:p>
                  </a:txBody>
                  <a:tcPr marL="9525" marR="9525" marT="9525" marB="0" anchor="ctr"/>
                </a:tc>
                <a:tc>
                  <a:txBody>
                    <a:bodyPr/>
                    <a:lstStyle/>
                    <a:p>
                      <a:pPr algn="ctr" fontAlgn="b"/>
                      <a:r>
                        <a:rPr lang="en-GB" sz="650" b="0" i="0" u="none" strike="noStrike" dirty="0">
                          <a:solidFill>
                            <a:schemeClr val="accent5"/>
                          </a:solidFill>
                          <a:effectLst/>
                          <a:latin typeface="+mj-lt"/>
                        </a:rPr>
                        <a:t>-9.0%</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18.654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19.069</a:t>
                      </a:r>
                    </a:p>
                  </a:txBody>
                  <a:tcPr marL="9525" marR="9525" marT="9525" marB="0" anchor="ctr"/>
                </a:tc>
                <a:tc>
                  <a:txBody>
                    <a:bodyPr/>
                    <a:lstStyle/>
                    <a:p>
                      <a:pPr algn="ctr" fontAlgn="b"/>
                      <a:r>
                        <a:rPr lang="en-GB" sz="650" b="0" i="0" u="none" strike="noStrike" dirty="0">
                          <a:solidFill>
                            <a:schemeClr val="accent5"/>
                          </a:solidFill>
                          <a:effectLst/>
                          <a:latin typeface="+mj-lt"/>
                        </a:rPr>
                        <a:t>+2.2%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27.240</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29.216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35.253</a:t>
                      </a:r>
                    </a:p>
                  </a:txBody>
                  <a:tcPr marL="9525" marR="9525" marT="9525" marB="0" anchor="ctr"/>
                </a:tc>
                <a:tc>
                  <a:txBody>
                    <a:bodyPr/>
                    <a:lstStyle/>
                    <a:p>
                      <a:pPr algn="ctr" fontAlgn="b"/>
                      <a:r>
                        <a:rPr lang="en-GB" sz="650" b="0" i="0" u="none" strike="noStrike" dirty="0">
                          <a:solidFill>
                            <a:schemeClr val="accent5"/>
                          </a:solidFill>
                          <a:effectLst/>
                          <a:latin typeface="+mj-lt"/>
                        </a:rPr>
                        <a:t>+20.7%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29.872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+2.9%</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27.839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+7.3%</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12.441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-11.6%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15.076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15.894</a:t>
                      </a:r>
                    </a:p>
                  </a:txBody>
                  <a:tcPr marL="9525" marR="9525" marT="9525" marB="0" anchor="ctr"/>
                </a:tc>
                <a:tc>
                  <a:txBody>
                    <a:bodyPr/>
                    <a:lstStyle/>
                    <a:p>
                      <a:pPr algn="ctr" fontAlgn="b"/>
                      <a:r>
                        <a:rPr lang="en-GB" sz="650" b="0" i="0" u="none" strike="noStrike" dirty="0">
                          <a:solidFill>
                            <a:schemeClr val="accent5"/>
                          </a:solidFill>
                          <a:effectLst/>
                          <a:latin typeface="+mj-lt"/>
                        </a:rPr>
                        <a:t>+5.4%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21.623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a:solidFill>
                            <a:schemeClr val="accent5"/>
                          </a:solidFill>
                          <a:effectLst/>
                          <a:latin typeface="+mj-lt"/>
                        </a:rPr>
                        <a:t>-22.7%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24.187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28.245</a:t>
                      </a:r>
                    </a:p>
                  </a:txBody>
                  <a:tcPr marL="9525" marR="9525" marT="9525" marB="0" anchor="ctr"/>
                </a:tc>
                <a:tc>
                  <a:txBody>
                    <a:bodyPr/>
                    <a:lstStyle/>
                    <a:p>
                      <a:pPr algn="ctr" fontAlgn="b"/>
                      <a:r>
                        <a:rPr lang="en-GB" sz="650" b="0" i="0" u="none" strike="noStrike" dirty="0">
                          <a:solidFill>
                            <a:schemeClr val="accent5"/>
                          </a:solidFill>
                          <a:effectLst/>
                          <a:latin typeface="+mj-lt"/>
                        </a:rPr>
                        <a:t>+16.8%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+4.0%</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21.565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£1,311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£1,282</a:t>
                      </a:r>
                    </a:p>
                  </a:txBody>
                  <a:tcPr marL="9525" marR="9525" marT="9525" marB="0" anchor="ctr"/>
                </a:tc>
                <a:tc>
                  <a:txBody>
                    <a:bodyPr/>
                    <a:lstStyle/>
                    <a:p>
                      <a:pPr algn="ctr" fontAlgn="b"/>
                      <a:r>
                        <a:rPr lang="en-GB" sz="650" b="0" i="0" u="none" strike="noStrike" dirty="0">
                          <a:solidFill>
                            <a:schemeClr val="accent5"/>
                          </a:solidFill>
                          <a:effectLst/>
                          <a:latin typeface="+mj-lt"/>
                        </a:rPr>
                        <a:t>-2.2%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-11.9%</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£2,172</a:t>
                      </a:r>
                    </a:p>
                  </a:txBody>
                  <a:tcPr marL="9525" marR="9525" marT="9525" marB="0" anchor="ctr"/>
                </a:tc>
                <a:tc>
                  <a:txBody>
                    <a:bodyPr/>
                    <a:lstStyle/>
                    <a:p>
                      <a:pPr algn="ctr" fontAlgn="b"/>
                      <a:r>
                        <a:rPr lang="en-GB" sz="650" b="0" i="0" u="none" strike="noStrike" dirty="0">
                          <a:solidFill>
                            <a:schemeClr val="accent5"/>
                          </a:solidFill>
                          <a:effectLst/>
                          <a:latin typeface="+mj-lt"/>
                        </a:rPr>
                        <a:t>+15.1%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£1,919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+7.0%</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£1,974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+11.8%</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£852</a:t>
                      </a:r>
                    </a:p>
                  </a:txBody>
                  <a:tcPr marL="9525" marR="9525" marT="9525" marB="0" anchor="ctr"/>
                </a:tc>
                <a:tc>
                  <a:txBody>
                    <a:bodyPr/>
                    <a:lstStyle/>
                    <a:p>
                      <a:pPr algn="ctr" fontAlgn="b"/>
                      <a:r>
                        <a:rPr lang="en-GB" sz="650" b="0" i="0" u="none" strike="noStrike">
                          <a:solidFill>
                            <a:schemeClr val="accent5"/>
                          </a:solidFill>
                          <a:effectLst/>
                          <a:latin typeface="+mj-lt"/>
                        </a:rPr>
                        <a:t>-5.5%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£981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a:t>
                      </a:r>
                    </a:p>
                  </a:txBody>
                  <a:tcPr marL="9525" marR="9525" marT="9525" marB="0" anchor="ctr"/>
                </a:tc>
                <a:tc>
                  <a:txBody>
                    <a:bodyPr/>
                    <a:lstStyle/>
                    <a:p>
                      <a:pPr algn="ctr" fontAlgn="b"/>
                      <a:r>
                        <a:rPr lang="en-GB" sz="650" b="0" i="0" u="none" strike="noStrike" dirty="0">
                          <a:solidFill>
                            <a:schemeClr val="accent5"/>
                          </a:solidFill>
                          <a:effectLst/>
                          <a:latin typeface="+mj-lt"/>
                        </a:rPr>
                        <a:t>+12.0%</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£1,305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£1,170</a:t>
                      </a:r>
                    </a:p>
                  </a:txBody>
                  <a:tcPr marL="9525" marR="9525" marT="9525" marB="0" anchor="ctr"/>
                </a:tc>
                <a:tc>
                  <a:txBody>
                    <a:bodyPr/>
                    <a:lstStyle/>
                    <a:p>
                      <a:pPr algn="ctr" fontAlgn="b"/>
                      <a:r>
                        <a:rPr lang="en-GB" sz="650" b="0" i="0" u="none" strike="noStrike">
                          <a:solidFill>
                            <a:schemeClr val="accent5"/>
                          </a:solidFill>
                          <a:effectLst/>
                          <a:latin typeface="+mj-lt"/>
                        </a:rPr>
                        <a:t>-10.3%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£1,543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£1,716</a:t>
                      </a:r>
                    </a:p>
                  </a:txBody>
                  <a:tcPr marL="9525" marR="9525" marT="9525" marB="0" anchor="ctr"/>
                </a:tc>
                <a:tc>
                  <a:txBody>
                    <a:bodyPr/>
                    <a:lstStyle/>
                    <a:p>
                      <a:pPr algn="ctr" fontAlgn="b"/>
                      <a:r>
                        <a:rPr lang="en-GB" sz="650" b="0" i="0" u="none" strike="noStrike" dirty="0">
                          <a:solidFill>
                            <a:schemeClr val="accent5"/>
                          </a:solidFill>
                          <a:effectLst/>
                          <a:latin typeface="+mj-lt"/>
                        </a:rPr>
                        <a:t>+11.2%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£1,475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£1,653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£1,557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£1,812</a:t>
                      </a:r>
                    </a:p>
                  </a:txBody>
                  <a:tcPr marL="9525" marR="9525" marT="9525" marB="0" anchor="ctr"/>
                </a:tc>
                <a:tc>
                  <a:txBody>
                    <a:bodyPr/>
                    <a:lstStyle/>
                    <a:p>
                      <a:pPr algn="ctr" fontAlgn="b"/>
                      <a:r>
                        <a:rPr lang="en-GB" sz="650" b="0" i="0" u="none" strike="noStrike" dirty="0">
                          <a:solidFill>
                            <a:schemeClr val="accent5"/>
                          </a:solidFill>
                          <a:effectLst/>
                          <a:latin typeface="+mj-lt"/>
                        </a:rPr>
                        <a:t>+16.4%</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5846507"/>
              </p:ext>
            </p:extLst>
          </p:nvPr>
        </p:nvGraphicFramePr>
        <p:xfrm>
          <a:off x="60324" y="3518401"/>
          <a:ext cx="9008959" cy="1565464"/>
        </p:xfrm>
        <a:graphic>
          <a:graphicData uri="http://schemas.openxmlformats.org/drawingml/2006/table">
            <a:tbl>
              <a:tblPr>
                <a:tableStyleId>{5A111915-BE36-4E01-A7E5-04B1672EAD32}</a:tableStyleId>
              </a:tblPr>
              <a:tblGrid>
                <a:gridCol w="676810">
                  <a:extLst>
                    <a:ext uri="{9D8B030D-6E8A-4147-A177-3AD203B41FA5}">
                      <a16:colId xmlns="" xmlns:a16="http://schemas.microsoft.com/office/drawing/2014/main" val="20000"/>
                    </a:ext>
                  </a:extLst>
                </a:gridCol>
                <a:gridCol w="396769">
                  <a:extLst>
                    <a:ext uri="{9D8B030D-6E8A-4147-A177-3AD203B41FA5}">
                      <a16:colId xmlns="" xmlns:a16="http://schemas.microsoft.com/office/drawing/2014/main" val="20001"/>
                    </a:ext>
                  </a:extLst>
                </a:gridCol>
                <a:gridCol w="396769">
                  <a:extLst>
                    <a:ext uri="{9D8B030D-6E8A-4147-A177-3AD203B41FA5}">
                      <a16:colId xmlns="" xmlns:a16="http://schemas.microsoft.com/office/drawing/2014/main" val="20002"/>
                    </a:ext>
                  </a:extLst>
                </a:gridCol>
                <a:gridCol w="396769">
                  <a:extLst>
                    <a:ext uri="{9D8B030D-6E8A-4147-A177-3AD203B41FA5}">
                      <a16:colId xmlns="" xmlns:a16="http://schemas.microsoft.com/office/drawing/2014/main" val="20003"/>
                    </a:ext>
                  </a:extLst>
                </a:gridCol>
                <a:gridCol w="396769">
                  <a:extLst>
                    <a:ext uri="{9D8B030D-6E8A-4147-A177-3AD203B41FA5}">
                      <a16:colId xmlns="" xmlns:a16="http://schemas.microsoft.com/office/drawing/2014/main" val="20004"/>
                    </a:ext>
                  </a:extLst>
                </a:gridCol>
                <a:gridCol w="396769">
                  <a:extLst>
                    <a:ext uri="{9D8B030D-6E8A-4147-A177-3AD203B41FA5}">
                      <a16:colId xmlns="" xmlns:a16="http://schemas.microsoft.com/office/drawing/2014/main" val="20005"/>
                    </a:ext>
                  </a:extLst>
                </a:gridCol>
                <a:gridCol w="396769">
                  <a:extLst>
                    <a:ext uri="{9D8B030D-6E8A-4147-A177-3AD203B41FA5}">
                      <a16:colId xmlns="" xmlns:a16="http://schemas.microsoft.com/office/drawing/2014/main" val="20006"/>
                    </a:ext>
                  </a:extLst>
                </a:gridCol>
                <a:gridCol w="396769">
                  <a:extLst>
                    <a:ext uri="{9D8B030D-6E8A-4147-A177-3AD203B41FA5}">
                      <a16:colId xmlns="" xmlns:a16="http://schemas.microsoft.com/office/drawing/2014/main" val="20007"/>
                    </a:ext>
                  </a:extLst>
                </a:gridCol>
                <a:gridCol w="396769">
                  <a:extLst>
                    <a:ext uri="{9D8B030D-6E8A-4147-A177-3AD203B41FA5}">
                      <a16:colId xmlns="" xmlns:a16="http://schemas.microsoft.com/office/drawing/2014/main" val="20008"/>
                    </a:ext>
                  </a:extLst>
                </a:gridCol>
                <a:gridCol w="396769">
                  <a:extLst>
                    <a:ext uri="{9D8B030D-6E8A-4147-A177-3AD203B41FA5}">
                      <a16:colId xmlns="" xmlns:a16="http://schemas.microsoft.com/office/drawing/2014/main" val="20009"/>
                    </a:ext>
                  </a:extLst>
                </a:gridCol>
                <a:gridCol w="396769">
                  <a:extLst>
                    <a:ext uri="{9D8B030D-6E8A-4147-A177-3AD203B41FA5}">
                      <a16:colId xmlns="" xmlns:a16="http://schemas.microsoft.com/office/drawing/2014/main" val="20010"/>
                    </a:ext>
                  </a:extLst>
                </a:gridCol>
                <a:gridCol w="396769">
                  <a:extLst>
                    <a:ext uri="{9D8B030D-6E8A-4147-A177-3AD203B41FA5}">
                      <a16:colId xmlns="" xmlns:a16="http://schemas.microsoft.com/office/drawing/2014/main" val="20011"/>
                    </a:ext>
                  </a:extLst>
                </a:gridCol>
                <a:gridCol w="396769">
                  <a:extLst>
                    <a:ext uri="{9D8B030D-6E8A-4147-A177-3AD203B41FA5}">
                      <a16:colId xmlns="" xmlns:a16="http://schemas.microsoft.com/office/drawing/2014/main" val="20012"/>
                    </a:ext>
                  </a:extLst>
                </a:gridCol>
                <a:gridCol w="396769">
                  <a:extLst>
                    <a:ext uri="{9D8B030D-6E8A-4147-A177-3AD203B41FA5}">
                      <a16:colId xmlns="" xmlns:a16="http://schemas.microsoft.com/office/drawing/2014/main" val="20013"/>
                    </a:ext>
                  </a:extLst>
                </a:gridCol>
                <a:gridCol w="396769">
                  <a:extLst>
                    <a:ext uri="{9D8B030D-6E8A-4147-A177-3AD203B41FA5}">
                      <a16:colId xmlns="" xmlns:a16="http://schemas.microsoft.com/office/drawing/2014/main" val="20014"/>
                    </a:ext>
                  </a:extLst>
                </a:gridCol>
                <a:gridCol w="396769">
                  <a:extLst>
                    <a:ext uri="{9D8B030D-6E8A-4147-A177-3AD203B41FA5}">
                      <a16:colId xmlns="" xmlns:a16="http://schemas.microsoft.com/office/drawing/2014/main" val="20015"/>
                    </a:ext>
                  </a:extLst>
                </a:gridCol>
                <a:gridCol w="396769">
                  <a:extLst>
                    <a:ext uri="{9D8B030D-6E8A-4147-A177-3AD203B41FA5}">
                      <a16:colId xmlns="" xmlns:a16="http://schemas.microsoft.com/office/drawing/2014/main" val="20016"/>
                    </a:ext>
                  </a:extLst>
                </a:gridCol>
                <a:gridCol w="396769">
                  <a:extLst>
                    <a:ext uri="{9D8B030D-6E8A-4147-A177-3AD203B41FA5}">
                      <a16:colId xmlns="" xmlns:a16="http://schemas.microsoft.com/office/drawing/2014/main" val="20017"/>
                    </a:ext>
                  </a:extLst>
                </a:gridCol>
                <a:gridCol w="396769">
                  <a:extLst>
                    <a:ext uri="{9D8B030D-6E8A-4147-A177-3AD203B41FA5}">
                      <a16:colId xmlns="" xmlns:a16="http://schemas.microsoft.com/office/drawing/2014/main" val="20018"/>
                    </a:ext>
                  </a:extLst>
                </a:gridCol>
                <a:gridCol w="396769">
                  <a:extLst>
                    <a:ext uri="{9D8B030D-6E8A-4147-A177-3AD203B41FA5}">
                      <a16:colId xmlns="" xmlns:a16="http://schemas.microsoft.com/office/drawing/2014/main" val="20019"/>
                    </a:ext>
                  </a:extLst>
                </a:gridCol>
                <a:gridCol w="396769">
                  <a:extLst>
                    <a:ext uri="{9D8B030D-6E8A-4147-A177-3AD203B41FA5}">
                      <a16:colId xmlns="" xmlns:a16="http://schemas.microsoft.com/office/drawing/2014/main" val="20020"/>
                    </a:ext>
                  </a:extLst>
                </a:gridCol>
                <a:gridCol w="396769">
                  <a:extLst>
                    <a:ext uri="{9D8B030D-6E8A-4147-A177-3AD203B41FA5}">
                      <a16:colId xmlns="" xmlns:a16="http://schemas.microsoft.com/office/drawing/2014/main"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 xmlns:a16="http://schemas.microsoft.com/office/drawing/2014/main"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5"/>
                    </a:solidFill>
                  </a:tcPr>
                </a:tc>
                <a:extLst>
                  <a:ext uri="{0D108BD9-81ED-4DB2-BD59-A6C34878D82A}">
                    <a16:rowId xmlns="" xmlns:a16="http://schemas.microsoft.com/office/drawing/2014/main"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-4.4%</a:t>
                      </a:r>
                    </a:p>
                  </a:txBody>
                  <a:tcPr marL="9525" marR="9525" marT="9525" marB="0" anchor="ctr">
                    <a:lnL w="6350" cap="flat" cmpd="sng" algn="ctr">
                      <a:noFill/>
                      <a:prstDash val="solid"/>
                      <a:round/>
                      <a:headEnd type="none" w="med" len="med"/>
                      <a:tailEnd type="none" w="med" len="med"/>
                    </a:lnL>
                    <a:lnR w="952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952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14.852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10.370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+22.4%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9.963</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-3.5%</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9.375</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+26.1%</a:t>
                      </a: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10.840</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+4.6%</a:t>
                      </a: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119.455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120.676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a:t>
                      </a:r>
                    </a:p>
                  </a:txBody>
                  <a:tcPr marL="7620" marR="7620" marT="7620" marB="0" anchor="ctr">
                    <a:lnL>
                      <a:noFill/>
                    </a:lnL>
                    <a:solidFill>
                      <a:srgbClr val="D1D5F7"/>
                    </a:solidFill>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10.300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12.206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8.448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8.124</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7.907</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+24.2%</a:t>
                      </a: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9.281</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a:t>
                      </a: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smtClean="0">
                          <a:solidFill>
                            <a:schemeClr val="accent5"/>
                          </a:solidFill>
                          <a:effectLst/>
                          <a:latin typeface="+mj-lt"/>
                        </a:rPr>
                        <a:t>99.342</a:t>
                      </a:r>
                      <a:endParaRPr lang="en-GB" sz="650" b="0" i="0" u="none" strike="noStrike" dirty="0">
                        <a:solidFill>
                          <a:schemeClr val="accent5"/>
                        </a:solidFill>
                        <a:effectLst/>
                        <a:latin typeface="+mj-lt"/>
                      </a:endParaRP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100.622</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a:t>
                      </a:r>
                    </a:p>
                  </a:txBody>
                  <a:tcPr marL="7620" marR="7620" marT="7620" marB="0" anchor="ctr">
                    <a:lnL>
                      <a:noFill/>
                    </a:lnL>
                    <a:solidFill>
                      <a:srgbClr val="D1D5F7"/>
                    </a:solidFill>
                  </a:tcPr>
                </a:tc>
                <a:extLst>
                  <a:ext uri="{0D108BD9-81ED-4DB2-BD59-A6C34878D82A}">
                    <a16:rowId xmlns="" xmlns:a16="http://schemas.microsoft.com/office/drawing/2014/main"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45.668</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48.183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+5.5%</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59.915</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56.420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27.517</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30.968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+12.5%</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29.250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28.519</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-2.5%</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18.503</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21.794</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+17.8%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31.313</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35.038</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+11.9%</a:t>
                      </a: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359.557</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369.455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+2.8%</a:t>
                      </a:r>
                    </a:p>
                  </a:txBody>
                  <a:tcPr marL="7620" marR="7620" marT="7620" marB="0" anchor="ctr">
                    <a:lnL>
                      <a:noFill/>
                    </a:lnL>
                    <a:solidFill>
                      <a:srgbClr val="D1D5F7"/>
                    </a:solidFill>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34.789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40.011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47.398</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45.451</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-4.1%</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22.620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24.336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23.539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21.688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15.397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18.069</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+17.4%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25.803</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29.589</a:t>
                      </a: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+14.7%</a:t>
                      </a:r>
                    </a:p>
                  </a:txBody>
                  <a:tcPr marL="9525" marR="9525" marT="9525"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287.702</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299.410</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+4.1%</a:t>
                      </a:r>
                    </a:p>
                  </a:txBody>
                  <a:tcPr marL="7620" marR="7620" marT="7620" marB="0" anchor="ctr">
                    <a:lnL>
                      <a:noFill/>
                    </a:lnL>
                    <a:solidFill>
                      <a:srgbClr val="D1D5F7"/>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p>
                  </a:txBody>
                  <a:tcPr marL="7620" marR="7620" marT="7620" marB="0" anchor="ctr">
                    <a:lnL w="12700" cap="flat" cmpd="sng" algn="ctr">
                      <a:noFill/>
                      <a:prstDash val="solid"/>
                      <a:round/>
                      <a:headEnd type="none" w="med" len="med"/>
                      <a:tailEnd type="none" w="med" len="med"/>
                    </a:lnL>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T>
                      <a:noFill/>
                    </a:lnT>
                    <a:solidFill>
                      <a:schemeClr val="accent5"/>
                    </a:solidFill>
                  </a:tcPr>
                </a:tc>
                <a:extLst>
                  <a:ext uri="{0D108BD9-81ED-4DB2-BD59-A6C34878D82A}">
                    <a16:rowId xmlns=""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£2,880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-3.7%</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£3,396</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£3,176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-6.5%</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£1,908</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+17.6%</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£2,040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-4.3%</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£1,421</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+17.2%</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£1,657</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+3.2%</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£23,079</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£23,683</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+2.6%</a:t>
                      </a:r>
                    </a:p>
                  </a:txBody>
                  <a:tcPr marL="7620" marR="7620" marT="7620" marB="0" anchor="ctr">
                    <a:lnL>
                      <a:noFill/>
                    </a:lnL>
                    <a:solidFill>
                      <a:srgbClr val="D1D5F7"/>
                    </a:solidFill>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£2,315</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£2,750</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a:solidFill>
                            <a:schemeClr val="accent5"/>
                          </a:solidFill>
                          <a:effectLst/>
                          <a:latin typeface="+mj-lt"/>
                        </a:rPr>
                        <a:t>-8.7%</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£1,530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£1,666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a:solidFill>
                            <a:schemeClr val="accent5"/>
                          </a:solidFill>
                          <a:effectLst/>
                          <a:latin typeface="+mj-lt"/>
                        </a:rPr>
                        <a:t>-9.3%</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£1,213</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£1,339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+10.4%</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£1,254</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£1,398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+11.5%</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£18,492</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£19,049</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+3.0%</a:t>
                      </a:r>
                    </a:p>
                  </a:txBody>
                  <a:tcPr marL="7620" marR="7620" marT="7620" marB="0" anchor="ctr">
                    <a:lnL>
                      <a:noFill/>
                    </a:lnL>
                    <a:solidFill>
                      <a:srgbClr val="D1D5F7"/>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88314465"/>
              </p:ext>
            </p:extLst>
          </p:nvPr>
        </p:nvGraphicFramePr>
        <p:xfrm>
          <a:off x="51581" y="1011953"/>
          <a:ext cx="7833790" cy="1522976"/>
        </p:xfrm>
        <a:graphic>
          <a:graphicData uri="http://schemas.openxmlformats.org/drawingml/2006/table">
            <a:tbl>
              <a:tblPr>
                <a:tableStyleId>{5A111915-BE36-4E01-A7E5-04B1672EAD32}</a:tableStyleId>
              </a:tblPr>
              <a:tblGrid>
                <a:gridCol w="752752">
                  <a:extLst>
                    <a:ext uri="{9D8B030D-6E8A-4147-A177-3AD203B41FA5}">
                      <a16:colId xmlns="" xmlns:a16="http://schemas.microsoft.com/office/drawing/2014/main" val="20000"/>
                    </a:ext>
                  </a:extLst>
                </a:gridCol>
                <a:gridCol w="393391">
                  <a:extLst>
                    <a:ext uri="{9D8B030D-6E8A-4147-A177-3AD203B41FA5}">
                      <a16:colId xmlns="" xmlns:a16="http://schemas.microsoft.com/office/drawing/2014/main" val="20001"/>
                    </a:ext>
                  </a:extLst>
                </a:gridCol>
                <a:gridCol w="393391">
                  <a:extLst>
                    <a:ext uri="{9D8B030D-6E8A-4147-A177-3AD203B41FA5}">
                      <a16:colId xmlns="" xmlns:a16="http://schemas.microsoft.com/office/drawing/2014/main" val="20002"/>
                    </a:ext>
                  </a:extLst>
                </a:gridCol>
                <a:gridCol w="393391">
                  <a:extLst>
                    <a:ext uri="{9D8B030D-6E8A-4147-A177-3AD203B41FA5}">
                      <a16:colId xmlns="" xmlns:a16="http://schemas.microsoft.com/office/drawing/2014/main" val="20003"/>
                    </a:ext>
                  </a:extLst>
                </a:gridCol>
                <a:gridCol w="393391">
                  <a:extLst>
                    <a:ext uri="{9D8B030D-6E8A-4147-A177-3AD203B41FA5}">
                      <a16:colId xmlns="" xmlns:a16="http://schemas.microsoft.com/office/drawing/2014/main" val="20004"/>
                    </a:ext>
                  </a:extLst>
                </a:gridCol>
                <a:gridCol w="393391">
                  <a:extLst>
                    <a:ext uri="{9D8B030D-6E8A-4147-A177-3AD203B41FA5}">
                      <a16:colId xmlns="" xmlns:a16="http://schemas.microsoft.com/office/drawing/2014/main" val="20005"/>
                    </a:ext>
                  </a:extLst>
                </a:gridCol>
                <a:gridCol w="393391">
                  <a:extLst>
                    <a:ext uri="{9D8B030D-6E8A-4147-A177-3AD203B41FA5}">
                      <a16:colId xmlns="" xmlns:a16="http://schemas.microsoft.com/office/drawing/2014/main" val="20006"/>
                    </a:ext>
                  </a:extLst>
                </a:gridCol>
                <a:gridCol w="393391">
                  <a:extLst>
                    <a:ext uri="{9D8B030D-6E8A-4147-A177-3AD203B41FA5}">
                      <a16:colId xmlns="" xmlns:a16="http://schemas.microsoft.com/office/drawing/2014/main" val="20007"/>
                    </a:ext>
                  </a:extLst>
                </a:gridCol>
                <a:gridCol w="393391">
                  <a:extLst>
                    <a:ext uri="{9D8B030D-6E8A-4147-A177-3AD203B41FA5}">
                      <a16:colId xmlns="" xmlns:a16="http://schemas.microsoft.com/office/drawing/2014/main" val="20008"/>
                    </a:ext>
                  </a:extLst>
                </a:gridCol>
                <a:gridCol w="393391">
                  <a:extLst>
                    <a:ext uri="{9D8B030D-6E8A-4147-A177-3AD203B41FA5}">
                      <a16:colId xmlns="" xmlns:a16="http://schemas.microsoft.com/office/drawing/2014/main" val="20009"/>
                    </a:ext>
                  </a:extLst>
                </a:gridCol>
                <a:gridCol w="393391">
                  <a:extLst>
                    <a:ext uri="{9D8B030D-6E8A-4147-A177-3AD203B41FA5}">
                      <a16:colId xmlns="" xmlns:a16="http://schemas.microsoft.com/office/drawing/2014/main" val="20010"/>
                    </a:ext>
                  </a:extLst>
                </a:gridCol>
                <a:gridCol w="393391">
                  <a:extLst>
                    <a:ext uri="{9D8B030D-6E8A-4147-A177-3AD203B41FA5}">
                      <a16:colId xmlns="" xmlns:a16="http://schemas.microsoft.com/office/drawing/2014/main" val="20011"/>
                    </a:ext>
                  </a:extLst>
                </a:gridCol>
                <a:gridCol w="393391">
                  <a:extLst>
                    <a:ext uri="{9D8B030D-6E8A-4147-A177-3AD203B41FA5}">
                      <a16:colId xmlns="" xmlns:a16="http://schemas.microsoft.com/office/drawing/2014/main" val="20012"/>
                    </a:ext>
                  </a:extLst>
                </a:gridCol>
                <a:gridCol w="393391">
                  <a:extLst>
                    <a:ext uri="{9D8B030D-6E8A-4147-A177-3AD203B41FA5}">
                      <a16:colId xmlns="" xmlns:a16="http://schemas.microsoft.com/office/drawing/2014/main" val="20013"/>
                    </a:ext>
                  </a:extLst>
                </a:gridCol>
                <a:gridCol w="393391">
                  <a:extLst>
                    <a:ext uri="{9D8B030D-6E8A-4147-A177-3AD203B41FA5}">
                      <a16:colId xmlns="" xmlns:a16="http://schemas.microsoft.com/office/drawing/2014/main" val="20014"/>
                    </a:ext>
                  </a:extLst>
                </a:gridCol>
                <a:gridCol w="393391">
                  <a:extLst>
                    <a:ext uri="{9D8B030D-6E8A-4147-A177-3AD203B41FA5}">
                      <a16:colId xmlns="" xmlns:a16="http://schemas.microsoft.com/office/drawing/2014/main" val="20015"/>
                    </a:ext>
                  </a:extLst>
                </a:gridCol>
                <a:gridCol w="393391">
                  <a:extLst>
                    <a:ext uri="{9D8B030D-6E8A-4147-A177-3AD203B41FA5}">
                      <a16:colId xmlns="" xmlns:a16="http://schemas.microsoft.com/office/drawing/2014/main" val="20016"/>
                    </a:ext>
                  </a:extLst>
                </a:gridCol>
                <a:gridCol w="393391">
                  <a:extLst>
                    <a:ext uri="{9D8B030D-6E8A-4147-A177-3AD203B41FA5}">
                      <a16:colId xmlns="" xmlns:a16="http://schemas.microsoft.com/office/drawing/2014/main" val="20017"/>
                    </a:ext>
                  </a:extLst>
                </a:gridCol>
                <a:gridCol w="393391">
                  <a:extLst>
                    <a:ext uri="{9D8B030D-6E8A-4147-A177-3AD203B41FA5}">
                      <a16:colId xmlns="" xmlns:a16="http://schemas.microsoft.com/office/drawing/2014/main"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2.658</a:t>
                      </a:r>
                    </a:p>
                  </a:txBody>
                  <a:tcPr marL="9525" marR="9525" marT="9525" marB="0" anchor="ctr"/>
                </a:tc>
                <a:tc>
                  <a:txBody>
                    <a:bodyPr/>
                    <a:lstStyle/>
                    <a:p>
                      <a:pPr algn="ctr" fontAlgn="b"/>
                      <a:r>
                        <a:rPr lang="en-GB" sz="650" b="0" i="0" u="none" strike="noStrike" dirty="0">
                          <a:solidFill>
                            <a:schemeClr val="accent2"/>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3.793</a:t>
                      </a:r>
                    </a:p>
                  </a:txBody>
                  <a:tcPr marL="9525" marR="9525" marT="9525" marB="0" anchor="ctr"/>
                </a:tc>
                <a:tc>
                  <a:txBody>
                    <a:bodyPr/>
                    <a:lstStyle/>
                    <a:p>
                      <a:pPr algn="ctr" fontAlgn="b"/>
                      <a:r>
                        <a:rPr lang="en-GB" sz="650" b="0" i="0" u="none" strike="noStrike" dirty="0">
                          <a:solidFill>
                            <a:schemeClr val="accent2"/>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5.828</a:t>
                      </a:r>
                    </a:p>
                  </a:txBody>
                  <a:tcPr marL="9525" marR="9525" marT="9525" marB="0" anchor="ctr"/>
                </a:tc>
                <a:tc>
                  <a:txBody>
                    <a:bodyPr/>
                    <a:lstStyle/>
                    <a:p>
                      <a:pPr algn="ctr" fontAlgn="b"/>
                      <a:r>
                        <a:rPr lang="en-GB" sz="650" b="0" i="0" u="none" strike="noStrike" dirty="0">
                          <a:solidFill>
                            <a:schemeClr val="accent2"/>
                          </a:solidFill>
                          <a:effectLst/>
                          <a:latin typeface="+mj-lt"/>
                        </a:rPr>
                        <a:t>+20.5%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5.800</a:t>
                      </a:r>
                    </a:p>
                  </a:txBody>
                  <a:tcPr marL="9525" marR="9525" marT="9525" marB="0" anchor="ctr"/>
                </a:tc>
                <a:tc>
                  <a:txBody>
                    <a:bodyPr/>
                    <a:lstStyle/>
                    <a:p>
                      <a:pPr algn="ctr" fontAlgn="b"/>
                      <a:r>
                        <a:rPr lang="en-GB" sz="650" b="0" i="0" u="none" strike="noStrike" dirty="0">
                          <a:solidFill>
                            <a:schemeClr val="accent2"/>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5.616</a:t>
                      </a:r>
                    </a:p>
                  </a:txBody>
                  <a:tcPr marL="9525" marR="9525" marT="9525" marB="0" anchor="ctr"/>
                </a:tc>
                <a:tc>
                  <a:txBody>
                    <a:bodyPr/>
                    <a:lstStyle/>
                    <a:p>
                      <a:pPr algn="ctr" fontAlgn="b"/>
                      <a:r>
                        <a:rPr lang="en-GB" sz="650" b="0" i="0" u="none" strike="noStrike" dirty="0">
                          <a:solidFill>
                            <a:schemeClr val="accent2"/>
                          </a:solidFill>
                          <a:effectLst/>
                          <a:latin typeface="+mj-lt"/>
                        </a:rPr>
                        <a:t>+14.1%</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2.112</a:t>
                      </a:r>
                    </a:p>
                  </a:txBody>
                  <a:tcPr marL="9525" marR="9525" marT="9525" marB="0" anchor="ctr"/>
                </a:tc>
                <a:tc>
                  <a:txBody>
                    <a:bodyPr/>
                    <a:lstStyle/>
                    <a:p>
                      <a:pPr algn="ctr" fontAlgn="b"/>
                      <a:r>
                        <a:rPr lang="en-GB" sz="650" b="0" i="0" u="none" strike="noStrike" dirty="0">
                          <a:solidFill>
                            <a:schemeClr val="accent2"/>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3.027</a:t>
                      </a:r>
                    </a:p>
                  </a:txBody>
                  <a:tcPr marL="9525" marR="9525" marT="9525" marB="0" anchor="ctr"/>
                </a:tc>
                <a:tc>
                  <a:txBody>
                    <a:bodyPr/>
                    <a:lstStyle/>
                    <a:p>
                      <a:pPr algn="ctr" fontAlgn="b"/>
                      <a:r>
                        <a:rPr lang="en-GB" sz="650" b="0" i="0" u="none" strike="noStrike" dirty="0">
                          <a:solidFill>
                            <a:schemeClr val="accent2"/>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4.536</a:t>
                      </a:r>
                    </a:p>
                  </a:txBody>
                  <a:tcPr marL="9525" marR="9525" marT="9525" marB="0" anchor="ctr"/>
                </a:tc>
                <a:tc>
                  <a:txBody>
                    <a:bodyPr/>
                    <a:lstStyle/>
                    <a:p>
                      <a:pPr algn="ctr" fontAlgn="b"/>
                      <a:r>
                        <a:rPr lang="en-GB" sz="650" b="0" i="0" u="none" strike="noStrike" dirty="0">
                          <a:solidFill>
                            <a:schemeClr val="accent2"/>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4.540</a:t>
                      </a:r>
                    </a:p>
                  </a:txBody>
                  <a:tcPr marL="9525" marR="9525" marT="9525" marB="0" anchor="ctr"/>
                </a:tc>
                <a:tc>
                  <a:txBody>
                    <a:bodyPr/>
                    <a:lstStyle/>
                    <a:p>
                      <a:pPr algn="ctr" fontAlgn="b"/>
                      <a:r>
                        <a:rPr lang="en-GB" sz="650" b="0" i="0" u="none" strike="noStrike" dirty="0">
                          <a:solidFill>
                            <a:schemeClr val="accent2"/>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4.438</a:t>
                      </a:r>
                    </a:p>
                  </a:txBody>
                  <a:tcPr marL="9525" marR="9525" marT="9525" marB="0" anchor="ctr"/>
                </a:tc>
                <a:tc>
                  <a:txBody>
                    <a:bodyPr/>
                    <a:lstStyle/>
                    <a:p>
                      <a:pPr algn="ctr" fontAlgn="b"/>
                      <a:r>
                        <a:rPr lang="en-GB" sz="650" b="0" i="0" u="none" strike="noStrike" dirty="0">
                          <a:solidFill>
                            <a:schemeClr val="accent2"/>
                          </a:solidFill>
                          <a:effectLst/>
                          <a:latin typeface="+mj-lt"/>
                        </a:rPr>
                        <a:t>+15.7%</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4.394</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4.786</a:t>
                      </a:r>
                    </a:p>
                  </a:txBody>
                  <a:tcPr marL="9525" marR="9525" marT="9525" marB="0" anchor="b"/>
                </a:tc>
                <a:tc>
                  <a:txBody>
                    <a:bodyPr/>
                    <a:lstStyle/>
                    <a:p>
                      <a:pPr algn="ctr" fontAlgn="b"/>
                      <a:r>
                        <a:rPr lang="en-GB" sz="650" b="0" i="0" u="none" strike="noStrike" dirty="0">
                          <a:solidFill>
                            <a:schemeClr val="accent2"/>
                          </a:solidFill>
                          <a:effectLst/>
                          <a:latin typeface="+mn-lt"/>
                        </a:rPr>
                        <a:t>+8.9%</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7.702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6.913</a:t>
                      </a:r>
                    </a:p>
                  </a:txBody>
                  <a:tcPr marL="9525" marR="9525" marT="9525" marB="0" anchor="b"/>
                </a:tc>
                <a:tc>
                  <a:txBody>
                    <a:bodyPr/>
                    <a:lstStyle/>
                    <a:p>
                      <a:pPr algn="ctr" fontAlgn="b"/>
                      <a:r>
                        <a:rPr lang="en-GB" sz="650" b="0" i="0" u="none" strike="noStrike" dirty="0">
                          <a:solidFill>
                            <a:schemeClr val="accent2"/>
                          </a:solidFill>
                          <a:effectLst/>
                          <a:latin typeface="+mn-lt"/>
                        </a:rPr>
                        <a:t>-10.2%</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12.707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10.318</a:t>
                      </a:r>
                    </a:p>
                  </a:txBody>
                  <a:tcPr marL="9525" marR="9525" marT="9525" marB="0" anchor="b"/>
                </a:tc>
                <a:tc>
                  <a:txBody>
                    <a:bodyPr/>
                    <a:lstStyle/>
                    <a:p>
                      <a:pPr algn="ctr" fontAlgn="b"/>
                      <a:r>
                        <a:rPr lang="en-GB" sz="650" b="0" i="0" u="none" strike="noStrike">
                          <a:solidFill>
                            <a:schemeClr val="accent2"/>
                          </a:solidFill>
                          <a:effectLst/>
                          <a:latin typeface="+mn-lt"/>
                        </a:rPr>
                        <a:t>-18.8%</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14.008</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18.686</a:t>
                      </a:r>
                    </a:p>
                  </a:txBody>
                  <a:tcPr marL="9525" marR="9525" marT="9525" marB="0" anchor="b"/>
                </a:tc>
                <a:tc>
                  <a:txBody>
                    <a:bodyPr/>
                    <a:lstStyle/>
                    <a:p>
                      <a:pPr algn="ctr" fontAlgn="b"/>
                      <a:r>
                        <a:rPr lang="en-GB" sz="650" b="0" i="0" u="none" strike="noStrike" dirty="0">
                          <a:solidFill>
                            <a:schemeClr val="accent2"/>
                          </a:solidFill>
                          <a:effectLst/>
                          <a:latin typeface="+mn-lt"/>
                        </a:rPr>
                        <a:t>+33.4%</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16.907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19.570</a:t>
                      </a:r>
                    </a:p>
                  </a:txBody>
                  <a:tcPr marL="9525" marR="9525" marT="9525" marB="0" anchor="b"/>
                </a:tc>
                <a:tc>
                  <a:txBody>
                    <a:bodyPr/>
                    <a:lstStyle/>
                    <a:p>
                      <a:pPr algn="r" fontAlgn="b"/>
                      <a:r>
                        <a:rPr lang="en-GB" sz="650" b="0" i="0" u="none" strike="noStrike" dirty="0">
                          <a:solidFill>
                            <a:schemeClr val="accent2"/>
                          </a:solidFill>
                          <a:effectLst/>
                          <a:latin typeface="+mn-lt"/>
                        </a:rPr>
                        <a:t>+15.8%</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16.579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19.265</a:t>
                      </a:r>
                    </a:p>
                  </a:txBody>
                  <a:tcPr marL="9525" marR="9525" marT="9525" marB="0" anchor="b"/>
                </a:tc>
                <a:tc>
                  <a:txBody>
                    <a:bodyPr/>
                    <a:lstStyle/>
                    <a:p>
                      <a:pPr algn="r" fontAlgn="b"/>
                      <a:r>
                        <a:rPr lang="en-GB" sz="650" b="0" i="0" u="none" strike="noStrike" dirty="0">
                          <a:solidFill>
                            <a:schemeClr val="accent2"/>
                          </a:solidFill>
                          <a:effectLst/>
                          <a:latin typeface="+mn-lt"/>
                        </a:rPr>
                        <a:t>+16.2%</a:t>
                      </a:r>
                    </a:p>
                  </a:txBody>
                  <a:tcPr marL="6350" marR="6350" marT="6350"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3.720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3.910</a:t>
                      </a:r>
                    </a:p>
                  </a:txBody>
                  <a:tcPr marL="9525" marR="9525" marT="9525" marB="0" anchor="b"/>
                </a:tc>
                <a:tc>
                  <a:txBody>
                    <a:bodyPr/>
                    <a:lstStyle/>
                    <a:p>
                      <a:pPr algn="ctr" fontAlgn="b"/>
                      <a:r>
                        <a:rPr lang="en-GB" sz="650" b="0" i="0" u="none" strike="noStrike" dirty="0">
                          <a:solidFill>
                            <a:schemeClr val="accent2"/>
                          </a:solidFill>
                          <a:effectLst/>
                          <a:latin typeface="+mn-lt"/>
                        </a:rPr>
                        <a:t>+5.1%</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6.063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5.369</a:t>
                      </a:r>
                    </a:p>
                  </a:txBody>
                  <a:tcPr marL="9525" marR="9525" marT="9525" marB="0" anchor="b"/>
                </a:tc>
                <a:tc>
                  <a:txBody>
                    <a:bodyPr/>
                    <a:lstStyle/>
                    <a:p>
                      <a:pPr algn="ctr" fontAlgn="b"/>
                      <a:r>
                        <a:rPr lang="en-GB" sz="650" b="0" i="0" u="none" strike="noStrike" dirty="0">
                          <a:solidFill>
                            <a:schemeClr val="accent2"/>
                          </a:solidFill>
                          <a:effectLst/>
                          <a:latin typeface="+mn-lt"/>
                        </a:rPr>
                        <a:t>-11.4%</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9.488</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8.118</a:t>
                      </a:r>
                    </a:p>
                  </a:txBody>
                  <a:tcPr marL="9525" marR="9525" marT="9525" marB="0" anchor="b"/>
                </a:tc>
                <a:tc>
                  <a:txBody>
                    <a:bodyPr/>
                    <a:lstStyle/>
                    <a:p>
                      <a:pPr algn="ctr" fontAlgn="b"/>
                      <a:r>
                        <a:rPr lang="en-GB" sz="650" b="0" i="0" u="none" strike="noStrike">
                          <a:solidFill>
                            <a:schemeClr val="accent2"/>
                          </a:solidFill>
                          <a:effectLst/>
                          <a:latin typeface="+mn-lt"/>
                        </a:rPr>
                        <a:t>-14.4%</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11.182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14.173</a:t>
                      </a:r>
                    </a:p>
                  </a:txBody>
                  <a:tcPr marL="9525" marR="9525" marT="9525" marB="0" anchor="b"/>
                </a:tc>
                <a:tc>
                  <a:txBody>
                    <a:bodyPr/>
                    <a:lstStyle/>
                    <a:p>
                      <a:pPr algn="ctr" fontAlgn="b"/>
                      <a:r>
                        <a:rPr lang="en-GB" sz="650" b="0" i="0" u="none" strike="noStrike" dirty="0">
                          <a:solidFill>
                            <a:schemeClr val="accent2"/>
                          </a:solidFill>
                          <a:effectLst/>
                          <a:latin typeface="+mn-lt"/>
                        </a:rPr>
                        <a:t>+26.7%</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12.692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14.985</a:t>
                      </a:r>
                    </a:p>
                  </a:txBody>
                  <a:tcPr marL="9525" marR="9525" marT="9525" marB="0" anchor="b"/>
                </a:tc>
                <a:tc>
                  <a:txBody>
                    <a:bodyPr/>
                    <a:lstStyle/>
                    <a:p>
                      <a:pPr algn="r" fontAlgn="b"/>
                      <a:r>
                        <a:rPr lang="en-GB" sz="650" b="0" i="0" u="none" strike="noStrike" dirty="0">
                          <a:solidFill>
                            <a:schemeClr val="accent2"/>
                          </a:solidFill>
                          <a:effectLst/>
                          <a:latin typeface="+mn-lt"/>
                        </a:rPr>
                        <a:t>+18.1%</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12.654</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14.985</a:t>
                      </a:r>
                    </a:p>
                  </a:txBody>
                  <a:tcPr marL="9525" marR="9525" marT="9525" marB="0" anchor="b"/>
                </a:tc>
                <a:tc>
                  <a:txBody>
                    <a:bodyPr/>
                    <a:lstStyle/>
                    <a:p>
                      <a:pPr algn="r" fontAlgn="b"/>
                      <a:r>
                        <a:rPr lang="en-GB" sz="650" b="0" i="0" u="none" strike="noStrike" dirty="0">
                          <a:solidFill>
                            <a:schemeClr val="accent2"/>
                          </a:solidFill>
                          <a:effectLst/>
                          <a:latin typeface="+mn-lt"/>
                        </a:rPr>
                        <a:t>+18.4%</a:t>
                      </a:r>
                    </a:p>
                  </a:txBody>
                  <a:tcPr marL="6350" marR="6350" marT="6350"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£432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£494</a:t>
                      </a:r>
                    </a:p>
                  </a:txBody>
                  <a:tcPr marL="9525" marR="9525" marT="9525" marB="0" anchor="ctr"/>
                </a:tc>
                <a:tc>
                  <a:txBody>
                    <a:bodyPr/>
                    <a:lstStyle/>
                    <a:p>
                      <a:pPr algn="ctr" fontAlgn="b"/>
                      <a:r>
                        <a:rPr lang="en-GB" sz="650" b="0" i="0" u="none" strike="noStrike" dirty="0">
                          <a:solidFill>
                            <a:schemeClr val="accent2"/>
                          </a:solidFill>
                          <a:effectLst/>
                          <a:latin typeface="+mn-lt"/>
                        </a:rPr>
                        <a:t>+14.4%</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£623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n-lt"/>
                        </a:rPr>
                        <a:t>£531</a:t>
                      </a:r>
                    </a:p>
                  </a:txBody>
                  <a:tcPr marL="9525" marR="9525" marT="9525" marB="0" anchor="ctr"/>
                </a:tc>
                <a:tc>
                  <a:txBody>
                    <a:bodyPr/>
                    <a:lstStyle/>
                    <a:p>
                      <a:pPr algn="ctr" fontAlgn="b"/>
                      <a:r>
                        <a:rPr lang="en-GB" sz="650" b="0" i="0" u="none" strike="noStrike" dirty="0">
                          <a:solidFill>
                            <a:schemeClr val="accent2"/>
                          </a:solidFill>
                          <a:effectLst/>
                          <a:latin typeface="+mn-lt"/>
                        </a:rPr>
                        <a:t>-14.8%</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£813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£838</a:t>
                      </a:r>
                    </a:p>
                  </a:txBody>
                  <a:tcPr marL="9525" marR="9525" marT="9525" marB="0" anchor="ctr"/>
                </a:tc>
                <a:tc>
                  <a:txBody>
                    <a:bodyPr/>
                    <a:lstStyle/>
                    <a:p>
                      <a:pPr algn="ctr" fontAlgn="b"/>
                      <a:r>
                        <a:rPr lang="en-GB" sz="650" b="0" i="0" u="none" strike="noStrike" dirty="0">
                          <a:solidFill>
                            <a:schemeClr val="accent2"/>
                          </a:solidFill>
                          <a:effectLst/>
                          <a:latin typeface="+mn-lt"/>
                        </a:rPr>
                        <a:t>+3.1%</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£995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£1,247</a:t>
                      </a:r>
                    </a:p>
                  </a:txBody>
                  <a:tcPr marL="9525" marR="9525" marT="9525" marB="0" anchor="ctr"/>
                </a:tc>
                <a:tc>
                  <a:txBody>
                    <a:bodyPr/>
                    <a:lstStyle/>
                    <a:p>
                      <a:pPr algn="ctr" fontAlgn="b"/>
                      <a:r>
                        <a:rPr lang="en-GB" sz="650" b="0" i="0" u="none" strike="noStrike" dirty="0">
                          <a:solidFill>
                            <a:schemeClr val="accent2"/>
                          </a:solidFill>
                          <a:effectLst/>
                          <a:latin typeface="+mn-lt"/>
                        </a:rPr>
                        <a:t>+25.3%</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£1,065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£1,319</a:t>
                      </a:r>
                    </a:p>
                  </a:txBody>
                  <a:tcPr marL="9525" marR="9525" marT="9525" marB="0" anchor="ctr"/>
                </a:tc>
                <a:tc>
                  <a:txBody>
                    <a:bodyPr/>
                    <a:lstStyle/>
                    <a:p>
                      <a:pPr algn="r" fontAlgn="b"/>
                      <a:r>
                        <a:rPr lang="en-GB" sz="650" b="0" i="0" u="none" strike="noStrike" dirty="0">
                          <a:solidFill>
                            <a:schemeClr val="accent2"/>
                          </a:solidFill>
                          <a:effectLst/>
                          <a:latin typeface="+mn-lt"/>
                        </a:rPr>
                        <a:t>+23.8%</a:t>
                      </a:r>
                    </a:p>
                  </a:txBody>
                  <a:tcPr marL="6350" marR="6350" marT="6350"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£1,160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chemeClr val="accent2"/>
                          </a:solidFill>
                          <a:effectLst/>
                          <a:latin typeface="+mj-lt"/>
                        </a:rPr>
                        <a:t>£1,419</a:t>
                      </a:r>
                    </a:p>
                  </a:txBody>
                  <a:tcPr marL="9525" marR="9525" marT="9525" marB="0" anchor="ctr"/>
                </a:tc>
                <a:tc>
                  <a:txBody>
                    <a:bodyPr/>
                    <a:lstStyle/>
                    <a:p>
                      <a:pPr algn="r" fontAlgn="b"/>
                      <a:r>
                        <a:rPr lang="en-GB" sz="650" b="0" i="0" u="none" strike="noStrike" dirty="0">
                          <a:solidFill>
                            <a:schemeClr val="accent2"/>
                          </a:solidFill>
                          <a:effectLst/>
                          <a:latin typeface="+mn-lt"/>
                        </a:rPr>
                        <a:t>+22.3%</a:t>
                      </a:r>
                    </a:p>
                  </a:txBody>
                  <a:tcPr marL="6350" marR="6350" marT="6350"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£370</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£421</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+13.8%</a:t>
                      </a:r>
                    </a:p>
                  </a:txBody>
                  <a:tcPr marL="6350" marR="6350" marT="6350" marB="0" anchor="b">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£455</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£414</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-9.0%</a:t>
                      </a:r>
                    </a:p>
                  </a:txBody>
                  <a:tcPr marL="6350" marR="6350" marT="6350" marB="0" anchor="b">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£637</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£665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+4.4%</a:t>
                      </a:r>
                    </a:p>
                  </a:txBody>
                  <a:tcPr marL="6350" marR="6350" marT="6350" marB="0" anchor="b">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£801</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£928</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+15.9%</a:t>
                      </a:r>
                    </a:p>
                  </a:txBody>
                  <a:tcPr marL="6350" marR="6350" marT="6350" marB="0" anchor="b">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£775</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£1,038</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r" fontAlgn="b"/>
                      <a:r>
                        <a:rPr lang="en-GB" sz="650" b="0" i="0" u="none" strike="noStrike" dirty="0">
                          <a:solidFill>
                            <a:schemeClr val="accent2"/>
                          </a:solidFill>
                          <a:effectLst/>
                          <a:latin typeface="+mn-lt"/>
                        </a:rPr>
                        <a:t>+33.9%</a:t>
                      </a:r>
                    </a:p>
                  </a:txBody>
                  <a:tcPr marL="6350" marR="6350" marT="6350" marB="0" anchor="b">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£1,115</a:t>
                      </a:r>
                    </a:p>
                  </a:txBody>
                  <a:tcPr marL="9525" marR="9525" marT="9525" marB="0" anchor="ctr">
                    <a:lnB w="9525" cap="flat" cmpd="sng" algn="ctr">
                      <a:solidFill>
                        <a:schemeClr val="accent2"/>
                      </a:solidFill>
                      <a:prstDash val="solid"/>
                      <a:round/>
                      <a:headEnd type="none" w="med" len="med"/>
                      <a:tailEnd type="none" w="med" len="med"/>
                    </a:lnB>
                  </a:tcPr>
                </a:tc>
                <a:tc>
                  <a:txBody>
                    <a:bodyPr/>
                    <a:lstStyle/>
                    <a:p>
                      <a:pPr algn="r" fontAlgn="b"/>
                      <a:r>
                        <a:rPr lang="en-GB" sz="650" b="0" i="0" u="none" strike="noStrike" dirty="0">
                          <a:solidFill>
                            <a:schemeClr val="accent2"/>
                          </a:solidFill>
                          <a:effectLst/>
                          <a:latin typeface="+mn-lt"/>
                        </a:rPr>
                        <a:t>+26.8%</a:t>
                      </a:r>
                    </a:p>
                  </a:txBody>
                  <a:tcPr marL="6350" marR="6350" marT="6350" marB="0" anchor="b">
                    <a:lnR w="1270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9642641"/>
              </p:ext>
            </p:extLst>
          </p:nvPr>
        </p:nvGraphicFramePr>
        <p:xfrm>
          <a:off x="51584" y="3486150"/>
          <a:ext cx="8998441" cy="1524669"/>
        </p:xfrm>
        <a:graphic>
          <a:graphicData uri="http://schemas.openxmlformats.org/drawingml/2006/table">
            <a:tbl>
              <a:tblPr>
                <a:tableStyleId>{5A111915-BE36-4E01-A7E5-04B1672EAD32}</a:tableStyleId>
              </a:tblPr>
              <a:tblGrid>
                <a:gridCol w="749105">
                  <a:extLst>
                    <a:ext uri="{9D8B030D-6E8A-4147-A177-3AD203B41FA5}">
                      <a16:colId xmlns="" xmlns:a16="http://schemas.microsoft.com/office/drawing/2014/main" val="20000"/>
                    </a:ext>
                  </a:extLst>
                </a:gridCol>
                <a:gridCol w="391253">
                  <a:extLst>
                    <a:ext uri="{9D8B030D-6E8A-4147-A177-3AD203B41FA5}">
                      <a16:colId xmlns="" xmlns:a16="http://schemas.microsoft.com/office/drawing/2014/main" val="20001"/>
                    </a:ext>
                  </a:extLst>
                </a:gridCol>
                <a:gridCol w="391253">
                  <a:extLst>
                    <a:ext uri="{9D8B030D-6E8A-4147-A177-3AD203B41FA5}">
                      <a16:colId xmlns="" xmlns:a16="http://schemas.microsoft.com/office/drawing/2014/main" val="20002"/>
                    </a:ext>
                  </a:extLst>
                </a:gridCol>
                <a:gridCol w="391253">
                  <a:extLst>
                    <a:ext uri="{9D8B030D-6E8A-4147-A177-3AD203B41FA5}">
                      <a16:colId xmlns="" xmlns:a16="http://schemas.microsoft.com/office/drawing/2014/main" val="20003"/>
                    </a:ext>
                  </a:extLst>
                </a:gridCol>
                <a:gridCol w="391253">
                  <a:extLst>
                    <a:ext uri="{9D8B030D-6E8A-4147-A177-3AD203B41FA5}">
                      <a16:colId xmlns="" xmlns:a16="http://schemas.microsoft.com/office/drawing/2014/main" val="20004"/>
                    </a:ext>
                  </a:extLst>
                </a:gridCol>
                <a:gridCol w="391253">
                  <a:extLst>
                    <a:ext uri="{9D8B030D-6E8A-4147-A177-3AD203B41FA5}">
                      <a16:colId xmlns="" xmlns:a16="http://schemas.microsoft.com/office/drawing/2014/main" val="20005"/>
                    </a:ext>
                  </a:extLst>
                </a:gridCol>
                <a:gridCol w="391253">
                  <a:extLst>
                    <a:ext uri="{9D8B030D-6E8A-4147-A177-3AD203B41FA5}">
                      <a16:colId xmlns="" xmlns:a16="http://schemas.microsoft.com/office/drawing/2014/main" val="20006"/>
                    </a:ext>
                  </a:extLst>
                </a:gridCol>
                <a:gridCol w="391253">
                  <a:extLst>
                    <a:ext uri="{9D8B030D-6E8A-4147-A177-3AD203B41FA5}">
                      <a16:colId xmlns="" xmlns:a16="http://schemas.microsoft.com/office/drawing/2014/main" val="20007"/>
                    </a:ext>
                  </a:extLst>
                </a:gridCol>
                <a:gridCol w="391253">
                  <a:extLst>
                    <a:ext uri="{9D8B030D-6E8A-4147-A177-3AD203B41FA5}">
                      <a16:colId xmlns="" xmlns:a16="http://schemas.microsoft.com/office/drawing/2014/main" val="20008"/>
                    </a:ext>
                  </a:extLst>
                </a:gridCol>
                <a:gridCol w="391253">
                  <a:extLst>
                    <a:ext uri="{9D8B030D-6E8A-4147-A177-3AD203B41FA5}">
                      <a16:colId xmlns="" xmlns:a16="http://schemas.microsoft.com/office/drawing/2014/main" val="20009"/>
                    </a:ext>
                  </a:extLst>
                </a:gridCol>
                <a:gridCol w="391253">
                  <a:extLst>
                    <a:ext uri="{9D8B030D-6E8A-4147-A177-3AD203B41FA5}">
                      <a16:colId xmlns="" xmlns:a16="http://schemas.microsoft.com/office/drawing/2014/main" val="20010"/>
                    </a:ext>
                  </a:extLst>
                </a:gridCol>
                <a:gridCol w="391253">
                  <a:extLst>
                    <a:ext uri="{9D8B030D-6E8A-4147-A177-3AD203B41FA5}">
                      <a16:colId xmlns="" xmlns:a16="http://schemas.microsoft.com/office/drawing/2014/main" val="20011"/>
                    </a:ext>
                  </a:extLst>
                </a:gridCol>
                <a:gridCol w="391253">
                  <a:extLst>
                    <a:ext uri="{9D8B030D-6E8A-4147-A177-3AD203B41FA5}">
                      <a16:colId xmlns="" xmlns:a16="http://schemas.microsoft.com/office/drawing/2014/main" val="20012"/>
                    </a:ext>
                  </a:extLst>
                </a:gridCol>
                <a:gridCol w="391253">
                  <a:extLst>
                    <a:ext uri="{9D8B030D-6E8A-4147-A177-3AD203B41FA5}">
                      <a16:colId xmlns="" xmlns:a16="http://schemas.microsoft.com/office/drawing/2014/main" val="20013"/>
                    </a:ext>
                  </a:extLst>
                </a:gridCol>
                <a:gridCol w="391253">
                  <a:extLst>
                    <a:ext uri="{9D8B030D-6E8A-4147-A177-3AD203B41FA5}">
                      <a16:colId xmlns="" xmlns:a16="http://schemas.microsoft.com/office/drawing/2014/main" val="20014"/>
                    </a:ext>
                  </a:extLst>
                </a:gridCol>
                <a:gridCol w="391253">
                  <a:extLst>
                    <a:ext uri="{9D8B030D-6E8A-4147-A177-3AD203B41FA5}">
                      <a16:colId xmlns="" xmlns:a16="http://schemas.microsoft.com/office/drawing/2014/main" val="20015"/>
                    </a:ext>
                  </a:extLst>
                </a:gridCol>
                <a:gridCol w="391253">
                  <a:extLst>
                    <a:ext uri="{9D8B030D-6E8A-4147-A177-3AD203B41FA5}">
                      <a16:colId xmlns="" xmlns:a16="http://schemas.microsoft.com/office/drawing/2014/main" val="20016"/>
                    </a:ext>
                  </a:extLst>
                </a:gridCol>
                <a:gridCol w="391253">
                  <a:extLst>
                    <a:ext uri="{9D8B030D-6E8A-4147-A177-3AD203B41FA5}">
                      <a16:colId xmlns="" xmlns:a16="http://schemas.microsoft.com/office/drawing/2014/main" val="20017"/>
                    </a:ext>
                  </a:extLst>
                </a:gridCol>
                <a:gridCol w="391253">
                  <a:extLst>
                    <a:ext uri="{9D8B030D-6E8A-4147-A177-3AD203B41FA5}">
                      <a16:colId xmlns="" xmlns:a16="http://schemas.microsoft.com/office/drawing/2014/main" val="20018"/>
                    </a:ext>
                  </a:extLst>
                </a:gridCol>
                <a:gridCol w="33020">
                  <a:extLst>
                    <a:ext uri="{9D8B030D-6E8A-4147-A177-3AD203B41FA5}">
                      <a16:colId xmlns="" xmlns:a16="http://schemas.microsoft.com/office/drawing/2014/main" val="20019"/>
                    </a:ext>
                  </a:extLst>
                </a:gridCol>
                <a:gridCol w="33020">
                  <a:extLst>
                    <a:ext uri="{9D8B030D-6E8A-4147-A177-3AD203B41FA5}">
                      <a16:colId xmlns="" xmlns:a16="http://schemas.microsoft.com/office/drawing/2014/main" val="20020"/>
                    </a:ext>
                  </a:extLst>
                </a:gridCol>
                <a:gridCol w="358235">
                  <a:extLst>
                    <a:ext uri="{9D8B030D-6E8A-4147-A177-3AD203B41FA5}">
                      <a16:colId xmlns="" xmlns:a16="http://schemas.microsoft.com/office/drawing/2014/main" val="20022"/>
                    </a:ext>
                  </a:extLst>
                </a:gridCol>
                <a:gridCol w="40640">
                  <a:extLst>
                    <a:ext uri="{9D8B030D-6E8A-4147-A177-3AD203B41FA5}">
                      <a16:colId xmlns="" xmlns:a16="http://schemas.microsoft.com/office/drawing/2014/main" val="20023"/>
                    </a:ext>
                  </a:extLst>
                </a:gridCol>
                <a:gridCol w="33020">
                  <a:extLst>
                    <a:ext uri="{9D8B030D-6E8A-4147-A177-3AD203B41FA5}">
                      <a16:colId xmlns="" xmlns:a16="http://schemas.microsoft.com/office/drawing/2014/main" val="20024"/>
                    </a:ext>
                  </a:extLst>
                </a:gridCol>
                <a:gridCol w="317594">
                  <a:extLst>
                    <a:ext uri="{9D8B030D-6E8A-4147-A177-3AD203B41FA5}">
                      <a16:colId xmlns="" xmlns:a16="http://schemas.microsoft.com/office/drawing/2014/main" val="20025"/>
                    </a:ext>
                  </a:extLst>
                </a:gridCol>
                <a:gridCol w="391253">
                  <a:extLst>
                    <a:ext uri="{9D8B030D-6E8A-4147-A177-3AD203B41FA5}">
                      <a16:colId xmlns="" xmlns:a16="http://schemas.microsoft.com/office/drawing/2014/main"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6.944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j-lt"/>
                        </a:rPr>
                        <a:t>+0.7%</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9.297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-4.4%</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5.390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+20.3%</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5.080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3.423</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+31.3%</a:t>
                      </a: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3.204</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+1.8%</a:t>
                      </a: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55.888</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59.149</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5.771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7.454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4.280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+21.8%</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4.013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-4.1%</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2.690</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+28.5%</a:t>
                      </a: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2.619</a:t>
                      </a: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+13.2%</a:t>
                      </a: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44.706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47.245</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+5.7%</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29.514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32.154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n-lt"/>
                        </a:rPr>
                        <a:t>+8.9%</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41.679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38.465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-7.7%</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15.928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18.443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+15.8%</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16.314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16.410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+0.6%</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6.440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8.648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+34.3%</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8.724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8.662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-0.7%</a:t>
                      </a:r>
                    </a:p>
                  </a:txBody>
                  <a:tcPr marL="9525" marR="9525" marT="9525"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190.897</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202.318</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+6.0%</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22.015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26.531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n-lt"/>
                        </a:rPr>
                        <a:t>+20.5%</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32.829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30.195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-8.0%</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12.423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14.258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+14.8%</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12.656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11.924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-5.8%</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5.273</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6.613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+25.4%</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6.747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+10.9%</a:t>
                      </a:r>
                    </a:p>
                  </a:txBody>
                  <a:tcPr marL="9525" marR="9525" marT="9525"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147.078</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157.809</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+7.3%</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j-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£1,993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£1,891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n-lt"/>
                        </a:rPr>
                        <a:t>-5.1%</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£2,446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£2,319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-5.2%</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£1,216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£1,363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+12.1%</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£1,215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+5.7%</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£615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£731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n-lt"/>
                        </a:rPr>
                        <a:t>+18.9%</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£807</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£765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2"/>
                          </a:solidFill>
                          <a:effectLst/>
                          <a:latin typeface="+mj-lt"/>
                        </a:rPr>
                        <a:t>-5.2%</a:t>
                      </a:r>
                    </a:p>
                  </a:txBody>
                  <a:tcPr marL="9525" marR="9525" marT="9525"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£13,313</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£14,134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+6.2%</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£1,579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£1,559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2"/>
                          </a:solidFill>
                          <a:effectLst/>
                          <a:latin typeface="+mn-lt"/>
                        </a:rPr>
                        <a:t>-1.3%</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£1,973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£1,802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-8.7%</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£950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+4.3%</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-0.4%</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£515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£563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n-lt"/>
                        </a:rPr>
                        <a:t>+9.3%</a:t>
                      </a:r>
                    </a:p>
                  </a:txBody>
                  <a:tcPr marL="6350" marR="6350" marT="6350" marB="0" anchor="b">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£600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chemeClr val="accent2"/>
                          </a:solidFill>
                          <a:effectLst/>
                          <a:latin typeface="+mj-lt"/>
                        </a:rPr>
                        <a:t>+9.5%</a:t>
                      </a:r>
                    </a:p>
                  </a:txBody>
                  <a:tcPr marL="9525" marR="9525" marT="9525"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9525"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£10,413</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£11,023</a:t>
                      </a:r>
                    </a:p>
                  </a:txBody>
                  <a:tcPr marL="7620" marR="7620" marT="7620" marB="0" anchor="ctr">
                    <a:lnL w="6350" cap="flat" cmpd="sng" algn="ctr">
                      <a:noFill/>
                      <a:prstDash val="solid"/>
                      <a:round/>
                      <a:headEnd type="none" w="med" len="med"/>
                      <a:tailEnd type="none" w="med" len="med"/>
                    </a:lnL>
                    <a:lnB w="9525"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+5.9%</a:t>
                      </a:r>
                    </a:p>
                  </a:txBody>
                  <a:tcPr marL="7620" marR="7620" marT="7620" marB="0" anchor="ctr">
                    <a:lnR w="12700" cap="flat" cmpd="sng" algn="ctr">
                      <a:solidFill>
                        <a:schemeClr val="accent2"/>
                      </a:solidFill>
                      <a:prstDash val="solid"/>
                      <a:round/>
                      <a:headEnd type="none" w="med" len="med"/>
                      <a:tailEnd type="none" w="med" len="med"/>
                    </a:lnR>
                    <a:lnB w="9525"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1" name="Rectangle 10"/>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15123126"/>
              </p:ext>
            </p:extLst>
          </p:nvPr>
        </p:nvGraphicFramePr>
        <p:xfrm>
          <a:off x="54243" y="3524250"/>
          <a:ext cx="8971232" cy="1502729"/>
        </p:xfrm>
        <a:graphic>
          <a:graphicData uri="http://schemas.openxmlformats.org/drawingml/2006/table">
            <a:tbl>
              <a:tblPr>
                <a:tableStyleId>{5A111915-BE36-4E01-A7E5-04B1672EAD32}</a:tableStyleId>
              </a:tblPr>
              <a:tblGrid>
                <a:gridCol w="696707">
                  <a:extLst>
                    <a:ext uri="{9D8B030D-6E8A-4147-A177-3AD203B41FA5}">
                      <a16:colId xmlns="" xmlns:a16="http://schemas.microsoft.com/office/drawing/2014/main" val="20000"/>
                    </a:ext>
                  </a:extLst>
                </a:gridCol>
                <a:gridCol w="394025">
                  <a:extLst>
                    <a:ext uri="{9D8B030D-6E8A-4147-A177-3AD203B41FA5}">
                      <a16:colId xmlns="" xmlns:a16="http://schemas.microsoft.com/office/drawing/2014/main" val="20001"/>
                    </a:ext>
                  </a:extLst>
                </a:gridCol>
                <a:gridCol w="394025">
                  <a:extLst>
                    <a:ext uri="{9D8B030D-6E8A-4147-A177-3AD203B41FA5}">
                      <a16:colId xmlns="" xmlns:a16="http://schemas.microsoft.com/office/drawing/2014/main" val="20002"/>
                    </a:ext>
                  </a:extLst>
                </a:gridCol>
                <a:gridCol w="394025">
                  <a:extLst>
                    <a:ext uri="{9D8B030D-6E8A-4147-A177-3AD203B41FA5}">
                      <a16:colId xmlns="" xmlns:a16="http://schemas.microsoft.com/office/drawing/2014/main" val="20003"/>
                    </a:ext>
                  </a:extLst>
                </a:gridCol>
                <a:gridCol w="394025">
                  <a:extLst>
                    <a:ext uri="{9D8B030D-6E8A-4147-A177-3AD203B41FA5}">
                      <a16:colId xmlns="" xmlns:a16="http://schemas.microsoft.com/office/drawing/2014/main" val="20004"/>
                    </a:ext>
                  </a:extLst>
                </a:gridCol>
                <a:gridCol w="394025">
                  <a:extLst>
                    <a:ext uri="{9D8B030D-6E8A-4147-A177-3AD203B41FA5}">
                      <a16:colId xmlns="" xmlns:a16="http://schemas.microsoft.com/office/drawing/2014/main" val="20005"/>
                    </a:ext>
                  </a:extLst>
                </a:gridCol>
                <a:gridCol w="394025">
                  <a:extLst>
                    <a:ext uri="{9D8B030D-6E8A-4147-A177-3AD203B41FA5}">
                      <a16:colId xmlns="" xmlns:a16="http://schemas.microsoft.com/office/drawing/2014/main" val="20006"/>
                    </a:ext>
                  </a:extLst>
                </a:gridCol>
                <a:gridCol w="394025">
                  <a:extLst>
                    <a:ext uri="{9D8B030D-6E8A-4147-A177-3AD203B41FA5}">
                      <a16:colId xmlns="" xmlns:a16="http://schemas.microsoft.com/office/drawing/2014/main" val="20007"/>
                    </a:ext>
                  </a:extLst>
                </a:gridCol>
                <a:gridCol w="394025">
                  <a:extLst>
                    <a:ext uri="{9D8B030D-6E8A-4147-A177-3AD203B41FA5}">
                      <a16:colId xmlns="" xmlns:a16="http://schemas.microsoft.com/office/drawing/2014/main" val="20008"/>
                    </a:ext>
                  </a:extLst>
                </a:gridCol>
                <a:gridCol w="394025">
                  <a:extLst>
                    <a:ext uri="{9D8B030D-6E8A-4147-A177-3AD203B41FA5}">
                      <a16:colId xmlns="" xmlns:a16="http://schemas.microsoft.com/office/drawing/2014/main" val="20009"/>
                    </a:ext>
                  </a:extLst>
                </a:gridCol>
                <a:gridCol w="394025">
                  <a:extLst>
                    <a:ext uri="{9D8B030D-6E8A-4147-A177-3AD203B41FA5}">
                      <a16:colId xmlns="" xmlns:a16="http://schemas.microsoft.com/office/drawing/2014/main" val="20010"/>
                    </a:ext>
                  </a:extLst>
                </a:gridCol>
                <a:gridCol w="394025">
                  <a:extLst>
                    <a:ext uri="{9D8B030D-6E8A-4147-A177-3AD203B41FA5}">
                      <a16:colId xmlns="" xmlns:a16="http://schemas.microsoft.com/office/drawing/2014/main" val="20011"/>
                    </a:ext>
                  </a:extLst>
                </a:gridCol>
                <a:gridCol w="394025">
                  <a:extLst>
                    <a:ext uri="{9D8B030D-6E8A-4147-A177-3AD203B41FA5}">
                      <a16:colId xmlns="" xmlns:a16="http://schemas.microsoft.com/office/drawing/2014/main" val="20012"/>
                    </a:ext>
                  </a:extLst>
                </a:gridCol>
                <a:gridCol w="394025">
                  <a:extLst>
                    <a:ext uri="{9D8B030D-6E8A-4147-A177-3AD203B41FA5}">
                      <a16:colId xmlns="" xmlns:a16="http://schemas.microsoft.com/office/drawing/2014/main" val="20013"/>
                    </a:ext>
                  </a:extLst>
                </a:gridCol>
                <a:gridCol w="394025">
                  <a:extLst>
                    <a:ext uri="{9D8B030D-6E8A-4147-A177-3AD203B41FA5}">
                      <a16:colId xmlns="" xmlns:a16="http://schemas.microsoft.com/office/drawing/2014/main" val="20014"/>
                    </a:ext>
                  </a:extLst>
                </a:gridCol>
                <a:gridCol w="394025">
                  <a:extLst>
                    <a:ext uri="{9D8B030D-6E8A-4147-A177-3AD203B41FA5}">
                      <a16:colId xmlns="" xmlns:a16="http://schemas.microsoft.com/office/drawing/2014/main" val="20015"/>
                    </a:ext>
                  </a:extLst>
                </a:gridCol>
                <a:gridCol w="394025">
                  <a:extLst>
                    <a:ext uri="{9D8B030D-6E8A-4147-A177-3AD203B41FA5}">
                      <a16:colId xmlns="" xmlns:a16="http://schemas.microsoft.com/office/drawing/2014/main" val="20016"/>
                    </a:ext>
                  </a:extLst>
                </a:gridCol>
                <a:gridCol w="394025">
                  <a:extLst>
                    <a:ext uri="{9D8B030D-6E8A-4147-A177-3AD203B41FA5}">
                      <a16:colId xmlns="" xmlns:a16="http://schemas.microsoft.com/office/drawing/2014/main" val="20017"/>
                    </a:ext>
                  </a:extLst>
                </a:gridCol>
                <a:gridCol w="394025">
                  <a:extLst>
                    <a:ext uri="{9D8B030D-6E8A-4147-A177-3AD203B41FA5}">
                      <a16:colId xmlns="" xmlns:a16="http://schemas.microsoft.com/office/drawing/2014/main" val="20018"/>
                    </a:ext>
                  </a:extLst>
                </a:gridCol>
                <a:gridCol w="394025">
                  <a:extLst>
                    <a:ext uri="{9D8B030D-6E8A-4147-A177-3AD203B41FA5}">
                      <a16:colId xmlns="" xmlns:a16="http://schemas.microsoft.com/office/drawing/2014/main" val="20019"/>
                    </a:ext>
                  </a:extLst>
                </a:gridCol>
                <a:gridCol w="394025">
                  <a:extLst>
                    <a:ext uri="{9D8B030D-6E8A-4147-A177-3AD203B41FA5}">
                      <a16:colId xmlns="" xmlns:a16="http://schemas.microsoft.com/office/drawing/2014/main" val="20020"/>
                    </a:ext>
                  </a:extLst>
                </a:gridCol>
                <a:gridCol w="394025">
                  <a:extLst>
                    <a:ext uri="{9D8B030D-6E8A-4147-A177-3AD203B41FA5}">
                      <a16:colId xmlns="" xmlns:a16="http://schemas.microsoft.com/office/drawing/2014/main"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 xmlns:a16="http://schemas.microsoft.com/office/drawing/2014/main"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-16.4%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+29.6%</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+11.8%</a:t>
                      </a: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6.346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a:t>
                      </a: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42.294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41.805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-1.2%</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+26.3%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2.937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+9.0%</a:t>
                      </a: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5.539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+6.3%</a:t>
                      </a: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36.912</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36.606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-0.8%</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11.639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a:solidFill>
                            <a:srgbClr val="C40416"/>
                          </a:solidFill>
                          <a:effectLst/>
                          <a:latin typeface="+mn-lt"/>
                        </a:rPr>
                        <a:t>-13.5%</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13.517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14.238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+5.3%</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6.656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8.620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+29.5%</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8.923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rgbClr val="C40416"/>
                          </a:solidFill>
                          <a:effectLst/>
                          <a:latin typeface="+mn-lt"/>
                        </a:rPr>
                        <a:t>-7.2%</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7.536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8.055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+6.9%</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19.770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23.650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+19.6%</a:t>
                      </a:r>
                    </a:p>
                  </a:txBody>
                  <a:tcPr marL="6350" marR="6350" marT="6350" marB="0" anchor="b">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116.069</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119.229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+2.7%</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8.956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a:solidFill>
                            <a:srgbClr val="C40416"/>
                          </a:solidFill>
                          <a:effectLst/>
                          <a:latin typeface="+mn-lt"/>
                        </a:rPr>
                        <a:t>-4.8%</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10.903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12.350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+13.3%</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5.811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+24.8%</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7.695</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7.056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rgbClr val="C40416"/>
                          </a:solidFill>
                          <a:effectLst/>
                          <a:latin typeface="+mn-lt"/>
                        </a:rPr>
                        <a:t>-8.3%</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6.634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7.160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+7.9%</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17.270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20.570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+19.1%</a:t>
                      </a:r>
                    </a:p>
                  </a:txBody>
                  <a:tcPr marL="6350" marR="6350" marT="6350" marB="0" anchor="b">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98.037</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102.341</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+4.4%</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1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C40416"/>
                          </a:solidFill>
                          <a:effectLst/>
                          <a:latin typeface="+mn-lt"/>
                        </a:rPr>
                        <a:t>+1.8%</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rgbClr val="C40416"/>
                          </a:solidFill>
                          <a:effectLst/>
                          <a:latin typeface="+mn-lt"/>
                        </a:rPr>
                        <a:t>-5.1%</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+33.4%</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rgbClr val="C40416"/>
                          </a:solidFill>
                          <a:effectLst/>
                          <a:latin typeface="+mn-lt"/>
                        </a:rPr>
                        <a:t>-25.6%</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+16.6%</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£612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C40416"/>
                          </a:solidFill>
                          <a:effectLst/>
                          <a:latin typeface="+mn-lt"/>
                        </a:rPr>
                        <a:t>+8.1%</a:t>
                      </a:r>
                    </a:p>
                  </a:txBody>
                  <a:tcPr marL="6350" marR="6350" marT="6350" marB="0" anchor="b">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£4,695</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£4,651</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-0.9%</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C40416"/>
                          </a:solidFill>
                          <a:effectLst/>
                          <a:latin typeface="+mn-lt"/>
                        </a:rPr>
                        <a:t>+10.5%</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£427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+0.2%</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+30.3%</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a:solidFill>
                            <a:srgbClr val="C40416"/>
                          </a:solidFill>
                          <a:effectLst/>
                          <a:latin typeface="+mn-lt"/>
                        </a:rPr>
                        <a:t>-28.8%</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+20.8%</a:t>
                      </a:r>
                    </a:p>
                  </a:txBody>
                  <a:tcPr marL="6350" marR="6350" marT="6350" marB="0" anchor="b">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£534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+11.0%</a:t>
                      </a:r>
                    </a:p>
                  </a:txBody>
                  <a:tcPr marL="6350" marR="6350" marT="6350" marB="0" anchor="b">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£3,903</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£3,950</a:t>
                      </a:r>
                    </a:p>
                  </a:txBody>
                  <a:tcPr marL="7620" marR="7620" marT="7620" marB="0" anchor="ctr">
                    <a:lnL w="6350" cap="flat" cmpd="sng" algn="ctr">
                      <a:noFill/>
                      <a:prstDash val="solid"/>
                      <a:round/>
                      <a:headEnd type="none" w="med" len="med"/>
                      <a:tailEnd type="none" w="med" len="med"/>
                    </a:lnL>
                    <a:lnR>
                      <a:noFill/>
                    </a:lnR>
                    <a:lnT>
                      <a:noFill/>
                    </a:lnT>
                    <a:lnB w="952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+1.2%</a:t>
                      </a:r>
                    </a:p>
                  </a:txBody>
                  <a:tcPr marL="7620" marR="7620" marT="7620" marB="0" anchor="ctr">
                    <a:lnL>
                      <a:noFill/>
                    </a:lnL>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189170296"/>
              </p:ext>
            </p:extLst>
          </p:nvPr>
        </p:nvGraphicFramePr>
        <p:xfrm>
          <a:off x="54264" y="1095375"/>
          <a:ext cx="7840355" cy="1523703"/>
        </p:xfrm>
        <a:graphic>
          <a:graphicData uri="http://schemas.openxmlformats.org/drawingml/2006/table">
            <a:tbl>
              <a:tblPr>
                <a:tableStyleId>{5A111915-BE36-4E01-A7E5-04B1672EAD32}</a:tableStyleId>
              </a:tblPr>
              <a:tblGrid>
                <a:gridCol w="663582">
                  <a:extLst>
                    <a:ext uri="{9D8B030D-6E8A-4147-A177-3AD203B41FA5}">
                      <a16:colId xmlns="" xmlns:a16="http://schemas.microsoft.com/office/drawing/2014/main" val="20000"/>
                    </a:ext>
                  </a:extLst>
                </a:gridCol>
                <a:gridCol w="396706">
                  <a:extLst>
                    <a:ext uri="{9D8B030D-6E8A-4147-A177-3AD203B41FA5}">
                      <a16:colId xmlns="" xmlns:a16="http://schemas.microsoft.com/office/drawing/2014/main" val="20001"/>
                    </a:ext>
                  </a:extLst>
                </a:gridCol>
                <a:gridCol w="396706">
                  <a:extLst>
                    <a:ext uri="{9D8B030D-6E8A-4147-A177-3AD203B41FA5}">
                      <a16:colId xmlns="" xmlns:a16="http://schemas.microsoft.com/office/drawing/2014/main" val="20002"/>
                    </a:ext>
                  </a:extLst>
                </a:gridCol>
                <a:gridCol w="450336">
                  <a:extLst>
                    <a:ext uri="{9D8B030D-6E8A-4147-A177-3AD203B41FA5}">
                      <a16:colId xmlns="" xmlns:a16="http://schemas.microsoft.com/office/drawing/2014/main" val="20003"/>
                    </a:ext>
                  </a:extLst>
                </a:gridCol>
                <a:gridCol w="343077">
                  <a:extLst>
                    <a:ext uri="{9D8B030D-6E8A-4147-A177-3AD203B41FA5}">
                      <a16:colId xmlns="" xmlns:a16="http://schemas.microsoft.com/office/drawing/2014/main" val="20004"/>
                    </a:ext>
                  </a:extLst>
                </a:gridCol>
                <a:gridCol w="396706">
                  <a:extLst>
                    <a:ext uri="{9D8B030D-6E8A-4147-A177-3AD203B41FA5}">
                      <a16:colId xmlns="" xmlns:a16="http://schemas.microsoft.com/office/drawing/2014/main" val="20005"/>
                    </a:ext>
                  </a:extLst>
                </a:gridCol>
                <a:gridCol w="428298">
                  <a:extLst>
                    <a:ext uri="{9D8B030D-6E8A-4147-A177-3AD203B41FA5}">
                      <a16:colId xmlns="" xmlns:a16="http://schemas.microsoft.com/office/drawing/2014/main" val="20006"/>
                    </a:ext>
                  </a:extLst>
                </a:gridCol>
                <a:gridCol w="365115">
                  <a:extLst>
                    <a:ext uri="{9D8B030D-6E8A-4147-A177-3AD203B41FA5}">
                      <a16:colId xmlns="" xmlns:a16="http://schemas.microsoft.com/office/drawing/2014/main" val="20007"/>
                    </a:ext>
                  </a:extLst>
                </a:gridCol>
                <a:gridCol w="396706">
                  <a:extLst>
                    <a:ext uri="{9D8B030D-6E8A-4147-A177-3AD203B41FA5}">
                      <a16:colId xmlns="" xmlns:a16="http://schemas.microsoft.com/office/drawing/2014/main" val="20008"/>
                    </a:ext>
                  </a:extLst>
                </a:gridCol>
                <a:gridCol w="396706">
                  <a:extLst>
                    <a:ext uri="{9D8B030D-6E8A-4147-A177-3AD203B41FA5}">
                      <a16:colId xmlns="" xmlns:a16="http://schemas.microsoft.com/office/drawing/2014/main" val="20009"/>
                    </a:ext>
                  </a:extLst>
                </a:gridCol>
                <a:gridCol w="396706">
                  <a:extLst>
                    <a:ext uri="{9D8B030D-6E8A-4147-A177-3AD203B41FA5}">
                      <a16:colId xmlns="" xmlns:a16="http://schemas.microsoft.com/office/drawing/2014/main" val="20010"/>
                    </a:ext>
                  </a:extLst>
                </a:gridCol>
                <a:gridCol w="396706">
                  <a:extLst>
                    <a:ext uri="{9D8B030D-6E8A-4147-A177-3AD203B41FA5}">
                      <a16:colId xmlns="" xmlns:a16="http://schemas.microsoft.com/office/drawing/2014/main" val="20011"/>
                    </a:ext>
                  </a:extLst>
                </a:gridCol>
                <a:gridCol w="396706">
                  <a:extLst>
                    <a:ext uri="{9D8B030D-6E8A-4147-A177-3AD203B41FA5}">
                      <a16:colId xmlns="" xmlns:a16="http://schemas.microsoft.com/office/drawing/2014/main" val="20012"/>
                    </a:ext>
                  </a:extLst>
                </a:gridCol>
                <a:gridCol w="396706">
                  <a:extLst>
                    <a:ext uri="{9D8B030D-6E8A-4147-A177-3AD203B41FA5}">
                      <a16:colId xmlns="" xmlns:a16="http://schemas.microsoft.com/office/drawing/2014/main" val="20013"/>
                    </a:ext>
                  </a:extLst>
                </a:gridCol>
                <a:gridCol w="396706">
                  <a:extLst>
                    <a:ext uri="{9D8B030D-6E8A-4147-A177-3AD203B41FA5}">
                      <a16:colId xmlns="" xmlns:a16="http://schemas.microsoft.com/office/drawing/2014/main" val="20014"/>
                    </a:ext>
                  </a:extLst>
                </a:gridCol>
                <a:gridCol w="432769">
                  <a:extLst>
                    <a:ext uri="{9D8B030D-6E8A-4147-A177-3AD203B41FA5}">
                      <a16:colId xmlns="" xmlns:a16="http://schemas.microsoft.com/office/drawing/2014/main" val="20015"/>
                    </a:ext>
                  </a:extLst>
                </a:gridCol>
                <a:gridCol w="396706">
                  <a:extLst>
                    <a:ext uri="{9D8B030D-6E8A-4147-A177-3AD203B41FA5}">
                      <a16:colId xmlns="" xmlns:a16="http://schemas.microsoft.com/office/drawing/2014/main" val="20016"/>
                    </a:ext>
                  </a:extLst>
                </a:gridCol>
                <a:gridCol w="396706">
                  <a:extLst>
                    <a:ext uri="{9D8B030D-6E8A-4147-A177-3AD203B41FA5}">
                      <a16:colId xmlns="" xmlns:a16="http://schemas.microsoft.com/office/drawing/2014/main" val="20017"/>
                    </a:ext>
                  </a:extLst>
                </a:gridCol>
                <a:gridCol w="396706">
                  <a:extLst>
                    <a:ext uri="{9D8B030D-6E8A-4147-A177-3AD203B41FA5}">
                      <a16:colId xmlns="" xmlns:a16="http://schemas.microsoft.com/office/drawing/2014/main"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4.103</a:t>
                      </a:r>
                    </a:p>
                  </a:txBody>
                  <a:tcPr marL="9525" marR="9525" marT="9525" marB="0" anchor="ctr"/>
                </a:tc>
                <a:tc>
                  <a:txBody>
                    <a:bodyPr/>
                    <a:lstStyle/>
                    <a:p>
                      <a:pPr algn="ctr" fontAlgn="b"/>
                      <a:r>
                        <a:rPr lang="en-GB" sz="650" b="0" i="0" u="none" strike="noStrike" dirty="0">
                          <a:solidFill>
                            <a:schemeClr val="accent3"/>
                          </a:solidFill>
                          <a:effectLst/>
                          <a:latin typeface="+mj-lt"/>
                        </a:rPr>
                        <a:t>+8.8%</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3.575</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a:solidFill>
                            <a:srgbClr val="C40416"/>
                          </a:solidFill>
                          <a:effectLst/>
                          <a:latin typeface="+mn-lt"/>
                        </a:rPr>
                        <a:t>-8.6%</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7.043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rgbClr val="C40416"/>
                          </a:solidFill>
                          <a:effectLst/>
                          <a:latin typeface="+mn-lt"/>
                        </a:rPr>
                        <a:t>+6.8%</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9.897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a:solidFill>
                            <a:srgbClr val="C40416"/>
                          </a:solidFill>
                          <a:effectLst/>
                          <a:latin typeface="+mn-lt"/>
                        </a:rPr>
                        <a:t>-30.9%</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9.841</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11.884</a:t>
                      </a:r>
                    </a:p>
                  </a:txBody>
                  <a:tcPr marL="9525" marR="9525" marT="9525" marB="0" anchor="ctr"/>
                </a:tc>
                <a:tc>
                  <a:txBody>
                    <a:bodyPr/>
                    <a:lstStyle/>
                    <a:p>
                      <a:pPr algn="ctr" fontAlgn="b"/>
                      <a:r>
                        <a:rPr lang="en-GB" sz="650" b="0" i="0" u="none" strike="noStrike" dirty="0">
                          <a:solidFill>
                            <a:srgbClr val="C40416"/>
                          </a:solidFill>
                          <a:effectLst/>
                          <a:latin typeface="+mn-lt"/>
                        </a:rPr>
                        <a:t>+20.8%</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7.830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a:solidFill>
                            <a:srgbClr val="C40416"/>
                          </a:solidFill>
                          <a:effectLst/>
                          <a:latin typeface="+mn-lt"/>
                        </a:rPr>
                        <a:t>-1.3%</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7.113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a:solidFill>
                            <a:srgbClr val="C40416"/>
                          </a:solidFill>
                          <a:effectLst/>
                          <a:latin typeface="+mn-lt"/>
                        </a:rPr>
                        <a:t>-6.9%</a:t>
                      </a:r>
                    </a:p>
                  </a:txBody>
                  <a:tcPr marL="6350" marR="6350" marT="6350" marB="0" anchor="b">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a:solidFill>
                            <a:srgbClr val="C40416"/>
                          </a:solidFill>
                          <a:effectLst/>
                          <a:latin typeface="+mn-lt"/>
                        </a:rPr>
                        <a:t>-14.4%</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5.936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rgbClr val="C40416"/>
                          </a:solidFill>
                          <a:effectLst/>
                          <a:latin typeface="+mn-lt"/>
                        </a:rPr>
                        <a:t>+5.6%</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8.304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a:solidFill>
                            <a:srgbClr val="C40416"/>
                          </a:solidFill>
                          <a:effectLst/>
                          <a:latin typeface="+mn-lt"/>
                        </a:rPr>
                        <a:t>-29.1%</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10.161</a:t>
                      </a:r>
                    </a:p>
                  </a:txBody>
                  <a:tcPr marL="9525" marR="9525" marT="9525" marB="0" anchor="ctr"/>
                </a:tc>
                <a:tc>
                  <a:txBody>
                    <a:bodyPr/>
                    <a:lstStyle/>
                    <a:p>
                      <a:pPr algn="ctr" fontAlgn="b"/>
                      <a:r>
                        <a:rPr lang="en-GB" sz="650" b="0" i="0" u="none" strike="noStrike" dirty="0">
                          <a:solidFill>
                            <a:srgbClr val="C40416"/>
                          </a:solidFill>
                          <a:effectLst/>
                          <a:latin typeface="+mn-lt"/>
                        </a:rPr>
                        <a:t>+22.0%</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6.765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a:solidFill>
                            <a:srgbClr val="C40416"/>
                          </a:solidFill>
                          <a:effectLst/>
                          <a:latin typeface="+mn-lt"/>
                        </a:rPr>
                        <a:t>-4.9%</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rgbClr val="C40416"/>
                          </a:solidFill>
                          <a:effectLst/>
                          <a:latin typeface="+mn-lt"/>
                        </a:rPr>
                        <a:t>+1.3%</a:t>
                      </a:r>
                    </a:p>
                  </a:txBody>
                  <a:tcPr marL="6350" marR="6350" marT="6350" marB="0" anchor="b">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a:solidFill>
                            <a:srgbClr val="C40416"/>
                          </a:solidFill>
                          <a:effectLst/>
                          <a:latin typeface="+mn-lt"/>
                        </a:rPr>
                        <a:t>-10.9%</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rgbClr val="C40416"/>
                          </a:solidFill>
                          <a:effectLst/>
                          <a:latin typeface="+mn-lt"/>
                        </a:rPr>
                        <a:t>+9.4%</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a:solidFill>
                            <a:srgbClr val="C40416"/>
                          </a:solidFill>
                          <a:effectLst/>
                          <a:latin typeface="+mn-lt"/>
                        </a:rPr>
                        <a:t>-22.2%</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£431</a:t>
                      </a:r>
                    </a:p>
                  </a:txBody>
                  <a:tcPr marL="9525" marR="9525" marT="9525" marB="0" anchor="ctr"/>
                </a:tc>
                <a:tc>
                  <a:txBody>
                    <a:bodyPr/>
                    <a:lstStyle/>
                    <a:p>
                      <a:pPr algn="ctr" fontAlgn="b"/>
                      <a:r>
                        <a:rPr lang="en-GB" sz="650" b="0" i="0" u="none" strike="noStrike" dirty="0">
                          <a:solidFill>
                            <a:srgbClr val="C40416"/>
                          </a:solidFill>
                          <a:effectLst/>
                          <a:latin typeface="+mn-lt"/>
                        </a:rPr>
                        <a:t>+8.6%</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£381</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a:solidFill>
                            <a:srgbClr val="C40416"/>
                          </a:solidFill>
                          <a:effectLst/>
                          <a:latin typeface="+mn-lt"/>
                        </a:rPr>
                        <a:t>-15.0%</a:t>
                      </a:r>
                    </a:p>
                  </a:txBody>
                  <a:tcPr marL="6350" marR="6350" marT="6350" marB="0" anchor="b">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a:solidFill>
                            <a:srgbClr val="C40416"/>
                          </a:solidFill>
                          <a:effectLst/>
                          <a:latin typeface="+mn-lt"/>
                        </a:rPr>
                        <a:t>-2.9%</a:t>
                      </a:r>
                    </a:p>
                  </a:txBody>
                  <a:tcPr marL="6350" marR="6350" marT="6350" marB="0" anchor="b">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a:solidFill>
                            <a:srgbClr val="C40416"/>
                          </a:solidFill>
                          <a:effectLst/>
                          <a:latin typeface="+mn-lt"/>
                        </a:rPr>
                        <a:t>-19.5%</a:t>
                      </a:r>
                    </a:p>
                  </a:txBody>
                  <a:tcPr marL="6350" marR="6350" marT="6350" marB="0" anchor="b">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+23.7%</a:t>
                      </a:r>
                    </a:p>
                  </a:txBody>
                  <a:tcPr marL="6350" marR="6350" marT="6350" marB="0" anchor="b">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£307</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-22.5%</a:t>
                      </a:r>
                    </a:p>
                  </a:txBody>
                  <a:tcPr marL="6350" marR="6350" marT="6350" marB="0" anchor="b">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£316</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+15.8%</a:t>
                      </a:r>
                    </a:p>
                  </a:txBody>
                  <a:tcPr marL="6350" marR="6350" marT="6350" marB="0" anchor="b">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£316</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-21.5%</a:t>
                      </a:r>
                    </a:p>
                  </a:txBody>
                  <a:tcPr marL="6350" marR="6350" marT="6350" marB="0" anchor="b">
                    <a:lnR w="635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9525"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rgbClr val="C40416"/>
                          </a:solidFill>
                          <a:effectLst/>
                          <a:latin typeface="+mn-lt"/>
                        </a:rPr>
                        <a:t>+1.4%</a:t>
                      </a:r>
                    </a:p>
                  </a:txBody>
                  <a:tcPr marL="6350" marR="6350" marT="6350" marB="0" anchor="b">
                    <a:lnR w="12700" cap="flat" cmpd="sng" algn="ctr">
                      <a:solidFill>
                        <a:schemeClr val="accent3"/>
                      </a:solidFill>
                      <a:prstDash val="solid"/>
                      <a:round/>
                      <a:headEnd type="none" w="med" len="med"/>
                      <a:tailEnd type="none" w="med" len="med"/>
                    </a:lnR>
                    <a:lnB w="9525" cap="flat" cmpd="sng" algn="ctr">
                      <a:solidFill>
                        <a:schemeClr val="accent3"/>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1" name="Rectangle 10"/>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7664025"/>
              </p:ext>
            </p:extLst>
          </p:nvPr>
        </p:nvGraphicFramePr>
        <p:xfrm>
          <a:off x="104777" y="3531751"/>
          <a:ext cx="8896337" cy="1542225"/>
        </p:xfrm>
        <a:graphic>
          <a:graphicData uri="http://schemas.openxmlformats.org/drawingml/2006/table">
            <a:tbl>
              <a:tblPr>
                <a:tableStyleId>{5A111915-BE36-4E01-A7E5-04B1672EAD32}</a:tableStyleId>
              </a:tblPr>
              <a:tblGrid>
                <a:gridCol w="625139">
                  <a:extLst>
                    <a:ext uri="{9D8B030D-6E8A-4147-A177-3AD203B41FA5}">
                      <a16:colId xmlns="" xmlns:a16="http://schemas.microsoft.com/office/drawing/2014/main" val="20000"/>
                    </a:ext>
                  </a:extLst>
                </a:gridCol>
                <a:gridCol w="425438">
                  <a:extLst>
                    <a:ext uri="{9D8B030D-6E8A-4147-A177-3AD203B41FA5}">
                      <a16:colId xmlns="" xmlns:a16="http://schemas.microsoft.com/office/drawing/2014/main" val="20001"/>
                    </a:ext>
                  </a:extLst>
                </a:gridCol>
                <a:gridCol w="360594">
                  <a:extLst>
                    <a:ext uri="{9D8B030D-6E8A-4147-A177-3AD203B41FA5}">
                      <a16:colId xmlns="" xmlns:a16="http://schemas.microsoft.com/office/drawing/2014/main" val="20002"/>
                    </a:ext>
                  </a:extLst>
                </a:gridCol>
                <a:gridCol w="423982">
                  <a:extLst>
                    <a:ext uri="{9D8B030D-6E8A-4147-A177-3AD203B41FA5}">
                      <a16:colId xmlns="" xmlns:a16="http://schemas.microsoft.com/office/drawing/2014/main" val="20003"/>
                    </a:ext>
                  </a:extLst>
                </a:gridCol>
                <a:gridCol w="392288">
                  <a:extLst>
                    <a:ext uri="{9D8B030D-6E8A-4147-A177-3AD203B41FA5}">
                      <a16:colId xmlns="" xmlns:a16="http://schemas.microsoft.com/office/drawing/2014/main" val="20004"/>
                    </a:ext>
                  </a:extLst>
                </a:gridCol>
                <a:gridCol w="392288">
                  <a:extLst>
                    <a:ext uri="{9D8B030D-6E8A-4147-A177-3AD203B41FA5}">
                      <a16:colId xmlns="" xmlns:a16="http://schemas.microsoft.com/office/drawing/2014/main" val="20005"/>
                    </a:ext>
                  </a:extLst>
                </a:gridCol>
                <a:gridCol w="392288">
                  <a:extLst>
                    <a:ext uri="{9D8B030D-6E8A-4147-A177-3AD203B41FA5}">
                      <a16:colId xmlns="" xmlns:a16="http://schemas.microsoft.com/office/drawing/2014/main" val="20006"/>
                    </a:ext>
                  </a:extLst>
                </a:gridCol>
                <a:gridCol w="392288">
                  <a:extLst>
                    <a:ext uri="{9D8B030D-6E8A-4147-A177-3AD203B41FA5}">
                      <a16:colId xmlns="" xmlns:a16="http://schemas.microsoft.com/office/drawing/2014/main" val="20007"/>
                    </a:ext>
                  </a:extLst>
                </a:gridCol>
                <a:gridCol w="392288">
                  <a:extLst>
                    <a:ext uri="{9D8B030D-6E8A-4147-A177-3AD203B41FA5}">
                      <a16:colId xmlns="" xmlns:a16="http://schemas.microsoft.com/office/drawing/2014/main" val="20008"/>
                    </a:ext>
                  </a:extLst>
                </a:gridCol>
                <a:gridCol w="392288">
                  <a:extLst>
                    <a:ext uri="{9D8B030D-6E8A-4147-A177-3AD203B41FA5}">
                      <a16:colId xmlns="" xmlns:a16="http://schemas.microsoft.com/office/drawing/2014/main" val="20009"/>
                    </a:ext>
                  </a:extLst>
                </a:gridCol>
                <a:gridCol w="392288">
                  <a:extLst>
                    <a:ext uri="{9D8B030D-6E8A-4147-A177-3AD203B41FA5}">
                      <a16:colId xmlns="" xmlns:a16="http://schemas.microsoft.com/office/drawing/2014/main" val="20010"/>
                    </a:ext>
                  </a:extLst>
                </a:gridCol>
                <a:gridCol w="392288">
                  <a:extLst>
                    <a:ext uri="{9D8B030D-6E8A-4147-A177-3AD203B41FA5}">
                      <a16:colId xmlns="" xmlns:a16="http://schemas.microsoft.com/office/drawing/2014/main" val="20011"/>
                    </a:ext>
                  </a:extLst>
                </a:gridCol>
                <a:gridCol w="443608">
                  <a:extLst>
                    <a:ext uri="{9D8B030D-6E8A-4147-A177-3AD203B41FA5}">
                      <a16:colId xmlns="" xmlns:a16="http://schemas.microsoft.com/office/drawing/2014/main" val="20012"/>
                    </a:ext>
                  </a:extLst>
                </a:gridCol>
                <a:gridCol w="340968">
                  <a:extLst>
                    <a:ext uri="{9D8B030D-6E8A-4147-A177-3AD203B41FA5}">
                      <a16:colId xmlns="" xmlns:a16="http://schemas.microsoft.com/office/drawing/2014/main" val="20013"/>
                    </a:ext>
                  </a:extLst>
                </a:gridCol>
                <a:gridCol w="392288">
                  <a:extLst>
                    <a:ext uri="{9D8B030D-6E8A-4147-A177-3AD203B41FA5}">
                      <a16:colId xmlns="" xmlns:a16="http://schemas.microsoft.com/office/drawing/2014/main" val="20014"/>
                    </a:ext>
                  </a:extLst>
                </a:gridCol>
                <a:gridCol w="392288">
                  <a:extLst>
                    <a:ext uri="{9D8B030D-6E8A-4147-A177-3AD203B41FA5}">
                      <a16:colId xmlns="" xmlns:a16="http://schemas.microsoft.com/office/drawing/2014/main" val="20015"/>
                    </a:ext>
                  </a:extLst>
                </a:gridCol>
                <a:gridCol w="392288">
                  <a:extLst>
                    <a:ext uri="{9D8B030D-6E8A-4147-A177-3AD203B41FA5}">
                      <a16:colId xmlns="" xmlns:a16="http://schemas.microsoft.com/office/drawing/2014/main" val="20016"/>
                    </a:ext>
                  </a:extLst>
                </a:gridCol>
                <a:gridCol w="392288">
                  <a:extLst>
                    <a:ext uri="{9D8B030D-6E8A-4147-A177-3AD203B41FA5}">
                      <a16:colId xmlns="" xmlns:a16="http://schemas.microsoft.com/office/drawing/2014/main" val="20017"/>
                    </a:ext>
                  </a:extLst>
                </a:gridCol>
                <a:gridCol w="429043">
                  <a:extLst>
                    <a:ext uri="{9D8B030D-6E8A-4147-A177-3AD203B41FA5}">
                      <a16:colId xmlns="" xmlns:a16="http://schemas.microsoft.com/office/drawing/2014/main" val="20018"/>
                    </a:ext>
                  </a:extLst>
                </a:gridCol>
                <a:gridCol w="355533">
                  <a:extLst>
                    <a:ext uri="{9D8B030D-6E8A-4147-A177-3AD203B41FA5}">
                      <a16:colId xmlns="" xmlns:a16="http://schemas.microsoft.com/office/drawing/2014/main" val="20019"/>
                    </a:ext>
                  </a:extLst>
                </a:gridCol>
                <a:gridCol w="392288">
                  <a:extLst>
                    <a:ext uri="{9D8B030D-6E8A-4147-A177-3AD203B41FA5}">
                      <a16:colId xmlns="" xmlns:a16="http://schemas.microsoft.com/office/drawing/2014/main" val="20020"/>
                    </a:ext>
                  </a:extLst>
                </a:gridCol>
                <a:gridCol w="392288">
                  <a:extLst>
                    <a:ext uri="{9D8B030D-6E8A-4147-A177-3AD203B41FA5}">
                      <a16:colId xmlns=""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a:t>
                      </a:r>
                      <a:r>
                        <a:rPr lang="en-GB" sz="650" u="none" strike="noStrike" kern="1200" dirty="0" err="1">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4"/>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-24.6%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4"/>
                          </a:solidFill>
                          <a:effectLst/>
                          <a:latin typeface="+mj-lt"/>
                        </a:rPr>
                        <a:t>+23.3%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1.527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2.377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+47.6%</a:t>
                      </a: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1.136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+11.9%</a:t>
                      </a: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16.765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16.531</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4"/>
                          </a:solidFill>
                          <a:effectLst/>
                          <a:latin typeface="+mj-lt"/>
                        </a:rPr>
                        <a:t>-8.7%</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0.851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-32.9%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4"/>
                          </a:solidFill>
                          <a:effectLst/>
                          <a:latin typeface="+mj-lt"/>
                        </a:rPr>
                        <a:t>+21.8%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+6.8%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2.092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+56.2%</a:t>
                      </a: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0.983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+8.1%</a:t>
                      </a: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14.125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14.166</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+0.3%</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4.518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4"/>
                          </a:solidFill>
                          <a:effectLst/>
                          <a:latin typeface="+mn-lt"/>
                        </a:rPr>
                        <a:t>+22.3%</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2.782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chemeClr val="accent4"/>
                          </a:solidFill>
                          <a:effectLst/>
                          <a:latin typeface="+mn-lt"/>
                        </a:rPr>
                        <a:t>-10.9%</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+19.8%</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3.068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+11.7%</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3.930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4.552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+15.8%</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2.503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+16.7%</a:t>
                      </a:r>
                    </a:p>
                  </a:txBody>
                  <a:tcPr marL="6350" marR="6350" marT="6350" marB="0" anchor="b">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38.717</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37.978</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-1.9%</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chemeClr val="accent4"/>
                          </a:solidFill>
                          <a:effectLst/>
                          <a:latin typeface="+mj-lt"/>
                        </a:rPr>
                        <a:t>3.891</a:t>
                      </a:r>
                      <a:endParaRPr lang="en-GB" sz="650" b="0" i="0" u="none" strike="noStrike" dirty="0">
                        <a:solidFill>
                          <a:schemeClr val="accent4"/>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4"/>
                          </a:solidFill>
                          <a:effectLst/>
                          <a:latin typeface="+mn-lt"/>
                        </a:rPr>
                        <a:t>+21.6%</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chemeClr val="accent4"/>
                          </a:solidFill>
                          <a:effectLst/>
                          <a:latin typeface="+mn-lt"/>
                        </a:rPr>
                        <a:t>-17.6%</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2.080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+5.3%</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2.390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-11.8%</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3.949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+35.1%</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2.073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+12.4%</a:t>
                      </a:r>
                    </a:p>
                  </a:txBody>
                  <a:tcPr marL="6350" marR="6350" marT="6350" marB="0" anchor="b">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31.606</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31.637</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+0.1%</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a:solidFill>
                            <a:schemeClr val="accent4"/>
                          </a:solidFill>
                          <a:effectLst/>
                          <a:latin typeface="+mn-lt"/>
                        </a:rPr>
                        <a:t>-8.3%</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chemeClr val="accent4"/>
                          </a:solidFill>
                          <a:effectLst/>
                          <a:latin typeface="+mn-lt"/>
                        </a:rPr>
                        <a:t>-12.2%</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+28.5%</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a:solidFill>
                            <a:schemeClr val="accent4"/>
                          </a:solidFill>
                          <a:effectLst/>
                          <a:latin typeface="+mn-lt"/>
                        </a:rPr>
                        <a:t>-7.8%</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£434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£507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+16.8%</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£314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n-lt"/>
                        </a:rPr>
                        <a:t>+25.1%</a:t>
                      </a:r>
                    </a:p>
                  </a:txBody>
                  <a:tcPr marL="6350" marR="6350" marT="6350" marB="0" anchor="b">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£4,369</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£4,245</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4"/>
                          </a:solidFill>
                          <a:effectLst/>
                          <a:latin typeface="+mn-lt"/>
                        </a:rPr>
                        <a:t>-21.0%</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-22.2%</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+34.3%</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-12.5%</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£406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+8.3%</a:t>
                      </a:r>
                    </a:p>
                  </a:txBody>
                  <a:tcPr marL="6350" marR="6350" marT="6350" marB="0" anchor="b">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£246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+16.0%</a:t>
                      </a:r>
                    </a:p>
                  </a:txBody>
                  <a:tcPr marL="6350" marR="6350" marT="6350" marB="0" anchor="b">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£3,632</a:t>
                      </a:r>
                    </a:p>
                  </a:txBody>
                  <a:tcPr marL="7620" marR="7620" marT="7620" marB="0" anchor="ctr">
                    <a:lnL w="12700" cap="flat" cmpd="sng" algn="ctr">
                      <a:solidFill>
                        <a:schemeClr val="accent4"/>
                      </a:solidFill>
                      <a:prstDash val="solid"/>
                      <a:round/>
                      <a:headEnd type="none" w="med" len="med"/>
                      <a:tailEnd type="none" w="med" len="med"/>
                    </a:lnL>
                    <a:lnR>
                      <a:noFill/>
                    </a:lnR>
                    <a:lnT>
                      <a:noFill/>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£3,556</a:t>
                      </a:r>
                    </a:p>
                  </a:txBody>
                  <a:tcPr marL="7620" marR="7620" marT="7620" marB="0" anchor="ctr">
                    <a:lnL>
                      <a:noFill/>
                    </a:lnL>
                    <a:lnB w="9525"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-2.1%</a:t>
                      </a:r>
                    </a:p>
                  </a:txBody>
                  <a:tcPr marL="7620" marR="7620" marT="7620" marB="0" anchor="ctr">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80203160"/>
              </p:ext>
            </p:extLst>
          </p:nvPr>
        </p:nvGraphicFramePr>
        <p:xfrm>
          <a:off x="104777" y="1070232"/>
          <a:ext cx="7709956" cy="1540470"/>
        </p:xfrm>
        <a:graphic>
          <a:graphicData uri="http://schemas.openxmlformats.org/drawingml/2006/table">
            <a:tbl>
              <a:tblPr>
                <a:tableStyleId>{5A111915-BE36-4E01-A7E5-04B1672EAD32}</a:tableStyleId>
              </a:tblPr>
              <a:tblGrid>
                <a:gridCol w="655469">
                  <a:extLst>
                    <a:ext uri="{9D8B030D-6E8A-4147-A177-3AD203B41FA5}">
                      <a16:colId xmlns="" xmlns:a16="http://schemas.microsoft.com/office/drawing/2014/main" val="20000"/>
                    </a:ext>
                  </a:extLst>
                </a:gridCol>
                <a:gridCol w="387896">
                  <a:extLst>
                    <a:ext uri="{9D8B030D-6E8A-4147-A177-3AD203B41FA5}">
                      <a16:colId xmlns="" xmlns:a16="http://schemas.microsoft.com/office/drawing/2014/main" val="20001"/>
                    </a:ext>
                  </a:extLst>
                </a:gridCol>
                <a:gridCol w="374005">
                  <a:extLst>
                    <a:ext uri="{9D8B030D-6E8A-4147-A177-3AD203B41FA5}">
                      <a16:colId xmlns="" xmlns:a16="http://schemas.microsoft.com/office/drawing/2014/main" val="20002"/>
                    </a:ext>
                  </a:extLst>
                </a:gridCol>
                <a:gridCol w="442007">
                  <a:extLst>
                    <a:ext uri="{9D8B030D-6E8A-4147-A177-3AD203B41FA5}">
                      <a16:colId xmlns="" xmlns:a16="http://schemas.microsoft.com/office/drawing/2014/main" val="20003"/>
                    </a:ext>
                  </a:extLst>
                </a:gridCol>
                <a:gridCol w="374005">
                  <a:extLst>
                    <a:ext uri="{9D8B030D-6E8A-4147-A177-3AD203B41FA5}">
                      <a16:colId xmlns="" xmlns:a16="http://schemas.microsoft.com/office/drawing/2014/main" val="20004"/>
                    </a:ext>
                  </a:extLst>
                </a:gridCol>
                <a:gridCol w="374005">
                  <a:extLst>
                    <a:ext uri="{9D8B030D-6E8A-4147-A177-3AD203B41FA5}">
                      <a16:colId xmlns="" xmlns:a16="http://schemas.microsoft.com/office/drawing/2014/main" val="20005"/>
                    </a:ext>
                  </a:extLst>
                </a:gridCol>
                <a:gridCol w="426354">
                  <a:extLst>
                    <a:ext uri="{9D8B030D-6E8A-4147-A177-3AD203B41FA5}">
                      <a16:colId xmlns="" xmlns:a16="http://schemas.microsoft.com/office/drawing/2014/main" val="20006"/>
                    </a:ext>
                  </a:extLst>
                </a:gridCol>
                <a:gridCol w="326865">
                  <a:extLst>
                    <a:ext uri="{9D8B030D-6E8A-4147-A177-3AD203B41FA5}">
                      <a16:colId xmlns="" xmlns:a16="http://schemas.microsoft.com/office/drawing/2014/main" val="20007"/>
                    </a:ext>
                  </a:extLst>
                </a:gridCol>
                <a:gridCol w="374005">
                  <a:extLst>
                    <a:ext uri="{9D8B030D-6E8A-4147-A177-3AD203B41FA5}">
                      <a16:colId xmlns="" xmlns:a16="http://schemas.microsoft.com/office/drawing/2014/main" val="20008"/>
                    </a:ext>
                  </a:extLst>
                </a:gridCol>
                <a:gridCol w="456460">
                  <a:extLst>
                    <a:ext uri="{9D8B030D-6E8A-4147-A177-3AD203B41FA5}">
                      <a16:colId xmlns="" xmlns:a16="http://schemas.microsoft.com/office/drawing/2014/main" val="20009"/>
                    </a:ext>
                  </a:extLst>
                </a:gridCol>
                <a:gridCol w="374005">
                  <a:extLst>
                    <a:ext uri="{9D8B030D-6E8A-4147-A177-3AD203B41FA5}">
                      <a16:colId xmlns="" xmlns:a16="http://schemas.microsoft.com/office/drawing/2014/main" val="20010"/>
                    </a:ext>
                  </a:extLst>
                </a:gridCol>
                <a:gridCol w="374005">
                  <a:extLst>
                    <a:ext uri="{9D8B030D-6E8A-4147-A177-3AD203B41FA5}">
                      <a16:colId xmlns="" xmlns:a16="http://schemas.microsoft.com/office/drawing/2014/main" val="20011"/>
                    </a:ext>
                  </a:extLst>
                </a:gridCol>
                <a:gridCol w="448159">
                  <a:extLst>
                    <a:ext uri="{9D8B030D-6E8A-4147-A177-3AD203B41FA5}">
                      <a16:colId xmlns="" xmlns:a16="http://schemas.microsoft.com/office/drawing/2014/main" val="20012"/>
                    </a:ext>
                  </a:extLst>
                </a:gridCol>
                <a:gridCol w="333851">
                  <a:extLst>
                    <a:ext uri="{9D8B030D-6E8A-4147-A177-3AD203B41FA5}">
                      <a16:colId xmlns="" xmlns:a16="http://schemas.microsoft.com/office/drawing/2014/main" val="20013"/>
                    </a:ext>
                  </a:extLst>
                </a:gridCol>
                <a:gridCol w="374005">
                  <a:extLst>
                    <a:ext uri="{9D8B030D-6E8A-4147-A177-3AD203B41FA5}">
                      <a16:colId xmlns="" xmlns:a16="http://schemas.microsoft.com/office/drawing/2014/main" val="20014"/>
                    </a:ext>
                  </a:extLst>
                </a:gridCol>
                <a:gridCol w="408005">
                  <a:extLst>
                    <a:ext uri="{9D8B030D-6E8A-4147-A177-3AD203B41FA5}">
                      <a16:colId xmlns="" xmlns:a16="http://schemas.microsoft.com/office/drawing/2014/main" val="20015"/>
                    </a:ext>
                  </a:extLst>
                </a:gridCol>
                <a:gridCol w="374005">
                  <a:extLst>
                    <a:ext uri="{9D8B030D-6E8A-4147-A177-3AD203B41FA5}">
                      <a16:colId xmlns="" xmlns:a16="http://schemas.microsoft.com/office/drawing/2014/main" val="20016"/>
                    </a:ext>
                  </a:extLst>
                </a:gridCol>
                <a:gridCol w="374005">
                  <a:extLst>
                    <a:ext uri="{9D8B030D-6E8A-4147-A177-3AD203B41FA5}">
                      <a16:colId xmlns="" xmlns:a16="http://schemas.microsoft.com/office/drawing/2014/main" val="20017"/>
                    </a:ext>
                  </a:extLst>
                </a:gridCol>
                <a:gridCol w="458845">
                  <a:extLst>
                    <a:ext uri="{9D8B030D-6E8A-4147-A177-3AD203B41FA5}">
                      <a16:colId xmlns="" xmlns:a16="http://schemas.microsoft.com/office/drawing/2014/main"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0.946</a:t>
                      </a:r>
                    </a:p>
                  </a:txBody>
                  <a:tcPr marL="9525" marR="9525" marT="9525" marB="0" anchor="ctr"/>
                </a:tc>
                <a:tc>
                  <a:txBody>
                    <a:bodyPr/>
                    <a:lstStyle/>
                    <a:p>
                      <a:pPr algn="ctr" fontAlgn="b"/>
                      <a:r>
                        <a:rPr lang="en-GB" sz="650" b="0" i="0" u="none" strike="noStrike" dirty="0">
                          <a:solidFill>
                            <a:schemeClr val="accent4"/>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1.293</a:t>
                      </a:r>
                    </a:p>
                  </a:txBody>
                  <a:tcPr marL="9525" marR="9525" marT="9525" marB="0" anchor="ctr"/>
                </a:tc>
                <a:tc>
                  <a:txBody>
                    <a:bodyPr/>
                    <a:lstStyle/>
                    <a:p>
                      <a:pPr algn="ctr" fontAlgn="b"/>
                      <a:r>
                        <a:rPr lang="en-GB" sz="650" b="0" i="0" u="none" strike="noStrike" dirty="0">
                          <a:solidFill>
                            <a:schemeClr val="accent4"/>
                          </a:solidFill>
                          <a:effectLst/>
                          <a:latin typeface="+mj-lt"/>
                        </a:rPr>
                        <a:t>-7.3%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1.253</a:t>
                      </a:r>
                    </a:p>
                  </a:txBody>
                  <a:tcPr marL="9525" marR="9525" marT="9525" marB="0" anchor="ctr"/>
                </a:tc>
                <a:tc>
                  <a:txBody>
                    <a:bodyPr/>
                    <a:lstStyle/>
                    <a:p>
                      <a:pPr algn="ctr" fontAlgn="b"/>
                      <a:r>
                        <a:rPr lang="en-GB" sz="650" b="0" i="0" u="none" strike="noStrike" dirty="0">
                          <a:solidFill>
                            <a:schemeClr val="accent4"/>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1.192</a:t>
                      </a:r>
                    </a:p>
                  </a:txBody>
                  <a:tcPr marL="9525" marR="9525" marT="9525" marB="0" anchor="ctr"/>
                </a:tc>
                <a:tc>
                  <a:txBody>
                    <a:bodyPr/>
                    <a:lstStyle/>
                    <a:p>
                      <a:pPr algn="ctr" fontAlgn="b"/>
                      <a:r>
                        <a:rPr lang="en-GB" sz="650" b="0" i="0" u="none" strike="noStrike" dirty="0">
                          <a:solidFill>
                            <a:schemeClr val="accent4"/>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0.816</a:t>
                      </a:r>
                    </a:p>
                  </a:txBody>
                  <a:tcPr marL="9525" marR="9525" marT="9525" marB="0" anchor="ctr"/>
                </a:tc>
                <a:tc>
                  <a:txBody>
                    <a:bodyPr/>
                    <a:lstStyle/>
                    <a:p>
                      <a:pPr algn="ctr" fontAlgn="b"/>
                      <a:r>
                        <a:rPr lang="en-GB" sz="650" b="0" i="0" u="none" strike="noStrike" dirty="0">
                          <a:solidFill>
                            <a:schemeClr val="accent4"/>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1.203</a:t>
                      </a:r>
                    </a:p>
                  </a:txBody>
                  <a:tcPr marL="9525" marR="9525" marT="9525" marB="0" anchor="ctr"/>
                </a:tc>
                <a:tc>
                  <a:txBody>
                    <a:bodyPr/>
                    <a:lstStyle/>
                    <a:p>
                      <a:pPr algn="ctr" fontAlgn="b"/>
                      <a:r>
                        <a:rPr lang="en-GB" sz="650" b="0" i="0" u="none" strike="noStrike" dirty="0">
                          <a:solidFill>
                            <a:schemeClr val="accent4"/>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1.089</a:t>
                      </a:r>
                    </a:p>
                  </a:txBody>
                  <a:tcPr marL="9525" marR="9525" marT="9525" marB="0" anchor="ctr"/>
                </a:tc>
                <a:tc>
                  <a:txBody>
                    <a:bodyPr/>
                    <a:lstStyle/>
                    <a:p>
                      <a:pPr algn="ctr" fontAlgn="b"/>
                      <a:r>
                        <a:rPr lang="en-GB" sz="650" b="0" i="0" u="none" strike="noStrike" dirty="0">
                          <a:solidFill>
                            <a:schemeClr val="accent4"/>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1.056</a:t>
                      </a:r>
                    </a:p>
                  </a:txBody>
                  <a:tcPr marL="9525" marR="9525" marT="9525" marB="0" anchor="ctr"/>
                </a:tc>
                <a:tc>
                  <a:txBody>
                    <a:bodyPr/>
                    <a:lstStyle/>
                    <a:p>
                      <a:pPr algn="ctr" fontAlgn="b"/>
                      <a:r>
                        <a:rPr lang="en-GB" sz="650" b="0" i="0" u="none" strike="noStrike" dirty="0">
                          <a:solidFill>
                            <a:schemeClr val="accent4"/>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3.118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1.975</a:t>
                      </a:r>
                    </a:p>
                  </a:txBody>
                  <a:tcPr marL="9525" marR="9525" marT="9525" marB="0" anchor="ctr"/>
                </a:tc>
                <a:tc>
                  <a:txBody>
                    <a:bodyPr/>
                    <a:lstStyle/>
                    <a:p>
                      <a:pPr algn="ctr" fontAlgn="b"/>
                      <a:r>
                        <a:rPr lang="en-GB" sz="650" b="0" i="0" u="none" strike="noStrike">
                          <a:solidFill>
                            <a:schemeClr val="accent4"/>
                          </a:solidFill>
                          <a:effectLst/>
                          <a:latin typeface="+mj-lt"/>
                        </a:rPr>
                        <a:t>-36.7%</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3.255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4.038</a:t>
                      </a:r>
                    </a:p>
                  </a:txBody>
                  <a:tcPr marL="9525" marR="9525" marT="9525" marB="0" anchor="ctr"/>
                </a:tc>
                <a:tc>
                  <a:txBody>
                    <a:bodyPr/>
                    <a:lstStyle/>
                    <a:p>
                      <a:pPr algn="ctr" fontAlgn="b"/>
                      <a:r>
                        <a:rPr lang="en-GB" sz="650" b="0" i="0" u="none" strike="noStrike" dirty="0">
                          <a:solidFill>
                            <a:schemeClr val="accent4"/>
                          </a:solidFill>
                          <a:effectLst/>
                          <a:latin typeface="+mj-lt"/>
                        </a:rPr>
                        <a:t>+24.1%</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2.492</a:t>
                      </a:r>
                    </a:p>
                  </a:txBody>
                  <a:tcPr marL="9525" marR="9525" marT="9525" marB="0" anchor="ctr"/>
                </a:tc>
                <a:tc>
                  <a:txBody>
                    <a:bodyPr/>
                    <a:lstStyle/>
                    <a:p>
                      <a:pPr algn="ctr" fontAlgn="b"/>
                      <a:r>
                        <a:rPr lang="en-GB" sz="650" b="0" i="0" u="none" strike="noStrike">
                          <a:solidFill>
                            <a:schemeClr val="accent4"/>
                          </a:solidFill>
                          <a:effectLst/>
                          <a:latin typeface="+mj-lt"/>
                        </a:rPr>
                        <a:t>-26.6%</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3.956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-14.5%</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3.441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2.341</a:t>
                      </a:r>
                    </a:p>
                  </a:txBody>
                  <a:tcPr marL="9525" marR="9525" marT="9525" marB="0" anchor="ctr"/>
                </a:tc>
                <a:tc>
                  <a:txBody>
                    <a:bodyPr/>
                    <a:lstStyle/>
                    <a:p>
                      <a:pPr algn="ctr" fontAlgn="b"/>
                      <a:r>
                        <a:rPr lang="en-GB" sz="650" b="0" i="0" u="none" strike="noStrike" dirty="0">
                          <a:solidFill>
                            <a:schemeClr val="accent4"/>
                          </a:solidFill>
                          <a:effectLst/>
                          <a:latin typeface="+mj-lt"/>
                        </a:rPr>
                        <a:t>-32.0%</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3.107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-3.8%</a:t>
                      </a:r>
                    </a:p>
                  </a:txBody>
                  <a:tcPr marL="6350" marR="6350" marT="6350" marB="0" anchor="b">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2.422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1.596</a:t>
                      </a:r>
                    </a:p>
                  </a:txBody>
                  <a:tcPr marL="9525" marR="9525" marT="9525" marB="0" anchor="ctr"/>
                </a:tc>
                <a:tc>
                  <a:txBody>
                    <a:bodyPr/>
                    <a:lstStyle/>
                    <a:p>
                      <a:pPr algn="ctr" fontAlgn="b"/>
                      <a:r>
                        <a:rPr lang="en-GB" sz="650" b="0" i="0" u="none" strike="noStrike">
                          <a:solidFill>
                            <a:schemeClr val="accent4"/>
                          </a:solidFill>
                          <a:effectLst/>
                          <a:latin typeface="+mj-lt"/>
                        </a:rPr>
                        <a:t>-34.1%</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3.833</a:t>
                      </a:r>
                    </a:p>
                  </a:txBody>
                  <a:tcPr marL="9525" marR="9525" marT="9525" marB="0" anchor="ctr"/>
                </a:tc>
                <a:tc>
                  <a:txBody>
                    <a:bodyPr/>
                    <a:lstStyle/>
                    <a:p>
                      <a:pPr algn="ctr" fontAlgn="b"/>
                      <a:r>
                        <a:rPr lang="en-GB" sz="650" b="0" i="0" u="none" strike="noStrike" dirty="0">
                          <a:solidFill>
                            <a:schemeClr val="accent4"/>
                          </a:solidFill>
                          <a:effectLst/>
                          <a:latin typeface="+mj-lt"/>
                        </a:rPr>
                        <a:t>+48.2%</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2.123</a:t>
                      </a:r>
                    </a:p>
                  </a:txBody>
                  <a:tcPr marL="9525" marR="9525" marT="9525" marB="0" anchor="ctr"/>
                </a:tc>
                <a:tc>
                  <a:txBody>
                    <a:bodyPr/>
                    <a:lstStyle/>
                    <a:p>
                      <a:pPr algn="ctr" fontAlgn="b"/>
                      <a:r>
                        <a:rPr lang="en-GB" sz="650" b="0" i="0" u="none" strike="noStrike">
                          <a:solidFill>
                            <a:schemeClr val="accent4"/>
                          </a:solidFill>
                          <a:effectLst/>
                          <a:latin typeface="+mj-lt"/>
                        </a:rPr>
                        <a:t>-19.2%</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3.336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2.762</a:t>
                      </a:r>
                    </a:p>
                  </a:txBody>
                  <a:tcPr marL="9525" marR="9525" marT="9525" marB="0" anchor="ctr"/>
                </a:tc>
                <a:tc>
                  <a:txBody>
                    <a:bodyPr/>
                    <a:lstStyle/>
                    <a:p>
                      <a:pPr algn="ctr" fontAlgn="b"/>
                      <a:r>
                        <a:rPr lang="en-GB" sz="650" b="0" i="0" u="none" strike="noStrike">
                          <a:solidFill>
                            <a:schemeClr val="accent4"/>
                          </a:solidFill>
                          <a:effectLst/>
                          <a:latin typeface="+mj-lt"/>
                        </a:rPr>
                        <a:t>-17.2%</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2.877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1.953</a:t>
                      </a:r>
                    </a:p>
                  </a:txBody>
                  <a:tcPr marL="9525" marR="9525" marT="9525" marB="0" anchor="ctr"/>
                </a:tc>
                <a:tc>
                  <a:txBody>
                    <a:bodyPr/>
                    <a:lstStyle/>
                    <a:p>
                      <a:pPr algn="ctr" fontAlgn="b"/>
                      <a:r>
                        <a:rPr lang="en-GB" sz="650" b="0" i="0" u="none" strike="noStrike">
                          <a:solidFill>
                            <a:schemeClr val="accent4"/>
                          </a:solidFill>
                          <a:effectLst/>
                          <a:latin typeface="+mj-lt"/>
                        </a:rPr>
                        <a:t>-32.1%</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2.436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+14.4%</a:t>
                      </a:r>
                    </a:p>
                  </a:txBody>
                  <a:tcPr marL="6350" marR="6350" marT="6350" marB="0" anchor="b">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£217</a:t>
                      </a:r>
                    </a:p>
                  </a:txBody>
                  <a:tcPr marL="9525" marR="9525" marT="9525" marB="0" anchor="ctr"/>
                </a:tc>
                <a:tc>
                  <a:txBody>
                    <a:bodyPr/>
                    <a:lstStyle/>
                    <a:p>
                      <a:pPr algn="ctr" fontAlgn="b"/>
                      <a:r>
                        <a:rPr lang="en-GB" sz="650" b="0" i="0" u="none" strike="noStrike" dirty="0">
                          <a:solidFill>
                            <a:schemeClr val="accent4"/>
                          </a:solidFill>
                          <a:effectLst/>
                          <a:latin typeface="+mn-lt"/>
                        </a:rPr>
                        <a:t>-28.9%</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£356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£397</a:t>
                      </a:r>
                    </a:p>
                  </a:txBody>
                  <a:tcPr marL="9525" marR="9525" marT="9525" marB="0" anchor="ctr"/>
                </a:tc>
                <a:tc>
                  <a:txBody>
                    <a:bodyPr/>
                    <a:lstStyle/>
                    <a:p>
                      <a:pPr algn="ctr" fontAlgn="b"/>
                      <a:r>
                        <a:rPr lang="en-GB" sz="650" b="0" i="0" u="none" strike="noStrike" dirty="0">
                          <a:solidFill>
                            <a:schemeClr val="accent4"/>
                          </a:solidFill>
                          <a:effectLst/>
                          <a:latin typeface="+mn-lt"/>
                        </a:rPr>
                        <a:t>+11.5%</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£261</a:t>
                      </a:r>
                    </a:p>
                  </a:txBody>
                  <a:tcPr marL="9525" marR="9525" marT="9525" marB="0" anchor="ctr"/>
                </a:tc>
                <a:tc>
                  <a:txBody>
                    <a:bodyPr/>
                    <a:lstStyle/>
                    <a:p>
                      <a:pPr algn="ctr" fontAlgn="b"/>
                      <a:r>
                        <a:rPr lang="en-GB" sz="650" b="0" i="0" u="none" strike="noStrike">
                          <a:solidFill>
                            <a:schemeClr val="accent4"/>
                          </a:solidFill>
                          <a:effectLst/>
                          <a:latin typeface="+mn-lt"/>
                        </a:rPr>
                        <a:t>-34.3%</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£443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£417</a:t>
                      </a:r>
                    </a:p>
                  </a:txBody>
                  <a:tcPr marL="9525" marR="9525" marT="9525" marB="0" anchor="ctr"/>
                </a:tc>
                <a:tc>
                  <a:txBody>
                    <a:bodyPr/>
                    <a:lstStyle/>
                    <a:p>
                      <a:pPr algn="ctr" fontAlgn="b"/>
                      <a:r>
                        <a:rPr lang="en-GB" sz="650" b="0" i="0" u="none" strike="noStrike">
                          <a:solidFill>
                            <a:schemeClr val="accent4"/>
                          </a:solidFill>
                          <a:effectLst/>
                          <a:latin typeface="+mn-lt"/>
                        </a:rPr>
                        <a:t>-5.9%</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£334</a:t>
                      </a:r>
                    </a:p>
                  </a:txBody>
                  <a:tcPr marL="9525" marR="9525" marT="9525" marB="0" anchor="ctr"/>
                </a:tc>
                <a:tc>
                  <a:txBody>
                    <a:bodyPr/>
                    <a:lstStyle/>
                    <a:p>
                      <a:pPr algn="ctr" fontAlgn="b"/>
                      <a:r>
                        <a:rPr lang="en-GB" sz="650" b="0" i="0" u="none" strike="noStrike">
                          <a:solidFill>
                            <a:schemeClr val="accent4"/>
                          </a:solidFill>
                          <a:effectLst/>
                          <a:latin typeface="+mn-lt"/>
                        </a:rPr>
                        <a:t>-12.8%</a:t>
                      </a:r>
                    </a:p>
                  </a:txBody>
                  <a:tcPr marL="6350" marR="6350" marT="6350" marB="0" anchor="b">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chemeClr val="accent4"/>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n-lt"/>
                        </a:rPr>
                        <a:t>+3.2%</a:t>
                      </a:r>
                    </a:p>
                  </a:txBody>
                  <a:tcPr marL="6350" marR="6350" marT="6350" marB="0" anchor="b">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£244</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£185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-24.2%</a:t>
                      </a:r>
                    </a:p>
                  </a:txBody>
                  <a:tcPr marL="6350" marR="6350" marT="6350" marB="0" anchor="b">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£263</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£372</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+41.4%</a:t>
                      </a:r>
                    </a:p>
                  </a:txBody>
                  <a:tcPr marL="6350" marR="6350" marT="6350" marB="0" anchor="b">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£225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-26.7%</a:t>
                      </a:r>
                    </a:p>
                  </a:txBody>
                  <a:tcPr marL="6350" marR="6350" marT="6350" marB="0" anchor="b">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£383</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£355</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-7.3%</a:t>
                      </a:r>
                    </a:p>
                  </a:txBody>
                  <a:tcPr marL="6350" marR="6350" marT="6350" marB="0" anchor="b">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£301</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-8.2%</a:t>
                      </a:r>
                    </a:p>
                  </a:txBody>
                  <a:tcPr marL="6350" marR="6350" marT="6350" marB="0" anchor="b">
                    <a:lnR w="635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£367</a:t>
                      </a:r>
                    </a:p>
                  </a:txBody>
                  <a:tcPr marL="9525" marR="9525" marT="9525" marB="0" anchor="ctr">
                    <a:lnB w="9525"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n-lt"/>
                        </a:rPr>
                        <a:t>+14.7%</a:t>
                      </a:r>
                    </a:p>
                  </a:txBody>
                  <a:tcPr marL="6350" marR="6350" marT="6350" marB="0" anchor="b">
                    <a:lnR w="12700" cap="flat" cmpd="sng" algn="ctr">
                      <a:solidFill>
                        <a:schemeClr val="accent4"/>
                      </a:solidFill>
                      <a:prstDash val="solid"/>
                      <a:round/>
                      <a:headEnd type="none" w="med" len="med"/>
                      <a:tailEnd type="none" w="med" len="med"/>
                    </a:lnR>
                    <a:lnB w="9525" cap="flat" cmpd="sng" algn="ctr">
                      <a:solidFill>
                        <a:schemeClr val="accent4"/>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1" name="Rectangle 10"/>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a:t>
            </a:r>
            <a:r>
              <a:rPr lang="en-US" dirty="0" err="1"/>
              <a:t>Bednights</a:t>
            </a:r>
            <a:r>
              <a:rPr lang="en-US" dirty="0"/>
              <a:t> &amp; Expenditure, Jan-December </a:t>
            </a:r>
            <a:r>
              <a:rPr lang="en-US" dirty="0" smtClean="0"/>
              <a:t>period*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522737953"/>
              </p:ext>
            </p:extLst>
          </p:nvPr>
        </p:nvGraphicFramePr>
        <p:xfrm>
          <a:off x="47625" y="1113019"/>
          <a:ext cx="9010661" cy="3004215"/>
        </p:xfrm>
        <a:graphic>
          <a:graphicData uri="http://schemas.openxmlformats.org/drawingml/2006/table">
            <a:tbl>
              <a:tblPr/>
              <a:tblGrid>
                <a:gridCol w="851165">
                  <a:extLst>
                    <a:ext uri="{9D8B030D-6E8A-4147-A177-3AD203B41FA5}">
                      <a16:colId xmlns="" xmlns:a16="http://schemas.microsoft.com/office/drawing/2014/main" val="20000"/>
                    </a:ext>
                  </a:extLst>
                </a:gridCol>
                <a:gridCol w="339979">
                  <a:extLst>
                    <a:ext uri="{9D8B030D-6E8A-4147-A177-3AD203B41FA5}">
                      <a16:colId xmlns="" xmlns:a16="http://schemas.microsoft.com/office/drawing/2014/main" val="20001"/>
                    </a:ext>
                  </a:extLst>
                </a:gridCol>
                <a:gridCol w="339979">
                  <a:extLst>
                    <a:ext uri="{9D8B030D-6E8A-4147-A177-3AD203B41FA5}">
                      <a16:colId xmlns="" xmlns:a16="http://schemas.microsoft.com/office/drawing/2014/main" val="20002"/>
                    </a:ext>
                  </a:extLst>
                </a:gridCol>
                <a:gridCol w="339979">
                  <a:extLst>
                    <a:ext uri="{9D8B030D-6E8A-4147-A177-3AD203B41FA5}">
                      <a16:colId xmlns="" xmlns:a16="http://schemas.microsoft.com/office/drawing/2014/main" val="20003"/>
                    </a:ext>
                  </a:extLst>
                </a:gridCol>
                <a:gridCol w="339979">
                  <a:extLst>
                    <a:ext uri="{9D8B030D-6E8A-4147-A177-3AD203B41FA5}">
                      <a16:colId xmlns="" xmlns:a16="http://schemas.microsoft.com/office/drawing/2014/main" val="20004"/>
                    </a:ext>
                  </a:extLst>
                </a:gridCol>
                <a:gridCol w="339979">
                  <a:extLst>
                    <a:ext uri="{9D8B030D-6E8A-4147-A177-3AD203B41FA5}">
                      <a16:colId xmlns="" xmlns:a16="http://schemas.microsoft.com/office/drawing/2014/main" val="20005"/>
                    </a:ext>
                  </a:extLst>
                </a:gridCol>
                <a:gridCol w="339979">
                  <a:extLst>
                    <a:ext uri="{9D8B030D-6E8A-4147-A177-3AD203B41FA5}">
                      <a16:colId xmlns="" xmlns:a16="http://schemas.microsoft.com/office/drawing/2014/main" val="20006"/>
                    </a:ext>
                  </a:extLst>
                </a:gridCol>
                <a:gridCol w="339979">
                  <a:extLst>
                    <a:ext uri="{9D8B030D-6E8A-4147-A177-3AD203B41FA5}">
                      <a16:colId xmlns="" xmlns:a16="http://schemas.microsoft.com/office/drawing/2014/main" val="20007"/>
                    </a:ext>
                  </a:extLst>
                </a:gridCol>
                <a:gridCol w="339979">
                  <a:extLst>
                    <a:ext uri="{9D8B030D-6E8A-4147-A177-3AD203B41FA5}">
                      <a16:colId xmlns="" xmlns:a16="http://schemas.microsoft.com/office/drawing/2014/main" val="20008"/>
                    </a:ext>
                  </a:extLst>
                </a:gridCol>
                <a:gridCol w="339979">
                  <a:extLst>
                    <a:ext uri="{9D8B030D-6E8A-4147-A177-3AD203B41FA5}">
                      <a16:colId xmlns="" xmlns:a16="http://schemas.microsoft.com/office/drawing/2014/main" val="20009"/>
                    </a:ext>
                  </a:extLst>
                </a:gridCol>
                <a:gridCol w="339979">
                  <a:extLst>
                    <a:ext uri="{9D8B030D-6E8A-4147-A177-3AD203B41FA5}">
                      <a16:colId xmlns="" xmlns:a16="http://schemas.microsoft.com/office/drawing/2014/main" val="20010"/>
                    </a:ext>
                  </a:extLst>
                </a:gridCol>
                <a:gridCol w="339979">
                  <a:extLst>
                    <a:ext uri="{9D8B030D-6E8A-4147-A177-3AD203B41FA5}">
                      <a16:colId xmlns="" xmlns:a16="http://schemas.microsoft.com/office/drawing/2014/main" val="20011"/>
                    </a:ext>
                  </a:extLst>
                </a:gridCol>
                <a:gridCol w="339979">
                  <a:extLst>
                    <a:ext uri="{9D8B030D-6E8A-4147-A177-3AD203B41FA5}">
                      <a16:colId xmlns="" xmlns:a16="http://schemas.microsoft.com/office/drawing/2014/main" val="20012"/>
                    </a:ext>
                  </a:extLst>
                </a:gridCol>
                <a:gridCol w="339979">
                  <a:extLst>
                    <a:ext uri="{9D8B030D-6E8A-4147-A177-3AD203B41FA5}">
                      <a16:colId xmlns="" xmlns:a16="http://schemas.microsoft.com/office/drawing/2014/main" val="20013"/>
                    </a:ext>
                  </a:extLst>
                </a:gridCol>
                <a:gridCol w="339979">
                  <a:extLst>
                    <a:ext uri="{9D8B030D-6E8A-4147-A177-3AD203B41FA5}">
                      <a16:colId xmlns="" xmlns:a16="http://schemas.microsoft.com/office/drawing/2014/main" val="20014"/>
                    </a:ext>
                  </a:extLst>
                </a:gridCol>
                <a:gridCol w="339979">
                  <a:extLst>
                    <a:ext uri="{9D8B030D-6E8A-4147-A177-3AD203B41FA5}">
                      <a16:colId xmlns="" xmlns:a16="http://schemas.microsoft.com/office/drawing/2014/main" val="20015"/>
                    </a:ext>
                  </a:extLst>
                </a:gridCol>
                <a:gridCol w="339979">
                  <a:extLst>
                    <a:ext uri="{9D8B030D-6E8A-4147-A177-3AD203B41FA5}">
                      <a16:colId xmlns="" xmlns:a16="http://schemas.microsoft.com/office/drawing/2014/main" val="20016"/>
                    </a:ext>
                  </a:extLst>
                </a:gridCol>
                <a:gridCol w="339979">
                  <a:extLst>
                    <a:ext uri="{9D8B030D-6E8A-4147-A177-3AD203B41FA5}">
                      <a16:colId xmlns="" xmlns:a16="http://schemas.microsoft.com/office/drawing/2014/main" val="20017"/>
                    </a:ext>
                  </a:extLst>
                </a:gridCol>
                <a:gridCol w="339979">
                  <a:extLst>
                    <a:ext uri="{9D8B030D-6E8A-4147-A177-3AD203B41FA5}">
                      <a16:colId xmlns="" xmlns:a16="http://schemas.microsoft.com/office/drawing/2014/main" val="20018"/>
                    </a:ext>
                  </a:extLst>
                </a:gridCol>
                <a:gridCol w="339979">
                  <a:extLst>
                    <a:ext uri="{9D8B030D-6E8A-4147-A177-3AD203B41FA5}">
                      <a16:colId xmlns="" xmlns:a16="http://schemas.microsoft.com/office/drawing/2014/main" val="20019"/>
                    </a:ext>
                  </a:extLst>
                </a:gridCol>
                <a:gridCol w="339979">
                  <a:extLst>
                    <a:ext uri="{9D8B030D-6E8A-4147-A177-3AD203B41FA5}">
                      <a16:colId xmlns="" xmlns:a16="http://schemas.microsoft.com/office/drawing/2014/main" val="20020"/>
                    </a:ext>
                  </a:extLst>
                </a:gridCol>
                <a:gridCol w="339979">
                  <a:extLst>
                    <a:ext uri="{9D8B030D-6E8A-4147-A177-3AD203B41FA5}">
                      <a16:colId xmlns="" xmlns:a16="http://schemas.microsoft.com/office/drawing/2014/main" val="20021"/>
                    </a:ext>
                  </a:extLst>
                </a:gridCol>
                <a:gridCol w="339979">
                  <a:extLst>
                    <a:ext uri="{9D8B030D-6E8A-4147-A177-3AD203B41FA5}">
                      <a16:colId xmlns="" xmlns:a16="http://schemas.microsoft.com/office/drawing/2014/main" val="20022"/>
                    </a:ext>
                  </a:extLst>
                </a:gridCol>
                <a:gridCol w="339979">
                  <a:extLst>
                    <a:ext uri="{9D8B030D-6E8A-4147-A177-3AD203B41FA5}">
                      <a16:colId xmlns="" xmlns:a16="http://schemas.microsoft.com/office/drawing/2014/main" val="20023"/>
                    </a:ext>
                  </a:extLst>
                </a:gridCol>
                <a:gridCol w="339979">
                  <a:extLst>
                    <a:ext uri="{9D8B030D-6E8A-4147-A177-3AD203B41FA5}">
                      <a16:colId xmlns="" xmlns:a16="http://schemas.microsoft.com/office/drawing/2014/main"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126.019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122.905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114.242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124.426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119.455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120.676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57.695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56.969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52.903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55.960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55.888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59.149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45.137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44.200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42.533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46.554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42.294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41.805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18.944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17.772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15.895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16.495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16.765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16.531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104.458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101.756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92.613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102.730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99.362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100.622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45.992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44.926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40.740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43.724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44.706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47.245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38.920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effectLst/>
                          <a:latin typeface="+mj-lt"/>
                          <a:ea typeface="+mn-ea"/>
                          <a:cs typeface="+mn-cs"/>
                        </a:rPr>
                        <a:t>38.194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35.908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40.552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36.912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36.606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15.901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4"/>
                          </a:solidFill>
                          <a:effectLst/>
                          <a:latin typeface="+mj-lt"/>
                          <a:ea typeface="+mn-ea"/>
                          <a:cs typeface="+mn-cs"/>
                        </a:rPr>
                        <a:t>15.122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13.547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13.868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14.125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14.166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388.240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373.607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349.546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377.101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359.557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369.455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effectLst/>
                          <a:latin typeface="+mj-lt"/>
                          <a:ea typeface="+mn-ea"/>
                          <a:cs typeface="+mn-cs"/>
                        </a:rPr>
                        <a:t>203.095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effectLst/>
                          <a:latin typeface="+mj-lt"/>
                          <a:ea typeface="+mn-ea"/>
                          <a:cs typeface="+mn-cs"/>
                        </a:rPr>
                        <a:t>198.229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184.799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194.635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191.897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202.318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129.034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124.768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118.256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131.344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116.069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119.229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44.470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40.143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37.489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37.636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38.717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37.978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310.193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297.199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272.859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299.569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287.702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299.410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effectLst/>
                          <a:latin typeface="+mj-lt"/>
                          <a:ea typeface="+mn-ea"/>
                          <a:cs typeface="+mn-cs"/>
                        </a:rPr>
                        <a:t>156.235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effectLst/>
                          <a:latin typeface="+mj-lt"/>
                          <a:ea typeface="+mn-ea"/>
                          <a:cs typeface="+mn-cs"/>
                        </a:rPr>
                        <a:t>149.722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137.334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146.492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147.078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157.809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107.193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105.943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97.397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111.678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98.037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102.341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36.837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32.261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30.960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30.129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31.606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31.637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£23,976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£23,294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£22,692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£24,825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£23,079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£23,683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£13,763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£13,472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£13,065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£14,171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£13,313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£14,134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£5,083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£4,847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£4,990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£5,646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£4,695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£4,651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£4,486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£4,388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£4,101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£4,013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£4,369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£4,245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£19,497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£18,710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£18,085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£19,571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£18,492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£19,049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£11,007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£10,463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£10,046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£10,725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effectLst/>
                          <a:latin typeface="+mj-lt"/>
                          <a:ea typeface="+mn-ea"/>
                          <a:cs typeface="+mn-cs"/>
                        </a:rPr>
                        <a:t>£10,413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£11,023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£4,192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£4,078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£4,064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£4,655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£3,903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£3,950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£3,750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£3,655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£3,499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£3,339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£3,632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£3,556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
        <p:nvSpPr>
          <p:cNvPr id="9" name="TextBox 8"/>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cxnSp>
        <p:nvCxnSpPr>
          <p:cNvPr id="11" name="Straight Connector 10"/>
          <p:cNvCxnSpPr/>
          <p:nvPr/>
        </p:nvCxnSpPr>
        <p:spPr>
          <a:xfrm flipV="1">
            <a:off x="2246845"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294633"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350097"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8362920" y="1140315"/>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Jan-December </a:t>
            </a:r>
            <a:r>
              <a:rPr lang="en-US" dirty="0" smtClean="0"/>
              <a:t>period*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815407213"/>
              </p:ext>
            </p:extLst>
          </p:nvPr>
        </p:nvGraphicFramePr>
        <p:xfrm>
          <a:off x="63500" y="1115274"/>
          <a:ext cx="8943987" cy="2989804"/>
        </p:xfrm>
        <a:graphic>
          <a:graphicData uri="http://schemas.openxmlformats.org/drawingml/2006/table">
            <a:tbl>
              <a:tblPr/>
              <a:tblGrid>
                <a:gridCol w="807915">
                  <a:extLst>
                    <a:ext uri="{9D8B030D-6E8A-4147-A177-3AD203B41FA5}">
                      <a16:colId xmlns="" xmlns:a16="http://schemas.microsoft.com/office/drawing/2014/main" val="20000"/>
                    </a:ext>
                  </a:extLst>
                </a:gridCol>
                <a:gridCol w="339003">
                  <a:extLst>
                    <a:ext uri="{9D8B030D-6E8A-4147-A177-3AD203B41FA5}">
                      <a16:colId xmlns="" xmlns:a16="http://schemas.microsoft.com/office/drawing/2014/main" val="20001"/>
                    </a:ext>
                  </a:extLst>
                </a:gridCol>
                <a:gridCol w="339003">
                  <a:extLst>
                    <a:ext uri="{9D8B030D-6E8A-4147-A177-3AD203B41FA5}">
                      <a16:colId xmlns="" xmlns:a16="http://schemas.microsoft.com/office/drawing/2014/main" val="20002"/>
                    </a:ext>
                  </a:extLst>
                </a:gridCol>
                <a:gridCol w="339003">
                  <a:extLst>
                    <a:ext uri="{9D8B030D-6E8A-4147-A177-3AD203B41FA5}">
                      <a16:colId xmlns="" xmlns:a16="http://schemas.microsoft.com/office/drawing/2014/main" val="20003"/>
                    </a:ext>
                  </a:extLst>
                </a:gridCol>
                <a:gridCol w="339003">
                  <a:extLst>
                    <a:ext uri="{9D8B030D-6E8A-4147-A177-3AD203B41FA5}">
                      <a16:colId xmlns="" xmlns:a16="http://schemas.microsoft.com/office/drawing/2014/main" val="20004"/>
                    </a:ext>
                  </a:extLst>
                </a:gridCol>
                <a:gridCol w="339003">
                  <a:extLst>
                    <a:ext uri="{9D8B030D-6E8A-4147-A177-3AD203B41FA5}">
                      <a16:colId xmlns="" xmlns:a16="http://schemas.microsoft.com/office/drawing/2014/main" val="20005"/>
                    </a:ext>
                  </a:extLst>
                </a:gridCol>
                <a:gridCol w="339003">
                  <a:extLst>
                    <a:ext uri="{9D8B030D-6E8A-4147-A177-3AD203B41FA5}">
                      <a16:colId xmlns="" xmlns:a16="http://schemas.microsoft.com/office/drawing/2014/main" val="20006"/>
                    </a:ext>
                  </a:extLst>
                </a:gridCol>
                <a:gridCol w="339003">
                  <a:extLst>
                    <a:ext uri="{9D8B030D-6E8A-4147-A177-3AD203B41FA5}">
                      <a16:colId xmlns="" xmlns:a16="http://schemas.microsoft.com/office/drawing/2014/main" val="20007"/>
                    </a:ext>
                  </a:extLst>
                </a:gridCol>
                <a:gridCol w="339003">
                  <a:extLst>
                    <a:ext uri="{9D8B030D-6E8A-4147-A177-3AD203B41FA5}">
                      <a16:colId xmlns="" xmlns:a16="http://schemas.microsoft.com/office/drawing/2014/main" val="20008"/>
                    </a:ext>
                  </a:extLst>
                </a:gridCol>
                <a:gridCol w="339003">
                  <a:extLst>
                    <a:ext uri="{9D8B030D-6E8A-4147-A177-3AD203B41FA5}">
                      <a16:colId xmlns="" xmlns:a16="http://schemas.microsoft.com/office/drawing/2014/main" val="20009"/>
                    </a:ext>
                  </a:extLst>
                </a:gridCol>
                <a:gridCol w="339003">
                  <a:extLst>
                    <a:ext uri="{9D8B030D-6E8A-4147-A177-3AD203B41FA5}">
                      <a16:colId xmlns="" xmlns:a16="http://schemas.microsoft.com/office/drawing/2014/main" val="20010"/>
                    </a:ext>
                  </a:extLst>
                </a:gridCol>
                <a:gridCol w="339003">
                  <a:extLst>
                    <a:ext uri="{9D8B030D-6E8A-4147-A177-3AD203B41FA5}">
                      <a16:colId xmlns="" xmlns:a16="http://schemas.microsoft.com/office/drawing/2014/main" val="20011"/>
                    </a:ext>
                  </a:extLst>
                </a:gridCol>
                <a:gridCol w="339003">
                  <a:extLst>
                    <a:ext uri="{9D8B030D-6E8A-4147-A177-3AD203B41FA5}">
                      <a16:colId xmlns="" xmlns:a16="http://schemas.microsoft.com/office/drawing/2014/main" val="20012"/>
                    </a:ext>
                  </a:extLst>
                </a:gridCol>
                <a:gridCol w="339003">
                  <a:extLst>
                    <a:ext uri="{9D8B030D-6E8A-4147-A177-3AD203B41FA5}">
                      <a16:colId xmlns="" xmlns:a16="http://schemas.microsoft.com/office/drawing/2014/main" val="20013"/>
                    </a:ext>
                  </a:extLst>
                </a:gridCol>
                <a:gridCol w="339003">
                  <a:extLst>
                    <a:ext uri="{9D8B030D-6E8A-4147-A177-3AD203B41FA5}">
                      <a16:colId xmlns="" xmlns:a16="http://schemas.microsoft.com/office/drawing/2014/main" val="20014"/>
                    </a:ext>
                  </a:extLst>
                </a:gridCol>
                <a:gridCol w="339003">
                  <a:extLst>
                    <a:ext uri="{9D8B030D-6E8A-4147-A177-3AD203B41FA5}">
                      <a16:colId xmlns="" xmlns:a16="http://schemas.microsoft.com/office/drawing/2014/main" val="20015"/>
                    </a:ext>
                  </a:extLst>
                </a:gridCol>
                <a:gridCol w="339003">
                  <a:extLst>
                    <a:ext uri="{9D8B030D-6E8A-4147-A177-3AD203B41FA5}">
                      <a16:colId xmlns="" xmlns:a16="http://schemas.microsoft.com/office/drawing/2014/main" val="20016"/>
                    </a:ext>
                  </a:extLst>
                </a:gridCol>
                <a:gridCol w="339003">
                  <a:extLst>
                    <a:ext uri="{9D8B030D-6E8A-4147-A177-3AD203B41FA5}">
                      <a16:colId xmlns="" xmlns:a16="http://schemas.microsoft.com/office/drawing/2014/main" val="20017"/>
                    </a:ext>
                  </a:extLst>
                </a:gridCol>
                <a:gridCol w="339003">
                  <a:extLst>
                    <a:ext uri="{9D8B030D-6E8A-4147-A177-3AD203B41FA5}">
                      <a16:colId xmlns="" xmlns:a16="http://schemas.microsoft.com/office/drawing/2014/main" val="20018"/>
                    </a:ext>
                  </a:extLst>
                </a:gridCol>
                <a:gridCol w="339003">
                  <a:extLst>
                    <a:ext uri="{9D8B030D-6E8A-4147-A177-3AD203B41FA5}">
                      <a16:colId xmlns="" xmlns:a16="http://schemas.microsoft.com/office/drawing/2014/main" val="20019"/>
                    </a:ext>
                  </a:extLst>
                </a:gridCol>
                <a:gridCol w="339003">
                  <a:extLst>
                    <a:ext uri="{9D8B030D-6E8A-4147-A177-3AD203B41FA5}">
                      <a16:colId xmlns="" xmlns:a16="http://schemas.microsoft.com/office/drawing/2014/main" val="20020"/>
                    </a:ext>
                  </a:extLst>
                </a:gridCol>
                <a:gridCol w="339003">
                  <a:extLst>
                    <a:ext uri="{9D8B030D-6E8A-4147-A177-3AD203B41FA5}">
                      <a16:colId xmlns="" xmlns:a16="http://schemas.microsoft.com/office/drawing/2014/main" val="20021"/>
                    </a:ext>
                  </a:extLst>
                </a:gridCol>
                <a:gridCol w="339003">
                  <a:extLst>
                    <a:ext uri="{9D8B030D-6E8A-4147-A177-3AD203B41FA5}">
                      <a16:colId xmlns="" xmlns:a16="http://schemas.microsoft.com/office/drawing/2014/main" val="20022"/>
                    </a:ext>
                  </a:extLst>
                </a:gridCol>
                <a:gridCol w="339003">
                  <a:extLst>
                    <a:ext uri="{9D8B030D-6E8A-4147-A177-3AD203B41FA5}">
                      <a16:colId xmlns="" xmlns:a16="http://schemas.microsoft.com/office/drawing/2014/main" val="20023"/>
                    </a:ext>
                  </a:extLst>
                </a:gridCol>
                <a:gridCol w="339003">
                  <a:extLst>
                    <a:ext uri="{9D8B030D-6E8A-4147-A177-3AD203B41FA5}">
                      <a16:colId xmlns="" xmlns:a16="http://schemas.microsoft.com/office/drawing/2014/main"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3.06</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3.52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3.42</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2.86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3"/>
                          </a:solidFill>
                          <a:effectLst/>
                          <a:latin typeface="+mj-lt"/>
                        </a:rPr>
                        <a:t>2.85</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4"/>
                          </a:solidFill>
                          <a:effectLst/>
                          <a:latin typeface="+mj-lt"/>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4"/>
                          </a:solidFill>
                          <a:effectLst/>
                          <a:latin typeface="+mj-lt"/>
                        </a:rPr>
                        <a:t>2.30</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2.97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a:solidFill>
                            <a:schemeClr val="accent5"/>
                          </a:solidFill>
                          <a:effectLst/>
                          <a:latin typeface="+mj-lt"/>
                        </a:rPr>
                        <a:t>2.92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2.98</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3.34</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2.75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2.80</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2.23</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£70</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£39</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£112</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£70</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£39</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£112</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Dec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£196</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£239</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£111</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£257</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£187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5"/>
                          </a:solidFill>
                          <a:effectLst/>
                          <a:latin typeface="+mj-lt"/>
                        </a:rPr>
                        <a:t>£189</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2"/>
                          </a:solidFill>
                          <a:effectLst/>
                          <a:latin typeface="+mj-lt"/>
                        </a:rPr>
                        <a:t>£233</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£108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3"/>
                          </a:solidFill>
                          <a:effectLst/>
                          <a:latin typeface="+mj-lt"/>
                        </a:rPr>
                        <a:t>£108</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dirty="0">
                          <a:solidFill>
                            <a:schemeClr val="accent4"/>
                          </a:solidFill>
                          <a:effectLst/>
                          <a:latin typeface="+mj-lt"/>
                        </a:rPr>
                        <a:t>£251</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13 Dec 2017 – 28 Jan 2018</a:t>
            </a:r>
          </a:p>
          <a:p>
            <a:r>
              <a:rPr lang="en-GB" sz="800" b="0" dirty="0"/>
              <a:t>TNS Face-to-Face Omnibus Survey</a:t>
            </a:r>
          </a:p>
        </p:txBody>
      </p:sp>
      <p:sp>
        <p:nvSpPr>
          <p:cNvPr id="7" name="TextBox 6"/>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cxnSp>
        <p:nvCxnSpPr>
          <p:cNvPr id="8" name="Straight Connector 7"/>
          <p:cNvCxnSpPr/>
          <p:nvPr/>
        </p:nvCxnSpPr>
        <p:spPr>
          <a:xfrm flipV="1">
            <a:off x="2211625" y="11179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51489" y="11179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307503" y="11179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306128" y="11179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14222</TotalTime>
  <Words>3940</Words>
  <Application>Microsoft Office PowerPoint</Application>
  <PresentationFormat>On-screen Show (4:3)</PresentationFormat>
  <Paragraphs>2181</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December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Jan-December period*</vt:lpstr>
      <vt:lpstr>GB Domestic Tourism: Year to Date – 2012-2017 Trip Characteristics, Jan-December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dc:title>
  <dc:creator>katie.linshits</dc:creator>
  <cp:lastModifiedBy>John Duncan</cp:lastModifiedBy>
  <cp:revision>1612</cp:revision>
  <cp:lastPrinted>2018-03-23T15:43:15Z</cp:lastPrinted>
  <dcterms:created xsi:type="dcterms:W3CDTF">2012-05-21T18:01:37Z</dcterms:created>
  <dcterms:modified xsi:type="dcterms:W3CDTF">2018-03-28T16:41:54Z</dcterms:modified>
</cp:coreProperties>
</file>