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6858000" type="letter"/>
  <p:notesSz cx="7023100" cy="93091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meng Li" initials="QL" lastIdx="1" clrIdx="0">
    <p:extLst>
      <p:ext uri="{19B8F6BF-5375-455C-9EA6-DF929625EA0E}">
        <p15:presenceInfo xmlns:p15="http://schemas.microsoft.com/office/powerpoint/2012/main" userId="S-1-5-21-2808680614-1317938522-479626105-4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DBB"/>
    <a:srgbClr val="431D60"/>
    <a:srgbClr val="833F10"/>
    <a:srgbClr val="997300"/>
    <a:srgbClr val="588825"/>
    <a:srgbClr val="006A90"/>
    <a:srgbClr val="0B314A"/>
    <a:srgbClr val="7030A0"/>
    <a:srgbClr val="DB691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3668" autoAdjust="0"/>
  </p:normalViewPr>
  <p:slideViewPr>
    <p:cSldViewPr>
      <p:cViewPr varScale="1">
        <p:scale>
          <a:sx n="110" d="100"/>
          <a:sy n="110" d="100"/>
        </p:scale>
        <p:origin x="804" y="114"/>
      </p:cViewPr>
      <p:guideLst>
        <p:guide orient="horz" pos="42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60970297172644"/>
          <c:y val="1.6521243112615273E-2"/>
          <c:w val="0.36163288099625845"/>
          <c:h val="0.66348946302594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6.3E-2</c:v>
                </c:pt>
                <c:pt idx="1">
                  <c:v>0.18</c:v>
                </c:pt>
                <c:pt idx="2">
                  <c:v>0.41799999999999998</c:v>
                </c:pt>
                <c:pt idx="3">
                  <c:v>0.255</c:v>
                </c:pt>
                <c:pt idx="4">
                  <c:v>8.3000000000000004E-2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72284969223329"/>
          <c:y val="3.8836731288549212E-2"/>
          <c:w val="0.1933181041696338"/>
          <c:h val="0.63194634106556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9.9000000000000005E-2</c:v>
                </c:pt>
                <c:pt idx="1">
                  <c:v>0.10100000000000001</c:v>
                </c:pt>
                <c:pt idx="2">
                  <c:v>0.25800000000000001</c:v>
                </c:pt>
                <c:pt idx="3">
                  <c:v>0.13900000000000001</c:v>
                </c:pt>
                <c:pt idx="4">
                  <c:v>6.2E-2</c:v>
                </c:pt>
                <c:pt idx="5">
                  <c:v>0.20699999999999999</c:v>
                </c:pt>
                <c:pt idx="6">
                  <c:v>0.13400000000000001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4947337913908E-2"/>
          <c:y val="7.3259466965020545E-2"/>
          <c:w val="0.80884427545768256"/>
          <c:h val="0.74299036555891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Sheet1!$A$2:$A$14</c:f>
              <c:strCache>
                <c:ptCount val="13"/>
                <c:pt idx="0">
                  <c:v>Educational services, and health care and social assistance</c:v>
                </c:pt>
                <c:pt idx="1">
                  <c:v>Arts, entertainment, and recreation, and accommodation, and food services</c:v>
                </c:pt>
                <c:pt idx="2">
                  <c:v>Retail trade</c:v>
                </c:pt>
                <c:pt idx="3">
                  <c:v>Professional, scientific, and management, and administrative and waste management services</c:v>
                </c:pt>
                <c:pt idx="4">
                  <c:v>Construction</c:v>
                </c:pt>
                <c:pt idx="5">
                  <c:v>Other services, except public administration</c:v>
                </c:pt>
                <c:pt idx="6">
                  <c:v>Transportation and warehousing, and utilities</c:v>
                </c:pt>
                <c:pt idx="7">
                  <c:v>Information</c:v>
                </c:pt>
                <c:pt idx="8">
                  <c:v>Manufacturing</c:v>
                </c:pt>
                <c:pt idx="9">
                  <c:v>Finance and insurance, and real estate and rental and leasing</c:v>
                </c:pt>
                <c:pt idx="10">
                  <c:v>Public administration</c:v>
                </c:pt>
                <c:pt idx="11">
                  <c:v>Wholesale trade</c:v>
                </c:pt>
                <c:pt idx="12">
                  <c:v>Agriculture, forestry, fishing and hunting, and mining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0.20799999999999999</c:v>
                </c:pt>
                <c:pt idx="1">
                  <c:v>0.153</c:v>
                </c:pt>
                <c:pt idx="2">
                  <c:v>0.126</c:v>
                </c:pt>
                <c:pt idx="3">
                  <c:v>0.125</c:v>
                </c:pt>
                <c:pt idx="4">
                  <c:v>8.2000000000000003E-2</c:v>
                </c:pt>
                <c:pt idx="5">
                  <c:v>5.8999999999999997E-2</c:v>
                </c:pt>
                <c:pt idx="6">
                  <c:v>5.2999999999999999E-2</c:v>
                </c:pt>
                <c:pt idx="7">
                  <c:v>5.0999999999999997E-2</c:v>
                </c:pt>
                <c:pt idx="8">
                  <c:v>4.8000000000000001E-2</c:v>
                </c:pt>
                <c:pt idx="9">
                  <c:v>4.7E-2</c:v>
                </c:pt>
                <c:pt idx="10">
                  <c:v>2.4E-2</c:v>
                </c:pt>
                <c:pt idx="11">
                  <c:v>2.1000000000000001E-2</c:v>
                </c:pt>
                <c:pt idx="12">
                  <c:v>3.0000000000000001E-3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NYC</a:t>
            </a:r>
            <a:endParaRPr lang="en-US" dirty="0"/>
          </a:p>
        </c:rich>
      </c:tx>
      <c:layout>
        <c:manualLayout>
          <c:xMode val="edge"/>
          <c:yMode val="edge"/>
          <c:x val="0.77322916666666663"/>
          <c:y val="0.49375000000000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Sheet1!$A$2:$A$14</c:f>
              <c:strCache>
                <c:ptCount val="13"/>
                <c:pt idx="0">
                  <c:v>Educational services, and health care and social assistance</c:v>
                </c:pt>
                <c:pt idx="1">
                  <c:v>Arts, entertainment, and recreation, and accommodation, and food services</c:v>
                </c:pt>
                <c:pt idx="2">
                  <c:v>Retail trade</c:v>
                </c:pt>
                <c:pt idx="3">
                  <c:v>Professional, scientific, and management, and administrative and waste management services</c:v>
                </c:pt>
                <c:pt idx="4">
                  <c:v>Construction</c:v>
                </c:pt>
                <c:pt idx="5">
                  <c:v>Other services, except public administration</c:v>
                </c:pt>
                <c:pt idx="6">
                  <c:v>Transportation and warehousing, and utilities</c:v>
                </c:pt>
                <c:pt idx="7">
                  <c:v>Information</c:v>
                </c:pt>
                <c:pt idx="8">
                  <c:v>Manufacturing</c:v>
                </c:pt>
                <c:pt idx="9">
                  <c:v>Finance and insurance, and real estate and rental and leasing</c:v>
                </c:pt>
                <c:pt idx="10">
                  <c:v>Public administration</c:v>
                </c:pt>
                <c:pt idx="11">
                  <c:v>Wholesale trade</c:v>
                </c:pt>
                <c:pt idx="12">
                  <c:v>Agriculture, forestry, fishing and hunting, and mining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0.26400000000000001</c:v>
                </c:pt>
                <c:pt idx="1">
                  <c:v>0.11</c:v>
                </c:pt>
                <c:pt idx="2">
                  <c:v>9.8000000000000004E-2</c:v>
                </c:pt>
                <c:pt idx="3">
                  <c:v>0.13300000000000001</c:v>
                </c:pt>
                <c:pt idx="4">
                  <c:v>4.9000000000000002E-2</c:v>
                </c:pt>
                <c:pt idx="5">
                  <c:v>5.5E-2</c:v>
                </c:pt>
                <c:pt idx="6">
                  <c:v>0.06</c:v>
                </c:pt>
                <c:pt idx="7">
                  <c:v>3.7999999999999999E-2</c:v>
                </c:pt>
                <c:pt idx="8">
                  <c:v>3.5999999999999997E-2</c:v>
                </c:pt>
                <c:pt idx="9">
                  <c:v>9.7000000000000003E-2</c:v>
                </c:pt>
                <c:pt idx="10">
                  <c:v>3.6999999999999998E-2</c:v>
                </c:pt>
                <c:pt idx="11">
                  <c:v>2.1999999999999999E-2</c:v>
                </c:pt>
                <c:pt idx="12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4947337913908E-2"/>
          <c:y val="7.3259466965020545E-2"/>
          <c:w val="0.80884427545768256"/>
          <c:h val="0.74299036555891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Sheet1!$A$2:$A$14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0.14199999999999999</c:v>
                </c:pt>
                <c:pt idx="1">
                  <c:v>7.8E-2</c:v>
                </c:pt>
                <c:pt idx="2">
                  <c:v>0.124</c:v>
                </c:pt>
                <c:pt idx="3">
                  <c:v>8.7999999999999995E-2</c:v>
                </c:pt>
                <c:pt idx="4">
                  <c:v>0.128</c:v>
                </c:pt>
                <c:pt idx="5">
                  <c:v>0.16500000000000001</c:v>
                </c:pt>
                <c:pt idx="6">
                  <c:v>0.10100000000000001</c:v>
                </c:pt>
                <c:pt idx="7">
                  <c:v>0.11600000000000001</c:v>
                </c:pt>
                <c:pt idx="8">
                  <c:v>3.5000000000000003E-2</c:v>
                </c:pt>
                <c:pt idx="9">
                  <c:v>2.4E-2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0.10199999999999999</c:v>
                </c:pt>
                <c:pt idx="1">
                  <c:v>0.06</c:v>
                </c:pt>
                <c:pt idx="2">
                  <c:v>0.10199999999999999</c:v>
                </c:pt>
                <c:pt idx="3">
                  <c:v>8.6999999999999994E-2</c:v>
                </c:pt>
                <c:pt idx="4">
                  <c:v>0.111</c:v>
                </c:pt>
                <c:pt idx="5">
                  <c:v>0.153</c:v>
                </c:pt>
                <c:pt idx="6">
                  <c:v>0.109</c:v>
                </c:pt>
                <c:pt idx="7">
                  <c:v>0.13100000000000001</c:v>
                </c:pt>
                <c:pt idx="8">
                  <c:v>6.0999999999999999E-2</c:v>
                </c:pt>
                <c:pt idx="9">
                  <c:v>8.3000000000000004E-2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2777777777778"/>
          <c:y val="7.3357871441131942E-2"/>
          <c:w val="0.79861111111111116"/>
          <c:h val="0.558193859714665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0.11</c:v>
                </c:pt>
                <c:pt idx="1">
                  <c:v>6.5000000000000002E-2</c:v>
                </c:pt>
                <c:pt idx="2">
                  <c:v>0.109</c:v>
                </c:pt>
                <c:pt idx="3">
                  <c:v>9.2999999999999999E-2</c:v>
                </c:pt>
                <c:pt idx="4">
                  <c:v>0.11700000000000001</c:v>
                </c:pt>
                <c:pt idx="5">
                  <c:v>0.156</c:v>
                </c:pt>
                <c:pt idx="6">
                  <c:v>0.109</c:v>
                </c:pt>
                <c:pt idx="7">
                  <c:v>0.125</c:v>
                </c:pt>
                <c:pt idx="8">
                  <c:v>5.3999999999999999E-2</c:v>
                </c:pt>
                <c:pt idx="9">
                  <c:v>6.2E-2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Brooklyn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7.3999999999999996E-2</c:v>
                </c:pt>
                <c:pt idx="1">
                  <c:v>0.18099999999999999</c:v>
                </c:pt>
                <c:pt idx="2">
                  <c:v>0.32500000000000001</c:v>
                </c:pt>
                <c:pt idx="3">
                  <c:v>0.29799999999999999</c:v>
                </c:pt>
                <c:pt idx="4">
                  <c:v>0.122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6.6000000000000003E-2</c:v>
                </c:pt>
                <c:pt idx="1">
                  <c:v>0.17</c:v>
                </c:pt>
                <c:pt idx="2">
                  <c:v>0.32200000000000001</c:v>
                </c:pt>
                <c:pt idx="3">
                  <c:v>0.313</c:v>
                </c:pt>
                <c:pt idx="4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60970297172644"/>
          <c:y val="1.6521243112615273E-2"/>
          <c:w val="0.36163288099625845"/>
          <c:h val="0.66348946302594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Owner-occupied housing units</c:v>
                </c:pt>
                <c:pt idx="1">
                  <c:v>Renter-occupied housing units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0.13200000000000001</c:v>
                </c:pt>
                <c:pt idx="1">
                  <c:v>0.86799999999999999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72284969223329"/>
          <c:y val="3.8836731288549212E-2"/>
          <c:w val="0.1933181041696338"/>
          <c:h val="0.63194634106556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Brooklyn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Owner-occupied housing units</c:v>
                </c:pt>
                <c:pt idx="1">
                  <c:v>Renter-occupied housing units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0.27700000000000002</c:v>
                </c:pt>
                <c:pt idx="1">
                  <c:v>0.72299999999999998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Owner-occupied housing units</c:v>
                </c:pt>
                <c:pt idx="1">
                  <c:v>Renter-occupied housing units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0.31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6"/>
                <c:pt idx="0">
                  <c:v>Spanish or Spanish Creole</c:v>
                </c:pt>
                <c:pt idx="1">
                  <c:v>English only</c:v>
                </c:pt>
                <c:pt idx="2">
                  <c:v>Chinese</c:v>
                </c:pt>
                <c:pt idx="3">
                  <c:v>French Creole</c:v>
                </c:pt>
                <c:pt idx="4">
                  <c:v>French (incl. Patois, Cajun)</c:v>
                </c:pt>
                <c:pt idx="5">
                  <c:v>All Other Languages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69582</c:v>
                </c:pt>
                <c:pt idx="1">
                  <c:v>48927</c:v>
                </c:pt>
                <c:pt idx="2">
                  <c:v>2161</c:v>
                </c:pt>
                <c:pt idx="3" formatCode="General">
                  <c:v>8759</c:v>
                </c:pt>
                <c:pt idx="4" formatCode="General">
                  <c:v>749</c:v>
                </c:pt>
                <c:pt idx="5">
                  <c:v>4869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60970297172644"/>
          <c:y val="1.6521243112615273E-2"/>
          <c:w val="0.36163288099625845"/>
          <c:h val="0.66348946302594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0.188</c:v>
                </c:pt>
                <c:pt idx="1">
                  <c:v>0.16</c:v>
                </c:pt>
                <c:pt idx="2">
                  <c:v>0.22800000000000001</c:v>
                </c:pt>
                <c:pt idx="3">
                  <c:v>0.13900000000000001</c:v>
                </c:pt>
                <c:pt idx="4">
                  <c:v>4.8000000000000001E-2</c:v>
                </c:pt>
                <c:pt idx="5">
                  <c:v>0.17899999999999999</c:v>
                </c:pt>
                <c:pt idx="6">
                  <c:v>5.8999999999999997E-2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72284969223329"/>
          <c:y val="3.8836731288549212E-2"/>
          <c:w val="0.1933181041696338"/>
          <c:h val="0.63194634106556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Brooklyn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9.9000000000000005E-2</c:v>
                </c:pt>
                <c:pt idx="1">
                  <c:v>0.10100000000000001</c:v>
                </c:pt>
                <c:pt idx="2">
                  <c:v>0.25800000000000001</c:v>
                </c:pt>
                <c:pt idx="3">
                  <c:v>0.13900000000000001</c:v>
                </c:pt>
                <c:pt idx="4">
                  <c:v>6.2E-2</c:v>
                </c:pt>
                <c:pt idx="5">
                  <c:v>0.20699999999999999</c:v>
                </c:pt>
                <c:pt idx="6">
                  <c:v>0.13400000000000001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4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>
              <a:defRPr sz="1200"/>
            </a:lvl1pPr>
          </a:lstStyle>
          <a:p>
            <a:fld id="{2CD973F8-7566-4122-9CC8-9685979BC576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4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r">
              <a:defRPr sz="1200"/>
            </a:lvl1pPr>
          </a:lstStyle>
          <a:p>
            <a:fld id="{2070F437-B8B3-4E3B-803A-1A0522782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1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930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r">
              <a:defRPr sz="1200"/>
            </a:lvl1pPr>
          </a:lstStyle>
          <a:p>
            <a:fld id="{7F1B796E-1581-404B-B98D-7A4145C81CC2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60" tIns="44130" rIns="88260" bIns="44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18" y="4480621"/>
            <a:ext cx="5617870" cy="3664842"/>
          </a:xfrm>
          <a:prstGeom prst="rect">
            <a:avLst/>
          </a:prstGeom>
        </p:spPr>
        <p:txBody>
          <a:bodyPr vert="horz" lIns="88260" tIns="44130" rIns="88260" bIns="441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930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r">
              <a:defRPr sz="1200"/>
            </a:lvl1pPr>
          </a:lstStyle>
          <a:p>
            <a:fld id="{E8255C88-8FB9-47CA-83E9-75F9EB34F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6139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71815"/>
            <a:ext cx="7772400" cy="1362075"/>
          </a:xfrm>
          <a:noFill/>
        </p:spPr>
        <p:txBody>
          <a:bodyPr anchor="b">
            <a:norm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35102"/>
            <a:ext cx="7772400" cy="661985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22313" y="5098477"/>
            <a:ext cx="7772400" cy="66198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Full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4258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186695"/>
            <a:ext cx="4989513" cy="719424"/>
          </a:xfr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05200" y="4905895"/>
            <a:ext cx="4989513" cy="42976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505200" y="5334313"/>
            <a:ext cx="4989513" cy="42646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6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10746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5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7501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7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0088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7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52089" y="6184146"/>
            <a:ext cx="2839822" cy="5334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nyc.gov/planning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8800" y="685800"/>
            <a:ext cx="5486400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2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899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2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4" r:id="rId3"/>
    <p:sldLayoutId id="2147483697" r:id="rId4"/>
    <p:sldLayoutId id="2147483685" r:id="rId5"/>
    <p:sldLayoutId id="2147483690" r:id="rId6"/>
    <p:sldLayoutId id="2147483698" r:id="rId7"/>
    <p:sldLayoutId id="2147483695" r:id="rId8"/>
    <p:sldLayoutId id="2147483696" r:id="rId9"/>
    <p:sldLayoutId id="21474836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287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10600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Population and Age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766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9937"/>
              </p:ext>
            </p:extLst>
          </p:nvPr>
        </p:nvGraphicFramePr>
        <p:xfrm>
          <a:off x="1371599" y="862782"/>
          <a:ext cx="64008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 Change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Population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129,063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135,837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5.3%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95399" y="576664"/>
            <a:ext cx="164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Total Population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41223" y="4038600"/>
            <a:ext cx="1630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Age Distribution</a:t>
            </a:r>
            <a:endParaRPr lang="en-US" sz="1600" dirty="0"/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214703134"/>
              </p:ext>
            </p:extLst>
          </p:nvPr>
        </p:nvGraphicFramePr>
        <p:xfrm>
          <a:off x="-1143000" y="1476648"/>
          <a:ext cx="8727553" cy="400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1860255681"/>
              </p:ext>
            </p:extLst>
          </p:nvPr>
        </p:nvGraphicFramePr>
        <p:xfrm>
          <a:off x="4724400" y="1641276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560408359"/>
              </p:ext>
            </p:extLst>
          </p:nvPr>
        </p:nvGraphicFramePr>
        <p:xfrm>
          <a:off x="6611676" y="1641276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2590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2006 – 2010 and  2012 </a:t>
            </a:r>
            <a:r>
              <a:rPr lang="en-US" sz="900" dirty="0" smtClean="0"/>
              <a:t>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19168"/>
              </p:ext>
            </p:extLst>
          </p:nvPr>
        </p:nvGraphicFramePr>
        <p:xfrm>
          <a:off x="1371598" y="4377154"/>
          <a:ext cx="6400802" cy="18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19"/>
                <a:gridCol w="787978"/>
                <a:gridCol w="715241"/>
                <a:gridCol w="715241"/>
                <a:gridCol w="715241"/>
                <a:gridCol w="715241"/>
                <a:gridCol w="715241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Study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York City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Median Age (years)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30.6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34.5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35.9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 5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8,561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193,851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555,383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t0 19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24,451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471,044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1,434,064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to 39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56,921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846,605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2,727,084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to 64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34,563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777,777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2,646,100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11,341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317,575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1,099,330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86800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 Housing and Households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1497" y="4251141"/>
            <a:ext cx="3406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Household Size and Housing Units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13047"/>
              </p:ext>
            </p:extLst>
          </p:nvPr>
        </p:nvGraphicFramePr>
        <p:xfrm>
          <a:off x="1371600" y="4555540"/>
          <a:ext cx="6400800" cy="161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7"/>
                <a:gridCol w="778978"/>
                <a:gridCol w="715241"/>
                <a:gridCol w="715241"/>
                <a:gridCol w="715241"/>
                <a:gridCol w="715241"/>
                <a:gridCol w="715241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Study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York City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Household Size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3.00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2.69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2.57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Occupied Housing Units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42,511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916,856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3,109,784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Owner Occupied</a:t>
                      </a:r>
                      <a:r>
                        <a:rPr lang="en-US" sz="1200" baseline="0" dirty="0" smtClean="0"/>
                        <a:t> Units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5,603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254,241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962,892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Renter Occupied Units 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36,908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86.90%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662,615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2,146,892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11813720"/>
              </p:ext>
            </p:extLst>
          </p:nvPr>
        </p:nvGraphicFramePr>
        <p:xfrm>
          <a:off x="-1143000" y="1476648"/>
          <a:ext cx="8727553" cy="400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77022282"/>
              </p:ext>
            </p:extLst>
          </p:nvPr>
        </p:nvGraphicFramePr>
        <p:xfrm>
          <a:off x="4724400" y="1641276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52987224"/>
              </p:ext>
            </p:extLst>
          </p:nvPr>
        </p:nvGraphicFramePr>
        <p:xfrm>
          <a:off x="6567377" y="1651909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3352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980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8897679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 Languages Spoken at Home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70294"/>
              </p:ext>
            </p:extLst>
          </p:nvPr>
        </p:nvGraphicFramePr>
        <p:xfrm>
          <a:off x="304800" y="1264924"/>
          <a:ext cx="3628912" cy="349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7"/>
                <a:gridCol w="807806"/>
                <a:gridCol w="733239"/>
              </a:tblGrid>
              <a:tr h="4366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Lan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Population 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127,259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Spanish or Spanish Creole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69,582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English only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48,927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Chinese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2,161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French Creole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8759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French (incl. Patois, Cajun)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Other Languages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4,869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30956384"/>
              </p:ext>
            </p:extLst>
          </p:nvPr>
        </p:nvGraphicFramePr>
        <p:xfrm>
          <a:off x="3505200" y="832028"/>
          <a:ext cx="6096000" cy="526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2011 </a:t>
            </a:r>
            <a:r>
              <a:rPr lang="en-US" sz="900" dirty="0" smtClean="0"/>
              <a:t>- </a:t>
            </a:r>
            <a:r>
              <a:rPr lang="en-US" sz="900" dirty="0" smtClean="0"/>
              <a:t>2015 </a:t>
            </a:r>
            <a:r>
              <a:rPr lang="en-US" sz="900" dirty="0" smtClean="0"/>
              <a:t>ACS data </a:t>
            </a:r>
            <a:r>
              <a:rPr lang="en-US" sz="900" dirty="0"/>
              <a:t>for the Bushwick North (BK77) and  Bushwick South (BK78)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8791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Educational Attainment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67" y="533400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95041"/>
              </p:ext>
            </p:extLst>
          </p:nvPr>
        </p:nvGraphicFramePr>
        <p:xfrm>
          <a:off x="685800" y="656525"/>
          <a:ext cx="7696200" cy="284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791"/>
                <a:gridCol w="947449"/>
                <a:gridCol w="859992"/>
                <a:gridCol w="859992"/>
                <a:gridCol w="859992"/>
                <a:gridCol w="859992"/>
                <a:gridCol w="859992"/>
              </a:tblGrid>
              <a:tr h="26498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Brooklyn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New</a:t>
                      </a:r>
                      <a:r>
                        <a:rPr lang="en-US" sz="1200" baseline="0" dirty="0" smtClean="0">
                          <a:latin typeface="+mn-lt"/>
                        </a:rPr>
                        <a:t> York City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87,885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1,753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5,851,772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 than 9th grade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16,479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173,424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579,784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9th to 12th grade, no diploma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14,040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177,622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544,697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62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graduate (includes equivalency)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20,068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452,449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1,402,714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college, no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243,487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829,201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Associate's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4,209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109,028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375,851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Bachelor's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15,744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362,659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1,246,538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Graduate or professional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5,171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235,026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872,987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3048892"/>
              </p:ext>
            </p:extLst>
          </p:nvPr>
        </p:nvGraphicFramePr>
        <p:xfrm>
          <a:off x="-1143000" y="3480391"/>
          <a:ext cx="8727553" cy="400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059784952"/>
              </p:ext>
            </p:extLst>
          </p:nvPr>
        </p:nvGraphicFramePr>
        <p:xfrm>
          <a:off x="4724400" y="3673867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180749968"/>
              </p:ext>
            </p:extLst>
          </p:nvPr>
        </p:nvGraphicFramePr>
        <p:xfrm>
          <a:off x="6611676" y="3673867"/>
          <a:ext cx="25908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3352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078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 Workers by </a:t>
            </a:r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599" y="6096016"/>
            <a:ext cx="419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03568"/>
              </p:ext>
            </p:extLst>
          </p:nvPr>
        </p:nvGraphicFramePr>
        <p:xfrm>
          <a:off x="228599" y="672941"/>
          <a:ext cx="4536439" cy="574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"/>
                <a:gridCol w="2620766"/>
                <a:gridCol w="843536"/>
                <a:gridCol w="843536"/>
              </a:tblGrid>
              <a:tr h="317659"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Civilian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employed population 16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66,122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1352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Educational services, and health care and social assistance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13,750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Arts, entertainment, and recreation, and accommodation, and food services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10,127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Retail trade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8,322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54067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Professional, scientific, and management, and administrative and waste management services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8,241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DB69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5,448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services, except public administration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3,928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B3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Transportation and warehousing, and utilities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3,477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9418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6A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Information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3,356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1539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5888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Manufacturing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6352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97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Finance and insurance, and real estate and rental and leasing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18637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833F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administration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1,607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18637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431D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Wholesale trade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6352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1D7D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Agriculture, forestry, fishing and hunting, and mining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666973854"/>
              </p:ext>
            </p:extLst>
          </p:nvPr>
        </p:nvGraphicFramePr>
        <p:xfrm>
          <a:off x="4983891" y="656562"/>
          <a:ext cx="3941256" cy="41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85150619"/>
              </p:ext>
            </p:extLst>
          </p:nvPr>
        </p:nvGraphicFramePr>
        <p:xfrm>
          <a:off x="5125719" y="4064016"/>
          <a:ext cx="36576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5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 Income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9078"/>
              </p:ext>
            </p:extLst>
          </p:nvPr>
        </p:nvGraphicFramePr>
        <p:xfrm>
          <a:off x="228602" y="672941"/>
          <a:ext cx="3733798" cy="53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8"/>
                <a:gridCol w="1999556"/>
                <a:gridCol w="752822"/>
                <a:gridCol w="752822"/>
              </a:tblGrid>
              <a:tr h="407963"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households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66,122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135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Household income of less than $10,000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6,457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$10,000 to $14,999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3,543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$15,000 to $24,999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5,627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 to $34,999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3,986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DB69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 to $49,999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5,817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$50,000 to $74,999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7,489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B3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 to $99,999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4,571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6A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$100,000 to $149,999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5,273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58882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$150,000 to $199,999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1,590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97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$200,000 or more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1,110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079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 (dollars) 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42,607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6029655"/>
            <a:ext cx="419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78691600"/>
              </p:ext>
            </p:extLst>
          </p:nvPr>
        </p:nvGraphicFramePr>
        <p:xfrm>
          <a:off x="4800600" y="609402"/>
          <a:ext cx="3941256" cy="41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842088881"/>
              </p:ext>
            </p:extLst>
          </p:nvPr>
        </p:nvGraphicFramePr>
        <p:xfrm>
          <a:off x="6340074" y="4285676"/>
          <a:ext cx="3128218" cy="173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2504750"/>
              </p:ext>
            </p:extLst>
          </p:nvPr>
        </p:nvGraphicFramePr>
        <p:xfrm>
          <a:off x="3819747" y="4360638"/>
          <a:ext cx="3047999" cy="2242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8221" y="597646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Brooklyn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1222" y="59905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NYC</a:t>
            </a:r>
          </a:p>
        </p:txBody>
      </p:sp>
    </p:spTree>
    <p:extLst>
      <p:ext uri="{BB962C8B-B14F-4D97-AF65-F5344CB8AC3E}">
        <p14:creationId xmlns:p14="http://schemas.microsoft.com/office/powerpoint/2010/main" val="2552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7.14469714221855940000E+000&quot;&gt;&lt;m_msothmcolidx val=&quot;0&quot;/&gt;&lt;m_rgb r=&quot;C0&quot; g=&quot;50&quot; b=&quot;46&quot;/&gt;&lt;m_nBrightness val=&quot;0&quot;/&gt;&lt;/elem&gt;&lt;elem m_fUsage=&quot;1.64989952002909560000E+000&quot;&gt;&lt;m_msothmcolidx val=&quot;0&quot;/&gt;&lt;m_rgb r=&quot;FF&quot; g=&quot;C0&quot; b=&quot;00&quot;/&gt;&lt;m_nBrightness val=&quot;0&quot;/&gt;&lt;/elem&gt;&lt;elem m_fUsage=&quot;1.18005658274236520000E+000&quot;&gt;&lt;m_msothmcolidx val=&quot;0&quot;/&gt;&lt;m_rgb r=&quot;70&quot; g=&quot;AD&quot; b=&quot;47&quot;/&gt;&lt;m_nBrightness val=&quot;0&quot;/&gt;&lt;/elem&gt;&lt;elem m_fUsage=&quot;1.59849711762873640000E-002&quot;&gt;&lt;m_msothmcolidx val=&quot;0&quot;/&gt;&lt;m_rgb r=&quot;4F&quot; g=&quot;62&quot; b=&quot;28&quot;/&gt;&lt;m_nBrightness val=&quot;0&quot;/&gt;&lt;/elem&gt;&lt;elem m_fUsage=&quot;8.42132274670922760000E-003&quot;&gt;&lt;m_msothmcolidx val=&quot;0&quot;/&gt;&lt;m_rgb r=&quot;C0&quot; g=&quot;00&quot; b=&quot;0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MEKKOFORMATS" val="&lt;MekkoFormats&gt;&lt;NumberFormat DecimalSeparator=&quot;.&quot; ThousandSeparator=&quot;,&quot; NegativeNumberFormat=&quot;1&quot; /&gt;&lt;Font&gt;&lt;Output_Font_Name Default=&quot;Verdana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CP PPT Template (Letter)">
  <a:themeElements>
    <a:clrScheme name="DCP Color Palette">
      <a:dk1>
        <a:srgbClr val="000000"/>
      </a:dk1>
      <a:lt1>
        <a:sysClr val="window" lastClr="FFFFFF"/>
      </a:lt1>
      <a:dk2>
        <a:srgbClr val="EDA471"/>
      </a:dk2>
      <a:lt2>
        <a:srgbClr val="EB212F"/>
      </a:lt2>
      <a:accent1>
        <a:srgbClr val="13527B"/>
      </a:accent1>
      <a:accent2>
        <a:srgbClr val="00B0F0"/>
      </a:accent2>
      <a:accent3>
        <a:srgbClr val="92D050"/>
      </a:accent3>
      <a:accent4>
        <a:srgbClr val="FFC000"/>
      </a:accent4>
      <a:accent5>
        <a:srgbClr val="DB691B"/>
      </a:accent5>
      <a:accent6>
        <a:srgbClr val="7030A0"/>
      </a:accent6>
      <a:hlink>
        <a:srgbClr val="1B83CB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CP PowerPoint Template_Letter_vTested" id="{7EAD8072-8799-4D6B-A95F-0C925DE47716}" vid="{D8401CD1-AFB0-4FD9-BC64-2626DEEF2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2894</TotalTime>
  <Words>710</Words>
  <Application>Microsoft Office PowerPoint</Application>
  <PresentationFormat>Letter Paper (8.5x11 in)</PresentationFormat>
  <Paragraphs>268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DCP PPT Template (Letter)</vt:lpstr>
      <vt:lpstr>think-cell Slide</vt:lpstr>
      <vt:lpstr>Neighborhood Demographics: Population and Age  </vt:lpstr>
      <vt:lpstr>Neighborhood Demographics:  Housing and Households</vt:lpstr>
      <vt:lpstr>Neighborhood Demographics:  Languages Spoken at Home</vt:lpstr>
      <vt:lpstr>Neighborhood Demographics: Educational Attainment</vt:lpstr>
      <vt:lpstr>Neighborhood Demographics:  Workers by Industry</vt:lpstr>
      <vt:lpstr>Neighborhood Demographics:  Income</vt:lpstr>
    </vt:vector>
  </TitlesOfParts>
  <Company>DCP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Demographics</dc:title>
  <dc:creator>Thomas Smith</dc:creator>
  <cp:lastModifiedBy>Thomas Smith</cp:lastModifiedBy>
  <cp:revision>51</cp:revision>
  <cp:lastPrinted>2016-07-11T19:16:06Z</cp:lastPrinted>
  <dcterms:created xsi:type="dcterms:W3CDTF">2018-08-14T17:31:44Z</dcterms:created>
  <dcterms:modified xsi:type="dcterms:W3CDTF">2018-08-28T17:39:37Z</dcterms:modified>
</cp:coreProperties>
</file>