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7" r:id="rId5"/>
    <p:sldId id="262" r:id="rId6"/>
    <p:sldId id="263" r:id="rId7"/>
  </p:sldIdLst>
  <p:sldSz cx="9144000" cy="6858000" type="letter"/>
  <p:notesSz cx="7023100" cy="93091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meng Li" initials="QL" lastIdx="1" clrIdx="0">
    <p:extLst>
      <p:ext uri="{19B8F6BF-5375-455C-9EA6-DF929625EA0E}">
        <p15:presenceInfo xmlns:p15="http://schemas.microsoft.com/office/powerpoint/2012/main" userId="S-1-5-21-2808680614-1317938522-479626105-41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7DBB"/>
    <a:srgbClr val="431D60"/>
    <a:srgbClr val="833F10"/>
    <a:srgbClr val="997300"/>
    <a:srgbClr val="588825"/>
    <a:srgbClr val="006A90"/>
    <a:srgbClr val="0B314A"/>
    <a:srgbClr val="7030A0"/>
    <a:srgbClr val="DB691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3668" autoAdjust="0"/>
  </p:normalViewPr>
  <p:slideViewPr>
    <p:cSldViewPr>
      <p:cViewPr varScale="1">
        <p:scale>
          <a:sx n="99" d="100"/>
          <a:sy n="99" d="100"/>
        </p:scale>
        <p:origin x="522" y="78"/>
      </p:cViewPr>
      <p:guideLst>
        <p:guide orient="horz" pos="42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825346503178835E-2"/>
          <c:y val="1.6521243112615273E-2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&lt;5, </a:t>
                    </a:r>
                    <a:fld id="{8C327521-EB78-4A86-9112-2E35DC48B163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5 to 19, </a:t>
                    </a:r>
                    <a:fld id="{86CEAEFF-D41C-47FB-8AD1-09CA07EFEC3E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20 to 39</a:t>
                    </a:r>
                    <a:r>
                      <a:rPr lang="en-US" baseline="0" smtClean="0"/>
                      <a:t>, </a:t>
                    </a:r>
                    <a:fld id="{8314D6B2-2566-4E2A-A844-CAA513F1DC07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40 to 60, </a:t>
                    </a:r>
                    <a:fld id="{993B6E2F-09DC-41BF-93F8-67C8496BF98E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65 +</a:t>
                    </a:r>
                    <a:r>
                      <a:rPr lang="en-US" baseline="0" smtClean="0"/>
                      <a:t>, </a:t>
                    </a:r>
                    <a:fld id="{0F6DFBB5-2B3C-4354-ADE1-4D6BAD579789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t0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 years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6.3E-2</c:v>
                </c:pt>
                <c:pt idx="1">
                  <c:v>0.18</c:v>
                </c:pt>
                <c:pt idx="2">
                  <c:v>0.41799999999999998</c:v>
                </c:pt>
                <c:pt idx="3">
                  <c:v>0.255</c:v>
                </c:pt>
                <c:pt idx="4">
                  <c:v>8.3000000000000004E-2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6521243112615273E-2"/>
          <c:w val="0.97325097547604178"/>
          <c:h val="0.98347878017814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6.9092196847780245E-3"/>
                  <c:y val="0.238404281496062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250010252628041"/>
                      <c:h val="0.1432439486637749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1327574120355995"/>
                  <c:y val="-1.899606299212598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9DCA52A-B831-4B9D-A070-3B350BE2E2A3}" type="VALUE">
                      <a:rPr lang="en-US" smtClean="0"/>
                      <a:pPr>
                        <a:defRPr sz="9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baseline="0" dirty="0" smtClean="0"/>
                      <a:t>,</a:t>
                    </a:r>
                  </a:p>
                  <a:p>
                    <a:pPr>
                      <a:defRPr sz="900" b="1">
                        <a:solidFill>
                          <a:schemeClr val="bg1"/>
                        </a:solidFill>
                      </a:defRPr>
                    </a:pP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812500271759742"/>
                      <c:h val="0.12992913385826771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1.9180440255613589E-2"/>
                  <c:y val="-0.1038681102362204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958346114942949"/>
                      <c:h val="0.187808732692505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14819119131257782"/>
                  <c:y val="-0.1113142224409448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14609650462482"/>
                      <c:h val="0.14445373132732206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3.6814386405152465E-2"/>
                  <c:y val="-0.142697834645669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0833346730100634"/>
                      <c:h val="9.8679164635045002E-2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10120888395883167"/>
                  <c:y val="1.74749015748031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20425438064626159"/>
                  <c:y val="0.1102477854330708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2917507518867"/>
                      <c:h val="0.1005466412991060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&lt; 9th</c:v>
                </c:pt>
                <c:pt idx="1">
                  <c:v>9th to 12th</c:v>
                </c:pt>
                <c:pt idx="2">
                  <c:v>High school</c:v>
                </c:pt>
                <c:pt idx="3">
                  <c:v>Some college</c:v>
                </c:pt>
                <c:pt idx="4">
                  <c:v>Associate's</c:v>
                </c:pt>
                <c:pt idx="5">
                  <c:v>Bachelor's</c:v>
                </c:pt>
                <c:pt idx="6">
                  <c:v>Graduate degree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9.9000000000000005E-2</c:v>
                </c:pt>
                <c:pt idx="1">
                  <c:v>0.10100000000000001</c:v>
                </c:pt>
                <c:pt idx="2">
                  <c:v>0.25800000000000001</c:v>
                </c:pt>
                <c:pt idx="3">
                  <c:v>0.13900000000000001</c:v>
                </c:pt>
                <c:pt idx="4">
                  <c:v>6.2E-2</c:v>
                </c:pt>
                <c:pt idx="5">
                  <c:v>0.20699999999999999</c:v>
                </c:pt>
                <c:pt idx="6">
                  <c:v>0.13400000000000001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6521243112615273E-2"/>
          <c:w val="0.97325097547604178"/>
          <c:h val="0.98347878017814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6.9092196847780245E-3"/>
                  <c:y val="0.238404281496062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250010252628041"/>
                      <c:h val="0.1432439486637749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1327574120355995"/>
                  <c:y val="-1.899606299212598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9DCA52A-B831-4B9D-A070-3B350BE2E2A3}" type="VALUE">
                      <a:rPr lang="en-US" smtClean="0"/>
                      <a:pPr>
                        <a:defRPr sz="9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baseline="0" dirty="0" smtClean="0"/>
                      <a:t>,</a:t>
                    </a:r>
                  </a:p>
                  <a:p>
                    <a:pPr>
                      <a:defRPr sz="900" b="1">
                        <a:solidFill>
                          <a:schemeClr val="bg1"/>
                        </a:solidFill>
                      </a:defRPr>
                    </a:pPr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812500271759742"/>
                      <c:h val="0.12992913385826771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1.9180440255613589E-2"/>
                  <c:y val="-0.1038681102362204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958346114942949"/>
                      <c:h val="0.187808732692505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3.7748032097120354E-2"/>
                  <c:y val="-0.1113142224409448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14609650462482"/>
                      <c:h val="0.14445373132732206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3.6814386405152465E-2"/>
                  <c:y val="-0.1426978346456692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0833346730100634"/>
                      <c:h val="9.8679164635045002E-2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10120888395883167"/>
                  <c:y val="1.74749015748031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20425438064626159"/>
                  <c:y val="0.1102477854330708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2917507518867"/>
                      <c:h val="0.1005466412991060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&lt; 9th</c:v>
                </c:pt>
                <c:pt idx="1">
                  <c:v>9th to 12th</c:v>
                </c:pt>
                <c:pt idx="2">
                  <c:v>High school</c:v>
                </c:pt>
                <c:pt idx="3">
                  <c:v>Some college</c:v>
                </c:pt>
                <c:pt idx="4">
                  <c:v>Associate's</c:v>
                </c:pt>
                <c:pt idx="5">
                  <c:v>Bachelor's</c:v>
                </c:pt>
                <c:pt idx="6">
                  <c:v>Graduate degree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9.9000000000000005E-2</c:v>
                </c:pt>
                <c:pt idx="1">
                  <c:v>9.2999999999999999E-2</c:v>
                </c:pt>
                <c:pt idx="2">
                  <c:v>0.24</c:v>
                </c:pt>
                <c:pt idx="3">
                  <c:v>0.14199999999999999</c:v>
                </c:pt>
                <c:pt idx="4">
                  <c:v>6.4000000000000001E-2</c:v>
                </c:pt>
                <c:pt idx="5">
                  <c:v>0.21299999999999999</c:v>
                </c:pt>
                <c:pt idx="6">
                  <c:v>0.14899999999999999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9613309273840769"/>
          <c:y val="2.9726839394622583E-2"/>
          <c:w val="0.56734612860892386"/>
          <c:h val="0.802094488188976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NYC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87A53D2-EF54-46E1-88B1-AEB59FE8C7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E583DC2-1B44-42A7-B475-42B63F574D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8E4B1D2-706A-4CAC-B790-1D683D6F95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02E8FF5-7E85-43F5-A0A3-5B64B9776E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78D14DCD-8B9C-4568-B234-6FD191ACCA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1E2CCD6E-693D-40C8-9DEB-E6AE6D1855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5C401520-5355-4410-81D6-F24BF4A72A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F75A19FF-5885-4AC4-A132-7EF34C190B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ACDE8349-59F6-4F11-B26C-3D7836379D1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E4AAD169-2BF0-4B48-A9D4-CB0D0C6DC6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F0D976F7-F734-47D3-9C93-E21B793AA9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E250E172-431B-403E-8BDD-105D72F53C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Sheet1!$A$2:$A$13</c:f>
              <c:strCache>
                <c:ptCount val="12"/>
                <c:pt idx="0">
                  <c:v>Education, health care, social assistance</c:v>
                </c:pt>
                <c:pt idx="1">
                  <c:v>Arts, entertainment, recreation, accommodation, food services</c:v>
                </c:pt>
                <c:pt idx="2">
                  <c:v>Retail trade</c:v>
                </c:pt>
                <c:pt idx="3">
                  <c:v>Professional, scientific</c:v>
                </c:pt>
                <c:pt idx="4">
                  <c:v>Construction</c:v>
                </c:pt>
                <c:pt idx="5">
                  <c:v>Other services</c:v>
                </c:pt>
                <c:pt idx="6">
                  <c:v>Transportation, warehousing, utilities</c:v>
                </c:pt>
                <c:pt idx="7">
                  <c:v>Information</c:v>
                </c:pt>
                <c:pt idx="8">
                  <c:v>Manufacturing</c:v>
                </c:pt>
                <c:pt idx="9">
                  <c:v>Finance,insurance, real estate</c:v>
                </c:pt>
                <c:pt idx="10">
                  <c:v>Public administration</c:v>
                </c:pt>
                <c:pt idx="11">
                  <c:v>Wholesale trade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Sheet1!$B$2:$B$14</c15:sqref>
                  </c15:fullRef>
                </c:ext>
              </c:extLst>
              <c:f>Sheet1!$B$2:$B$13</c:f>
              <c:numCache>
                <c:formatCode>0.00%</c:formatCode>
                <c:ptCount val="12"/>
                <c:pt idx="0">
                  <c:v>0.26400000000000001</c:v>
                </c:pt>
                <c:pt idx="1">
                  <c:v>0.11</c:v>
                </c:pt>
                <c:pt idx="2">
                  <c:v>9.8000000000000004E-2</c:v>
                </c:pt>
                <c:pt idx="3">
                  <c:v>0.13300000000000001</c:v>
                </c:pt>
                <c:pt idx="4">
                  <c:v>4.9000000000000002E-2</c:v>
                </c:pt>
                <c:pt idx="5">
                  <c:v>5.5E-2</c:v>
                </c:pt>
                <c:pt idx="6">
                  <c:v>0.06</c:v>
                </c:pt>
                <c:pt idx="7">
                  <c:v>3.7999999999999999E-2</c:v>
                </c:pt>
                <c:pt idx="8">
                  <c:v>3.5999999999999997E-2</c:v>
                </c:pt>
                <c:pt idx="9">
                  <c:v>9.7000000000000003E-2</c:v>
                </c:pt>
                <c:pt idx="10">
                  <c:v>3.6999999999999998E-2</c:v>
                </c:pt>
                <c:pt idx="11">
                  <c:v>2.1999999999999999E-2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Sheet1!$G$2:$G$14</c15:f>
                <c15:dlblRangeCache>
                  <c:ptCount val="13"/>
                  <c:pt idx="0">
                    <c:v>1,055,535</c:v>
                  </c:pt>
                  <c:pt idx="1">
                    <c:v>437,325</c:v>
                  </c:pt>
                  <c:pt idx="2">
                    <c:v>389,932</c:v>
                  </c:pt>
                  <c:pt idx="3">
                    <c:v>529,998</c:v>
                  </c:pt>
                  <c:pt idx="4">
                    <c:v>196,634</c:v>
                  </c:pt>
                  <c:pt idx="5">
                    <c:v>218,051</c:v>
                  </c:pt>
                  <c:pt idx="6">
                    <c:v>239,903</c:v>
                  </c:pt>
                  <c:pt idx="7">
                    <c:v>152,521</c:v>
                  </c:pt>
                  <c:pt idx="8">
                    <c:v>143,497</c:v>
                  </c:pt>
                  <c:pt idx="9">
                    <c:v>386,147</c:v>
                  </c:pt>
                  <c:pt idx="10">
                    <c:v>149,076</c:v>
                  </c:pt>
                  <c:pt idx="11">
                    <c:v>88,712</c:v>
                  </c:pt>
                  <c:pt idx="12">
                    <c:v>4,286</c:v>
                  </c:pt>
                </c15:dlblRangeCache>
              </c15:datalabelsRange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Brooklyn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117232D9-7564-4A73-8435-B5A1837EFC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39F42BF-2CE0-440C-BDC6-9699659C66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E7BA5AA-0335-4B7C-A8F9-E5A0F360F4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2684D125-B1CB-45E2-B59A-775DBDE5CD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B820D55F-08AC-4006-8AF8-7F24E8F7A7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B7CF7437-1FEE-4F69-83BB-510BDD7B9A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6162BC3A-33D8-4833-86E1-AE6859570A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8C20494F-8412-4374-9F69-33A23EFF62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CFD0E378-5821-4267-9A97-CD31D6E7B1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D93E6C3B-62B1-422D-8453-E73C9FA3E8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80C741AB-1BC1-4E98-9165-DB89B46851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DBEA2379-D5C2-413B-80C8-B5A35EC84E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Sheet1!$A$2:$A$13</c:f>
              <c:strCache>
                <c:ptCount val="12"/>
                <c:pt idx="0">
                  <c:v>Education, health care, social assistance</c:v>
                </c:pt>
                <c:pt idx="1">
                  <c:v>Arts, entertainment, recreation, accommodation, food services</c:v>
                </c:pt>
                <c:pt idx="2">
                  <c:v>Retail trade</c:v>
                </c:pt>
                <c:pt idx="3">
                  <c:v>Professional, scientific</c:v>
                </c:pt>
                <c:pt idx="4">
                  <c:v>Construction</c:v>
                </c:pt>
                <c:pt idx="5">
                  <c:v>Other services</c:v>
                </c:pt>
                <c:pt idx="6">
                  <c:v>Transportation, warehousing, utilities</c:v>
                </c:pt>
                <c:pt idx="7">
                  <c:v>Information</c:v>
                </c:pt>
                <c:pt idx="8">
                  <c:v>Manufacturing</c:v>
                </c:pt>
                <c:pt idx="9">
                  <c:v>Finance,insurance, real estate</c:v>
                </c:pt>
                <c:pt idx="10">
                  <c:v>Public administration</c:v>
                </c:pt>
                <c:pt idx="11">
                  <c:v>Wholesale trade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Sheet1!$C$2:$C$14</c15:sqref>
                  </c15:fullRef>
                </c:ext>
              </c:extLst>
              <c:f>Sheet1!$C$2:$C$13</c:f>
              <c:numCache>
                <c:formatCode>0.00%</c:formatCode>
                <c:ptCount val="12"/>
                <c:pt idx="0">
                  <c:v>0.28699999999999998</c:v>
                </c:pt>
                <c:pt idx="1">
                  <c:v>0.10299999999999999</c:v>
                </c:pt>
                <c:pt idx="2">
                  <c:v>9.7000000000000003E-2</c:v>
                </c:pt>
                <c:pt idx="3">
                  <c:v>0.13</c:v>
                </c:pt>
                <c:pt idx="4">
                  <c:v>5.0999999999999997E-2</c:v>
                </c:pt>
                <c:pt idx="5">
                  <c:v>5.2999999999999999E-2</c:v>
                </c:pt>
                <c:pt idx="6">
                  <c:v>6.2E-2</c:v>
                </c:pt>
                <c:pt idx="7">
                  <c:v>4.2000000000000003E-2</c:v>
                </c:pt>
                <c:pt idx="8">
                  <c:v>3.7999999999999999E-2</c:v>
                </c:pt>
                <c:pt idx="9">
                  <c:v>7.3999999999999996E-2</c:v>
                </c:pt>
                <c:pt idx="10">
                  <c:v>3.7999999999999999E-2</c:v>
                </c:pt>
                <c:pt idx="11">
                  <c:v>2.3E-2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Sheet1!$F$2:$F$14</c15:f>
                <c15:dlblRangeCache>
                  <c:ptCount val="13"/>
                  <c:pt idx="0">
                    <c:v>342,526</c:v>
                  </c:pt>
                  <c:pt idx="1">
                    <c:v>123,107</c:v>
                  </c:pt>
                  <c:pt idx="2">
                    <c:v>116,153</c:v>
                  </c:pt>
                  <c:pt idx="3">
                    <c:v>155,453</c:v>
                  </c:pt>
                  <c:pt idx="4">
                    <c:v>60,700</c:v>
                  </c:pt>
                  <c:pt idx="5">
                    <c:v>63,501</c:v>
                  </c:pt>
                  <c:pt idx="6">
                    <c:v>73,408</c:v>
                  </c:pt>
                  <c:pt idx="7">
                    <c:v>50,138</c:v>
                  </c:pt>
                  <c:pt idx="8">
                    <c:v>44,978</c:v>
                  </c:pt>
                  <c:pt idx="9">
                    <c:v>88,517</c:v>
                  </c:pt>
                  <c:pt idx="10">
                    <c:v>44,976</c:v>
                  </c:pt>
                  <c:pt idx="11">
                    <c:v>27,631</c:v>
                  </c:pt>
                  <c:pt idx="12">
                    <c:v>1,401</c:v>
                  </c:pt>
                </c15:dlblRangeCache>
              </c15:datalabelsRange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Study Area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AD6DA98E-FEE1-426D-9201-B6FE81A7CD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FF868ED-22A0-4E2E-8799-AB6808E78C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B6A6ACAD-9C76-4F80-BB56-2125430666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09B28A7-C684-4321-BF2F-D7F9ACBCFD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96FD8E71-C5EE-40D8-BF17-C9B539F1E1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99D1F8C6-65F0-4411-81CB-1CE53A541B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2B92A37E-9AD2-4236-9941-44FF06753A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CF9A07D4-2530-4B62-986D-CDF68ABFB3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F7452F3F-9373-487B-BC49-0229608D62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B02DEEA5-4C98-4D5D-9B9C-5B3FA132B7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4E552090-E1F8-4915-9899-203C1F630A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FDD3BA93-8140-4E1A-9142-DCA7078F77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Sheet1!$A$2:$A$14</c15:sqref>
                  </c15:fullRef>
                </c:ext>
              </c:extLst>
              <c:f>Sheet1!$A$2:$A$13</c:f>
              <c:strCache>
                <c:ptCount val="12"/>
                <c:pt idx="0">
                  <c:v>Education, health care, social assistance</c:v>
                </c:pt>
                <c:pt idx="1">
                  <c:v>Arts, entertainment, recreation, accommodation, food services</c:v>
                </c:pt>
                <c:pt idx="2">
                  <c:v>Retail trade</c:v>
                </c:pt>
                <c:pt idx="3">
                  <c:v>Professional, scientific</c:v>
                </c:pt>
                <c:pt idx="4">
                  <c:v>Construction</c:v>
                </c:pt>
                <c:pt idx="5">
                  <c:v>Other services</c:v>
                </c:pt>
                <c:pt idx="6">
                  <c:v>Transportation, warehousing, utilities</c:v>
                </c:pt>
                <c:pt idx="7">
                  <c:v>Information</c:v>
                </c:pt>
                <c:pt idx="8">
                  <c:v>Manufacturing</c:v>
                </c:pt>
                <c:pt idx="9">
                  <c:v>Finance,insurance, real estate</c:v>
                </c:pt>
                <c:pt idx="10">
                  <c:v>Public administration</c:v>
                </c:pt>
                <c:pt idx="11">
                  <c:v>Wholesale trade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Sheet1!$D$2:$D$14</c15:sqref>
                  </c15:fullRef>
                </c:ext>
              </c:extLst>
              <c:f>Sheet1!$D$2:$D$13</c:f>
              <c:numCache>
                <c:formatCode>0.00%</c:formatCode>
                <c:ptCount val="12"/>
                <c:pt idx="0">
                  <c:v>0.20799999999999999</c:v>
                </c:pt>
                <c:pt idx="1">
                  <c:v>0.153</c:v>
                </c:pt>
                <c:pt idx="2">
                  <c:v>0.126</c:v>
                </c:pt>
                <c:pt idx="3">
                  <c:v>0.125</c:v>
                </c:pt>
                <c:pt idx="4">
                  <c:v>8.2000000000000003E-2</c:v>
                </c:pt>
                <c:pt idx="5">
                  <c:v>5.8999999999999997E-2</c:v>
                </c:pt>
                <c:pt idx="6">
                  <c:v>5.2999999999999999E-2</c:v>
                </c:pt>
                <c:pt idx="7">
                  <c:v>5.0999999999999997E-2</c:v>
                </c:pt>
                <c:pt idx="8">
                  <c:v>4.8000000000000001E-2</c:v>
                </c:pt>
                <c:pt idx="9">
                  <c:v>4.7E-2</c:v>
                </c:pt>
                <c:pt idx="10">
                  <c:v>2.4E-2</c:v>
                </c:pt>
                <c:pt idx="11">
                  <c:v>2.1000000000000001E-2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Sheet1!$E$2:$E$14</c15:f>
                <c15:dlblRangeCache>
                  <c:ptCount val="13"/>
                  <c:pt idx="0">
                    <c:v>13,750</c:v>
                  </c:pt>
                  <c:pt idx="1">
                    <c:v>10,127</c:v>
                  </c:pt>
                  <c:pt idx="2">
                    <c:v>8,322</c:v>
                  </c:pt>
                  <c:pt idx="3">
                    <c:v>8,241</c:v>
                  </c:pt>
                  <c:pt idx="4">
                    <c:v>5,448</c:v>
                  </c:pt>
                  <c:pt idx="5">
                    <c:v>3,928</c:v>
                  </c:pt>
                  <c:pt idx="6">
                    <c:v>3,477</c:v>
                  </c:pt>
                  <c:pt idx="7">
                    <c:v>3,356</c:v>
                  </c:pt>
                  <c:pt idx="8">
                    <c:v>3,142</c:v>
                  </c:pt>
                  <c:pt idx="9">
                    <c:v>3,104</c:v>
                  </c:pt>
                  <c:pt idx="10">
                    <c:v>1,607</c:v>
                  </c:pt>
                  <c:pt idx="11">
                    <c:v>1,404</c:v>
                  </c:pt>
                  <c:pt idx="12">
                    <c:v>216</c:v>
                  </c:pt>
                </c15:dlblRangeCache>
              </c15:datalabelsRang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7"/>
        <c:axId val="461030560"/>
        <c:axId val="407489696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ullRef>
                          <c15:sqref>Sheet1!$A$2:$A$14</c15:sqref>
                        </c15:fullRef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Education, health care, social assistance</c:v>
                      </c:pt>
                      <c:pt idx="1">
                        <c:v>Arts, entertainment, recreation, accommodation, food services</c:v>
                      </c:pt>
                      <c:pt idx="2">
                        <c:v>Retail trade</c:v>
                      </c:pt>
                      <c:pt idx="3">
                        <c:v>Professional, scientific</c:v>
                      </c:pt>
                      <c:pt idx="4">
                        <c:v>Construction</c:v>
                      </c:pt>
                      <c:pt idx="5">
                        <c:v>Other services</c:v>
                      </c:pt>
                      <c:pt idx="6">
                        <c:v>Transportation, warehousing, utilities</c:v>
                      </c:pt>
                      <c:pt idx="7">
                        <c:v>Information</c:v>
                      </c:pt>
                      <c:pt idx="8">
                        <c:v>Manufacturing</c:v>
                      </c:pt>
                      <c:pt idx="9">
                        <c:v>Finance,insurance, real estate</c:v>
                      </c:pt>
                      <c:pt idx="10">
                        <c:v>Public administration</c:v>
                      </c:pt>
                      <c:pt idx="11">
                        <c:v>Wholesale trade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Sheet1!$E$2:$E$14</c15:sqref>
                        </c15:fullRef>
                        <c15:formulaRef>
                          <c15:sqref>Sheet1!$E$2:$E$13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13750</c:v>
                      </c:pt>
                      <c:pt idx="1">
                        <c:v>10127</c:v>
                      </c:pt>
                      <c:pt idx="2">
                        <c:v>8322</c:v>
                      </c:pt>
                      <c:pt idx="3">
                        <c:v>8241</c:v>
                      </c:pt>
                      <c:pt idx="4">
                        <c:v>5448</c:v>
                      </c:pt>
                      <c:pt idx="5">
                        <c:v>3928</c:v>
                      </c:pt>
                      <c:pt idx="6">
                        <c:v>3477</c:v>
                      </c:pt>
                      <c:pt idx="7">
                        <c:v>3356</c:v>
                      </c:pt>
                      <c:pt idx="8">
                        <c:v>3142</c:v>
                      </c:pt>
                      <c:pt idx="9">
                        <c:v>3104</c:v>
                      </c:pt>
                      <c:pt idx="10">
                        <c:v>1607</c:v>
                      </c:pt>
                      <c:pt idx="11">
                        <c:v>1404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Sheet1!$A$2:$A$14</c15:sqref>
                        </c15:fullRef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Education, health care, social assistance</c:v>
                      </c:pt>
                      <c:pt idx="1">
                        <c:v>Arts, entertainment, recreation, accommodation, food services</c:v>
                      </c:pt>
                      <c:pt idx="2">
                        <c:v>Retail trade</c:v>
                      </c:pt>
                      <c:pt idx="3">
                        <c:v>Professional, scientific</c:v>
                      </c:pt>
                      <c:pt idx="4">
                        <c:v>Construction</c:v>
                      </c:pt>
                      <c:pt idx="5">
                        <c:v>Other services</c:v>
                      </c:pt>
                      <c:pt idx="6">
                        <c:v>Transportation, warehousing, utilities</c:v>
                      </c:pt>
                      <c:pt idx="7">
                        <c:v>Information</c:v>
                      </c:pt>
                      <c:pt idx="8">
                        <c:v>Manufacturing</c:v>
                      </c:pt>
                      <c:pt idx="9">
                        <c:v>Finance,insurance, real estate</c:v>
                      </c:pt>
                      <c:pt idx="10">
                        <c:v>Public administration</c:v>
                      </c:pt>
                      <c:pt idx="11">
                        <c:v>Wholesale trade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Sheet1!$F$2:$F$14</c15:sqref>
                        </c15:fullRef>
                        <c15:formulaRef>
                          <c15:sqref>Sheet1!$F$2:$F$13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342526</c:v>
                      </c:pt>
                      <c:pt idx="1">
                        <c:v>123107</c:v>
                      </c:pt>
                      <c:pt idx="2">
                        <c:v>116153</c:v>
                      </c:pt>
                      <c:pt idx="3">
                        <c:v>155453</c:v>
                      </c:pt>
                      <c:pt idx="4">
                        <c:v>60700</c:v>
                      </c:pt>
                      <c:pt idx="5">
                        <c:v>63501</c:v>
                      </c:pt>
                      <c:pt idx="6">
                        <c:v>73408</c:v>
                      </c:pt>
                      <c:pt idx="7">
                        <c:v>50138</c:v>
                      </c:pt>
                      <c:pt idx="8">
                        <c:v>44978</c:v>
                      </c:pt>
                      <c:pt idx="9">
                        <c:v>88517</c:v>
                      </c:pt>
                      <c:pt idx="10">
                        <c:v>44976</c:v>
                      </c:pt>
                      <c:pt idx="11">
                        <c:v>27631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xmlns:c15="http://schemas.microsoft.com/office/drawing/2012/chart" uri="{02D57815-91ED-43cb-92C2-25804820EDAC}">
                        <c15:fullRef>
                          <c15:sqref>Sheet1!$A$2:$A$14</c15:sqref>
                        </c15:fullRef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Education, health care, social assistance</c:v>
                      </c:pt>
                      <c:pt idx="1">
                        <c:v>Arts, entertainment, recreation, accommodation, food services</c:v>
                      </c:pt>
                      <c:pt idx="2">
                        <c:v>Retail trade</c:v>
                      </c:pt>
                      <c:pt idx="3">
                        <c:v>Professional, scientific</c:v>
                      </c:pt>
                      <c:pt idx="4">
                        <c:v>Construction</c:v>
                      </c:pt>
                      <c:pt idx="5">
                        <c:v>Other services</c:v>
                      </c:pt>
                      <c:pt idx="6">
                        <c:v>Transportation, warehousing, utilities</c:v>
                      </c:pt>
                      <c:pt idx="7">
                        <c:v>Information</c:v>
                      </c:pt>
                      <c:pt idx="8">
                        <c:v>Manufacturing</c:v>
                      </c:pt>
                      <c:pt idx="9">
                        <c:v>Finance,insurance, real estate</c:v>
                      </c:pt>
                      <c:pt idx="10">
                        <c:v>Public administration</c:v>
                      </c:pt>
                      <c:pt idx="11">
                        <c:v>Wholesale trade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ullRef>
                          <c15:sqref>Sheet1!$G$2:$G$14</c15:sqref>
                        </c15:fullRef>
                        <c15:formulaRef>
                          <c15:sqref>Sheet1!$G$2:$G$13</c15:sqref>
                        </c15:formulaRef>
                      </c:ext>
                    </c:extLst>
                    <c:numCache>
                      <c:formatCode>#,##0</c:formatCode>
                      <c:ptCount val="12"/>
                      <c:pt idx="0">
                        <c:v>1055535</c:v>
                      </c:pt>
                      <c:pt idx="1">
                        <c:v>437325</c:v>
                      </c:pt>
                      <c:pt idx="2">
                        <c:v>389932</c:v>
                      </c:pt>
                      <c:pt idx="3">
                        <c:v>529998</c:v>
                      </c:pt>
                      <c:pt idx="4">
                        <c:v>196634</c:v>
                      </c:pt>
                      <c:pt idx="5">
                        <c:v>218051</c:v>
                      </c:pt>
                      <c:pt idx="6">
                        <c:v>239903</c:v>
                      </c:pt>
                      <c:pt idx="7">
                        <c:v>152521</c:v>
                      </c:pt>
                      <c:pt idx="8">
                        <c:v>143497</c:v>
                      </c:pt>
                      <c:pt idx="9">
                        <c:v>386147</c:v>
                      </c:pt>
                      <c:pt idx="10">
                        <c:v>149076</c:v>
                      </c:pt>
                      <c:pt idx="11">
                        <c:v>88712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46103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89696"/>
        <c:crosses val="autoZero"/>
        <c:auto val="1"/>
        <c:lblAlgn val="ctr"/>
        <c:lblOffset val="100"/>
        <c:noMultiLvlLbl val="0"/>
      </c:catAx>
      <c:valAx>
        <c:axId val="40748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0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626388888888888"/>
          <c:y val="4.6327133401493269E-2"/>
          <c:w val="0.27858333333333335"/>
          <c:h val="3.8736677736312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29975940507438"/>
          <c:y val="0.13693295549393536"/>
          <c:w val="0.76317946194225716"/>
          <c:h val="0.701408462317116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NYC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C459B91-5E2F-4161-827E-5E6E52824D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E1A48CB-3FF5-4573-ABFD-30D22DB8D4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BB5AD3F-2586-4B03-B258-3419CD9960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3BBB5EE-AD8A-4F5F-B551-9A86B28AED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989E0F9-F35A-43A7-BA1A-525BD10662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5E0D13C2-2CE4-4BEC-BF3F-EDCD5168E1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FC1168DD-6B38-45A6-A5D1-B647B0FF98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181AE455-E129-4A60-8EC3-9804AAE9AD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A3336C04-7267-406E-A9CE-BA7A8B180BD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$10,000 to $14,999</c:v>
                </c:pt>
                <c:pt idx="1">
                  <c:v>$15,000 to $24,999</c:v>
                </c:pt>
                <c:pt idx="2">
                  <c:v>$25,000 to $34,999</c:v>
                </c:pt>
                <c:pt idx="3">
                  <c:v>$35,000 to $49,999</c:v>
                </c:pt>
                <c:pt idx="4">
                  <c:v>$50,000 to $74,999</c:v>
                </c:pt>
                <c:pt idx="5">
                  <c:v>$75,000 to $99,999</c:v>
                </c:pt>
                <c:pt idx="6">
                  <c:v>$100,000 to $149,999</c:v>
                </c:pt>
                <c:pt idx="7">
                  <c:v>$150,000 to $199,999</c:v>
                </c:pt>
                <c:pt idx="8">
                  <c:v>$200,000 or more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0.06</c:v>
                </c:pt>
                <c:pt idx="1">
                  <c:v>0.10199999999999999</c:v>
                </c:pt>
                <c:pt idx="2">
                  <c:v>8.6999999999999994E-2</c:v>
                </c:pt>
                <c:pt idx="3">
                  <c:v>0.111</c:v>
                </c:pt>
                <c:pt idx="4">
                  <c:v>0.153</c:v>
                </c:pt>
                <c:pt idx="5">
                  <c:v>0.109</c:v>
                </c:pt>
                <c:pt idx="6">
                  <c:v>0.13100000000000001</c:v>
                </c:pt>
                <c:pt idx="7">
                  <c:v>6.0999999999999999E-2</c:v>
                </c:pt>
                <c:pt idx="8">
                  <c:v>8.3000000000000004E-2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Sheet1!$G$2:$G$14</c15:f>
                <c15:dlblRangeCache>
                  <c:ptCount val="13"/>
                  <c:pt idx="0">
                    <c:v>3,543</c:v>
                  </c:pt>
                  <c:pt idx="1">
                    <c:v>5,627</c:v>
                  </c:pt>
                  <c:pt idx="2">
                    <c:v>3,986</c:v>
                  </c:pt>
                  <c:pt idx="3">
                    <c:v>5,817</c:v>
                  </c:pt>
                  <c:pt idx="4">
                    <c:v>7,489</c:v>
                  </c:pt>
                  <c:pt idx="5">
                    <c:v>4,571</c:v>
                  </c:pt>
                  <c:pt idx="6">
                    <c:v>5,273</c:v>
                  </c:pt>
                  <c:pt idx="7">
                    <c:v>1,590</c:v>
                  </c:pt>
                  <c:pt idx="8">
                    <c:v>1,110</c:v>
                  </c:pt>
                </c15:dlblRangeCache>
              </c15:datalabelsRange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Brooklyn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E52F98E0-A10A-4DDB-B7A7-71C2D754F6D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BCADF83B-F4D1-4D4C-BDA5-D0967C3F13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CE893992-06FC-4930-9472-C92490893F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60372712-F3A9-4F5B-881D-883BB5A6EE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84A5F0E-FD43-473E-A6C6-2451783B28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1997DD89-4921-4F0A-9E81-5E5C9C0C20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E4BEE239-AF1B-461E-AC66-C3DE949EDA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E2E64305-260D-4DAC-84E1-D7F44F71AC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9EB72ED3-E5A8-4247-BDE4-1D9892C65B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$10,000 to $14,999</c:v>
                </c:pt>
                <c:pt idx="1">
                  <c:v>$15,000 to $24,999</c:v>
                </c:pt>
                <c:pt idx="2">
                  <c:v>$25,000 to $34,999</c:v>
                </c:pt>
                <c:pt idx="3">
                  <c:v>$35,000 to $49,999</c:v>
                </c:pt>
                <c:pt idx="4">
                  <c:v>$50,000 to $74,999</c:v>
                </c:pt>
                <c:pt idx="5">
                  <c:v>$75,000 to $99,999</c:v>
                </c:pt>
                <c:pt idx="6">
                  <c:v>$100,000 to $149,999</c:v>
                </c:pt>
                <c:pt idx="7">
                  <c:v>$150,000 to $199,999</c:v>
                </c:pt>
                <c:pt idx="8">
                  <c:v>$200,000 or more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6.5000000000000002E-2</c:v>
                </c:pt>
                <c:pt idx="1">
                  <c:v>0.109</c:v>
                </c:pt>
                <c:pt idx="2">
                  <c:v>9.2999999999999999E-2</c:v>
                </c:pt>
                <c:pt idx="3">
                  <c:v>0.11700000000000001</c:v>
                </c:pt>
                <c:pt idx="4">
                  <c:v>0.156</c:v>
                </c:pt>
                <c:pt idx="5">
                  <c:v>0.109</c:v>
                </c:pt>
                <c:pt idx="6">
                  <c:v>0.125</c:v>
                </c:pt>
                <c:pt idx="7">
                  <c:v>5.3999999999999999E-2</c:v>
                </c:pt>
                <c:pt idx="8">
                  <c:v>6.2E-2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Sheet1!$F$2:$F$14</c15:f>
                <c15:dlblRangeCache>
                  <c:ptCount val="13"/>
                  <c:pt idx="0">
                    <c:v>61,462</c:v>
                  </c:pt>
                  <c:pt idx="1">
                    <c:v>102,273</c:v>
                  </c:pt>
                  <c:pt idx="2">
                    <c:v>87,051</c:v>
                  </c:pt>
                  <c:pt idx="3">
                    <c:v>110,186</c:v>
                  </c:pt>
                  <c:pt idx="4">
                    <c:v>146,420</c:v>
                  </c:pt>
                  <c:pt idx="5">
                    <c:v>102,042</c:v>
                  </c:pt>
                  <c:pt idx="6">
                    <c:v>117,284</c:v>
                  </c:pt>
                  <c:pt idx="7">
                    <c:v>51,032</c:v>
                  </c:pt>
                  <c:pt idx="8">
                    <c:v>57,889</c:v>
                  </c:pt>
                </c15:dlblRangeCache>
              </c15:datalabelsRange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Study Area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A6DA4EDA-7D94-47DD-B3DE-F4E2506902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30165965-FA82-4C03-BF9A-FEC1809522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D67C569-36C9-49FC-9C64-BD7AC573F9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E488B5A-1971-45B6-9191-9849FD3510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B7D2DF91-B78B-4FEB-99EA-3899D98E50F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AC834514-4C68-4BF2-A046-39879BAEAB2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532DCD5F-FCD8-41A8-A871-693A78B6F6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F55413F2-0DE3-4FEA-B835-04CD16AB74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7695BAC7-BB8F-43A6-8FCB-1856E71D0D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$10,000 to $14,999</c:v>
                </c:pt>
                <c:pt idx="1">
                  <c:v>$15,000 to $24,999</c:v>
                </c:pt>
                <c:pt idx="2">
                  <c:v>$25,000 to $34,999</c:v>
                </c:pt>
                <c:pt idx="3">
                  <c:v>$35,000 to $49,999</c:v>
                </c:pt>
                <c:pt idx="4">
                  <c:v>$50,000 to $74,999</c:v>
                </c:pt>
                <c:pt idx="5">
                  <c:v>$75,000 to $99,999</c:v>
                </c:pt>
                <c:pt idx="6">
                  <c:v>$100,000 to $149,999</c:v>
                </c:pt>
                <c:pt idx="7">
                  <c:v>$150,000 to $199,999</c:v>
                </c:pt>
                <c:pt idx="8">
                  <c:v>$200,000 or more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7.8E-2</c:v>
                </c:pt>
                <c:pt idx="1">
                  <c:v>0.124</c:v>
                </c:pt>
                <c:pt idx="2">
                  <c:v>8.7999999999999995E-2</c:v>
                </c:pt>
                <c:pt idx="3">
                  <c:v>0.128</c:v>
                </c:pt>
                <c:pt idx="4">
                  <c:v>0.16500000000000001</c:v>
                </c:pt>
                <c:pt idx="5">
                  <c:v>0.10100000000000001</c:v>
                </c:pt>
                <c:pt idx="6">
                  <c:v>0.11600000000000001</c:v>
                </c:pt>
                <c:pt idx="7">
                  <c:v>3.5000000000000003E-2</c:v>
                </c:pt>
                <c:pt idx="8">
                  <c:v>2.4E-2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Sheet1!$E$2:$E$14</c15:f>
                <c15:dlblRangeCache>
                  <c:ptCount val="13"/>
                  <c:pt idx="0">
                    <c:v>186,560</c:v>
                  </c:pt>
                  <c:pt idx="1">
                    <c:v>317,605</c:v>
                  </c:pt>
                  <c:pt idx="2">
                    <c:v>273,198</c:v>
                  </c:pt>
                  <c:pt idx="3">
                    <c:v>347,658</c:v>
                  </c:pt>
                  <c:pt idx="4">
                    <c:v>479,924</c:v>
                  </c:pt>
                  <c:pt idx="5">
                    <c:v>342,454</c:v>
                  </c:pt>
                  <c:pt idx="6">
                    <c:v>410,434</c:v>
                  </c:pt>
                  <c:pt idx="7">
                    <c:v>191,106</c:v>
                  </c:pt>
                  <c:pt idx="8">
                    <c:v>260,595</c:v>
                  </c:pt>
                </c15:dlblRangeCache>
              </c15:datalabelsRang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7"/>
        <c:axId val="183316544"/>
        <c:axId val="18331710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$10,000 to $14,999</c:v>
                      </c:pt>
                      <c:pt idx="1">
                        <c:v>$15,000 to $24,999</c:v>
                      </c:pt>
                      <c:pt idx="2">
                        <c:v>$25,000 to $34,999</c:v>
                      </c:pt>
                      <c:pt idx="3">
                        <c:v>$35,000 to $49,999</c:v>
                      </c:pt>
                      <c:pt idx="4">
                        <c:v>$50,000 to $74,999</c:v>
                      </c:pt>
                      <c:pt idx="5">
                        <c:v>$75,000 to $99,999</c:v>
                      </c:pt>
                      <c:pt idx="6">
                        <c:v>$100,000 to $149,999</c:v>
                      </c:pt>
                      <c:pt idx="7">
                        <c:v>$150,000 to $199,999</c:v>
                      </c:pt>
                      <c:pt idx="8">
                        <c:v>$200,000 or more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Sheet1!$E$2:$E$10</c15:sqref>
                        </c15:formulaRef>
                      </c:ext>
                    </c:extLst>
                    <c:numCache>
                      <c:formatCode>#,##0</c:formatCode>
                      <c:ptCount val="9"/>
                      <c:pt idx="0">
                        <c:v>186560</c:v>
                      </c:pt>
                      <c:pt idx="1">
                        <c:v>317605</c:v>
                      </c:pt>
                      <c:pt idx="2">
                        <c:v>273198</c:v>
                      </c:pt>
                      <c:pt idx="3">
                        <c:v>347658</c:v>
                      </c:pt>
                      <c:pt idx="4">
                        <c:v>479924</c:v>
                      </c:pt>
                      <c:pt idx="5">
                        <c:v>342454</c:v>
                      </c:pt>
                      <c:pt idx="6">
                        <c:v>410434</c:v>
                      </c:pt>
                      <c:pt idx="7">
                        <c:v>191106</c:v>
                      </c:pt>
                      <c:pt idx="8">
                        <c:v>260595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$10,000 to $14,999</c:v>
                      </c:pt>
                      <c:pt idx="1">
                        <c:v>$15,000 to $24,999</c:v>
                      </c:pt>
                      <c:pt idx="2">
                        <c:v>$25,000 to $34,999</c:v>
                      </c:pt>
                      <c:pt idx="3">
                        <c:v>$35,000 to $49,999</c:v>
                      </c:pt>
                      <c:pt idx="4">
                        <c:v>$50,000 to $74,999</c:v>
                      </c:pt>
                      <c:pt idx="5">
                        <c:v>$75,000 to $99,999</c:v>
                      </c:pt>
                      <c:pt idx="6">
                        <c:v>$100,000 to $149,999</c:v>
                      </c:pt>
                      <c:pt idx="7">
                        <c:v>$150,000 to $199,999</c:v>
                      </c:pt>
                      <c:pt idx="8">
                        <c:v>$200,000 or more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Sheet1!$F$2:$F$10</c15:sqref>
                        </c15:formulaRef>
                      </c:ext>
                    </c:extLst>
                    <c:numCache>
                      <c:formatCode>#,##0</c:formatCode>
                      <c:ptCount val="9"/>
                      <c:pt idx="0">
                        <c:v>61462</c:v>
                      </c:pt>
                      <c:pt idx="1">
                        <c:v>102273</c:v>
                      </c:pt>
                      <c:pt idx="2">
                        <c:v>87051</c:v>
                      </c:pt>
                      <c:pt idx="3">
                        <c:v>110186</c:v>
                      </c:pt>
                      <c:pt idx="4">
                        <c:v>146420</c:v>
                      </c:pt>
                      <c:pt idx="5">
                        <c:v>102042</c:v>
                      </c:pt>
                      <c:pt idx="6">
                        <c:v>117284</c:v>
                      </c:pt>
                      <c:pt idx="7">
                        <c:v>51032</c:v>
                      </c:pt>
                      <c:pt idx="8">
                        <c:v>57889</c:v>
                      </c:pt>
                    </c:numCache>
                  </c:numRef>
                </c:val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Column3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Sheet1!$A$2:$A$10</c15:sqref>
                        </c15:formulaRef>
                      </c:ext>
                    </c:extLst>
                    <c:strCache>
                      <c:ptCount val="9"/>
                      <c:pt idx="0">
                        <c:v>$10,000 to $14,999</c:v>
                      </c:pt>
                      <c:pt idx="1">
                        <c:v>$15,000 to $24,999</c:v>
                      </c:pt>
                      <c:pt idx="2">
                        <c:v>$25,000 to $34,999</c:v>
                      </c:pt>
                      <c:pt idx="3">
                        <c:v>$35,000 to $49,999</c:v>
                      </c:pt>
                      <c:pt idx="4">
                        <c:v>$50,000 to $74,999</c:v>
                      </c:pt>
                      <c:pt idx="5">
                        <c:v>$75,000 to $99,999</c:v>
                      </c:pt>
                      <c:pt idx="6">
                        <c:v>$100,000 to $149,999</c:v>
                      </c:pt>
                      <c:pt idx="7">
                        <c:v>$150,000 to $199,999</c:v>
                      </c:pt>
                      <c:pt idx="8">
                        <c:v>$200,000 or more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Sheet1!$G$2:$G$10</c15:sqref>
                        </c15:formulaRef>
                      </c:ext>
                    </c:extLst>
                    <c:numCache>
                      <c:formatCode>#,##0</c:formatCode>
                      <c:ptCount val="9"/>
                      <c:pt idx="0">
                        <c:v>3543</c:v>
                      </c:pt>
                      <c:pt idx="1">
                        <c:v>5627</c:v>
                      </c:pt>
                      <c:pt idx="2">
                        <c:v>3986</c:v>
                      </c:pt>
                      <c:pt idx="3">
                        <c:v>5817</c:v>
                      </c:pt>
                      <c:pt idx="4">
                        <c:v>7489</c:v>
                      </c:pt>
                      <c:pt idx="5">
                        <c:v>4571</c:v>
                      </c:pt>
                      <c:pt idx="6">
                        <c:v>5273</c:v>
                      </c:pt>
                      <c:pt idx="7">
                        <c:v>1590</c:v>
                      </c:pt>
                      <c:pt idx="8">
                        <c:v>1110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83316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17104"/>
        <c:crosses val="autoZero"/>
        <c:auto val="1"/>
        <c:lblAlgn val="ctr"/>
        <c:lblOffset val="100"/>
        <c:noMultiLvlLbl val="0"/>
      </c:catAx>
      <c:valAx>
        <c:axId val="183317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1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959722222222227"/>
          <c:y val="0.7893897889494661"/>
          <c:w val="0.27858333333333335"/>
          <c:h val="3.8736677736312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anchor="t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825346503178835E-2"/>
          <c:y val="1.6521243112615273E-2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8C327521-EB78-4A86-9112-2E35DC48B16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6CEAEFF-D41C-47FB-8AD1-09CA07EFEC3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314D6B2-2566-4E2A-A844-CAA513F1DC07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93B6E2F-09DC-41BF-93F8-67C8496BF98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0F6DFBB5-2B3C-4354-ADE1-4D6BAD579789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t0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 years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7.3999999999999996E-2</c:v>
                </c:pt>
                <c:pt idx="1">
                  <c:v>0.18099999999999999</c:v>
                </c:pt>
                <c:pt idx="2">
                  <c:v>0.32500000000000001</c:v>
                </c:pt>
                <c:pt idx="3">
                  <c:v>0.29799999999999999</c:v>
                </c:pt>
                <c:pt idx="4">
                  <c:v>0.122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825346503178835E-2"/>
          <c:y val="1.6521243112615273E-2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7.9115595019471019E-2"/>
                  <c:y val="4.884428913540053E-2"/>
                </c:manualLayout>
              </c:layout>
              <c:tx>
                <c:rich>
                  <a:bodyPr/>
                  <a:lstStyle/>
                  <a:p>
                    <a:fld id="{8C327521-EB78-4A86-9112-2E35DC48B16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6CEAEFF-D41C-47FB-8AD1-09CA07EFEC3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8314D6B2-2566-4E2A-A844-CAA513F1DC07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93B6E2F-09DC-41BF-93F8-67C8496BF98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0F6DFBB5-2B3C-4354-ADE1-4D6BAD579789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Under 5 years</c:v>
                </c:pt>
                <c:pt idx="1">
                  <c:v>5 t0 19 years</c:v>
                </c:pt>
                <c:pt idx="2">
                  <c:v>20 to 39 years</c:v>
                </c:pt>
                <c:pt idx="3">
                  <c:v>40 to 64 years</c:v>
                </c:pt>
                <c:pt idx="4">
                  <c:v>65 years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6.6000000000000003E-2</c:v>
                </c:pt>
                <c:pt idx="1">
                  <c:v>0.17</c:v>
                </c:pt>
                <c:pt idx="2">
                  <c:v>0.32200000000000001</c:v>
                </c:pt>
                <c:pt idx="3">
                  <c:v>0.313</c:v>
                </c:pt>
                <c:pt idx="4">
                  <c:v>0.13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201650202322"/>
          <c:y val="7.6269319886084503E-3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666646782794445"/>
                  <c:y val="0.11006544223494566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 smtClean="0"/>
                      <a:t>Owner Occupied,</a:t>
                    </a:r>
                  </a:p>
                  <a:p>
                    <a:fld id="{8C327521-EB78-4A86-9112-2E35DC48B16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30294670038569"/>
                      <c:h val="0.1934483530189953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dirty="0" smtClean="0"/>
                      <a:t>Renter Occupied, </a:t>
                    </a:r>
                    <a:fld id="{86CEAEFF-D41C-47FB-8AD1-09CA07EFEC3E}" type="VALUE">
                      <a:rPr lang="en-US" baseline="0"/>
                      <a:pPr/>
                      <a:t>[VALUE]</a:t>
                    </a:fld>
                    <a:endParaRPr lang="en-US" baseline="0" dirty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5378124141576"/>
                      <c:h val="0.16676582156809946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20 to 39</a:t>
                    </a:r>
                    <a:r>
                      <a:rPr lang="en-US" baseline="0" smtClean="0"/>
                      <a:t>, </a:t>
                    </a:r>
                    <a:fld id="{8314D6B2-2566-4E2A-A844-CAA513F1DC07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 smtClean="0"/>
                      <a:t>40 to 60, </a:t>
                    </a:r>
                    <a:fld id="{993B6E2F-09DC-41BF-93F8-67C8496BF98E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65 +</a:t>
                    </a:r>
                    <a:r>
                      <a:rPr lang="en-US" baseline="0" smtClean="0"/>
                      <a:t>, </a:t>
                    </a:r>
                    <a:fld id="{0F6DFBB5-2B3C-4354-ADE1-4D6BAD579789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0.13200000000000001</c:v>
                </c:pt>
                <c:pt idx="1">
                  <c:v>0.86899999999999999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825346503178835E-2"/>
          <c:y val="1.6521243112615273E-2"/>
          <c:w val="0.85655068702258197"/>
          <c:h val="0.98347889086109286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201650202322"/>
          <c:y val="7.6269319886084503E-3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666646782794445"/>
                  <c:y val="0.11006544223494566"/>
                </c:manualLayout>
              </c:layout>
              <c:tx>
                <c:rich>
                  <a:bodyPr/>
                  <a:lstStyle/>
                  <a:p>
                    <a:fld id="{8C327521-EB78-4A86-9112-2E35DC48B16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30294670038569"/>
                      <c:h val="0.1934483530189953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6CEAEFF-D41C-47FB-8AD1-09CA07EFEC3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20 to 39</a:t>
                    </a:r>
                    <a:r>
                      <a:rPr lang="en-US" baseline="0" smtClean="0"/>
                      <a:t>, </a:t>
                    </a:r>
                    <a:fld id="{8314D6B2-2566-4E2A-A844-CAA513F1DC07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 smtClean="0"/>
                      <a:t>40 to 60, </a:t>
                    </a:r>
                    <a:fld id="{993B6E2F-09DC-41BF-93F8-67C8496BF98E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65 +</a:t>
                    </a:r>
                    <a:r>
                      <a:rPr lang="en-US" baseline="0" smtClean="0"/>
                      <a:t>, </a:t>
                    </a:r>
                    <a:fld id="{0F6DFBB5-2B3C-4354-ADE1-4D6BAD579789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0.27700000000000002</c:v>
                </c:pt>
                <c:pt idx="1">
                  <c:v>0.72299999999999998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07201650202322"/>
          <c:y val="7.6269319886084503E-3"/>
          <c:w val="0.85655068702258197"/>
          <c:h val="0.9834788908610928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666646782794445"/>
                  <c:y val="0.11006544223494566"/>
                </c:manualLayout>
              </c:layout>
              <c:tx>
                <c:rich>
                  <a:bodyPr/>
                  <a:lstStyle/>
                  <a:p>
                    <a:fld id="{8C327521-EB78-4A86-9112-2E35DC48B163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030294670038569"/>
                      <c:h val="0.19344835301899538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6CEAEFF-D41C-47FB-8AD1-09CA07EFEC3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20 to 39</a:t>
                    </a:r>
                    <a:r>
                      <a:rPr lang="en-US" baseline="0" smtClean="0"/>
                      <a:t>, </a:t>
                    </a:r>
                    <a:fld id="{8314D6B2-2566-4E2A-A844-CAA513F1DC07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 smtClean="0"/>
                      <a:t>40 to 60, </a:t>
                    </a:r>
                    <a:fld id="{993B6E2F-09DC-41BF-93F8-67C8496BF98E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smtClean="0"/>
                      <a:t>65 +</a:t>
                    </a:r>
                    <a:r>
                      <a:rPr lang="en-US" baseline="0" smtClean="0"/>
                      <a:t>, </a:t>
                    </a:r>
                    <a:fld id="{0F6DFBB5-2B3C-4354-ADE1-4D6BAD579789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dLblPos val="bestFit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0.31</c:v>
                </c:pt>
                <c:pt idx="1">
                  <c:v>0.69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29495980971128599"/>
                  <c:y val="-2.01680404075097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6"/>
                <c:pt idx="0">
                  <c:v>Spanish</c:v>
                </c:pt>
                <c:pt idx="1">
                  <c:v>English only</c:v>
                </c:pt>
                <c:pt idx="2">
                  <c:v>Chinese</c:v>
                </c:pt>
                <c:pt idx="3">
                  <c:v>French Creole</c:v>
                </c:pt>
                <c:pt idx="4">
                  <c:v>French </c:v>
                </c:pt>
                <c:pt idx="5">
                  <c:v>All Other 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0.54700000000000004</c:v>
                </c:pt>
                <c:pt idx="1">
                  <c:v>0.38500000000000001</c:v>
                </c:pt>
                <c:pt idx="2">
                  <c:v>1.7000000000000001E-2</c:v>
                </c:pt>
                <c:pt idx="3">
                  <c:v>8.0000000000000002E-3</c:v>
                </c:pt>
                <c:pt idx="4">
                  <c:v>6.0000000000000001E-3</c:v>
                </c:pt>
                <c:pt idx="5">
                  <c:v>3.8300000000000001E-2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6521243112615273E-2"/>
          <c:w val="0.97325097547604178"/>
          <c:h val="0.98347878017814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541667172462983"/>
                  <c:y val="0.16340420810534334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250010252628041"/>
                      <c:h val="0.14324394866377499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6.0416686488414112E-2"/>
                  <c:y val="-5.3371132914677238E-2"/>
                </c:manualLayout>
              </c:layout>
              <c:tx>
                <c:rich>
                  <a:bodyPr/>
                  <a:lstStyle/>
                  <a:p>
                    <a:fld id="{B16B196E-8FED-4330-BC71-E9F5C7C1E8D9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 smtClean="0"/>
                      <a:t>,</a:t>
                    </a:r>
                  </a:p>
                  <a:p>
                    <a:fld id="{6BF1917E-F881-4021-A8F6-8BB2E135CFAB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062480007375333"/>
                      <c:h val="9.8679164635045002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541667172462983"/>
                  <c:y val="-9.76180983486466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958346114942949"/>
                      <c:h val="0.187808732692505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8.0698025163394096E-2"/>
                  <c:y val="-0.1863143837477395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14609650462482"/>
                      <c:h val="0.14445373132732206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1.2500004101051215E-2"/>
                  <c:y val="-3.019777941384358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0833346730100634"/>
                      <c:h val="9.8679164635045002E-2"/>
                    </c:manualLayout>
                  </c15:layout>
                </c:ext>
              </c:extLst>
            </c:dLbl>
            <c:dLbl>
              <c:idx val="5"/>
              <c:layout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145845192206427"/>
                      <c:h val="9.8679164635045002E-2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8.767571774137721E-2"/>
                  <c:y val="4.77479828879249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2917507518867"/>
                      <c:h val="0.1005466412991060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&lt; 9th</c:v>
                </c:pt>
                <c:pt idx="1">
                  <c:v>9th to 12th</c:v>
                </c:pt>
                <c:pt idx="2">
                  <c:v>High school</c:v>
                </c:pt>
                <c:pt idx="3">
                  <c:v>Some college</c:v>
                </c:pt>
                <c:pt idx="4">
                  <c:v>Associate's</c:v>
                </c:pt>
                <c:pt idx="5">
                  <c:v>Bachelor's</c:v>
                </c:pt>
                <c:pt idx="6">
                  <c:v>Graduate degree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0.188</c:v>
                </c:pt>
                <c:pt idx="1">
                  <c:v>0.16</c:v>
                </c:pt>
                <c:pt idx="2">
                  <c:v>0.22800000000000001</c:v>
                </c:pt>
                <c:pt idx="3">
                  <c:v>0.13900000000000001</c:v>
                </c:pt>
                <c:pt idx="4">
                  <c:v>4.8000000000000001E-2</c:v>
                </c:pt>
                <c:pt idx="5">
                  <c:v>0.17899999999999999</c:v>
                </c:pt>
                <c:pt idx="6">
                  <c:v>5.8999999999999997E-2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343" cy="467072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4" y="2"/>
            <a:ext cx="3043343" cy="467072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r">
              <a:defRPr sz="1200"/>
            </a:lvl1pPr>
          </a:lstStyle>
          <a:p>
            <a:fld id="{2CD973F8-7566-4122-9CC8-9685979BC576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2033"/>
            <a:ext cx="3043343" cy="467071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4" y="8842033"/>
            <a:ext cx="3043343" cy="467071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r">
              <a:defRPr sz="1200"/>
            </a:lvl1pPr>
          </a:lstStyle>
          <a:p>
            <a:fld id="{2070F437-B8B3-4E3B-803A-1A05227822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17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43649" cy="466379"/>
          </a:xfrm>
          <a:prstGeom prst="rect">
            <a:avLst/>
          </a:prstGeom>
        </p:spPr>
        <p:txBody>
          <a:bodyPr vert="horz" lIns="88260" tIns="44130" rIns="88260" bIns="441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7930" y="2"/>
            <a:ext cx="3043649" cy="466379"/>
          </a:xfrm>
          <a:prstGeom prst="rect">
            <a:avLst/>
          </a:prstGeom>
        </p:spPr>
        <p:txBody>
          <a:bodyPr vert="horz" lIns="88260" tIns="44130" rIns="88260" bIns="44130" rtlCol="0"/>
          <a:lstStyle>
            <a:lvl1pPr algn="r">
              <a:defRPr sz="1200"/>
            </a:lvl1pPr>
          </a:lstStyle>
          <a:p>
            <a:fld id="{7F1B796E-1581-404B-B98D-7A4145C81CC2}" type="datetimeFigureOut">
              <a:rPr lang="en-US" smtClean="0"/>
              <a:t>8/30/2018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60" tIns="44130" rIns="88260" bIns="441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18" y="4480621"/>
            <a:ext cx="5617870" cy="3664842"/>
          </a:xfrm>
          <a:prstGeom prst="rect">
            <a:avLst/>
          </a:prstGeom>
        </p:spPr>
        <p:txBody>
          <a:bodyPr vert="horz" lIns="88260" tIns="44130" rIns="88260" bIns="441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2722"/>
            <a:ext cx="3043649" cy="466378"/>
          </a:xfrm>
          <a:prstGeom prst="rect">
            <a:avLst/>
          </a:prstGeom>
        </p:spPr>
        <p:txBody>
          <a:bodyPr vert="horz" lIns="88260" tIns="44130" rIns="88260" bIns="441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7930" y="8842722"/>
            <a:ext cx="3043649" cy="466378"/>
          </a:xfrm>
          <a:prstGeom prst="rect">
            <a:avLst/>
          </a:prstGeom>
        </p:spPr>
        <p:txBody>
          <a:bodyPr vert="horz" lIns="88260" tIns="44130" rIns="88260" bIns="44130" rtlCol="0" anchor="b"/>
          <a:lstStyle>
            <a:lvl1pPr algn="r">
              <a:defRPr sz="1200"/>
            </a:lvl1pPr>
          </a:lstStyle>
          <a:p>
            <a:fld id="{E8255C88-8FB9-47CA-83E9-75F9EB34F6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4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6139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71815"/>
            <a:ext cx="7772400" cy="1362075"/>
          </a:xfrm>
          <a:noFill/>
        </p:spPr>
        <p:txBody>
          <a:bodyPr anchor="b">
            <a:normAutofit/>
          </a:bodyPr>
          <a:lstStyle>
            <a:lvl1pPr algn="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35102"/>
            <a:ext cx="7772400" cy="661985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22313" y="5098477"/>
            <a:ext cx="7772400" cy="66198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DRAFT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30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Full Blee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54258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4186695"/>
            <a:ext cx="4989513" cy="719424"/>
          </a:xfr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algn="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505200" y="4905895"/>
            <a:ext cx="4989513" cy="42976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t">
            <a:normAutofit/>
          </a:bodyPr>
          <a:lstStyle>
            <a:lvl1pPr marL="0" indent="0" algn="r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505200" y="5334313"/>
            <a:ext cx="4989513" cy="42646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DRAFT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6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10746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052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27088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4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75016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"/>
            <a:ext cx="9144000" cy="82600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826897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3991" y="1600200"/>
            <a:ext cx="5496018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7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40088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5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Slim Banner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60961"/>
            <a:ext cx="1447800" cy="1635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OPTIONAL TEXT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2502" y="6505344"/>
            <a:ext cx="7487097" cy="302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sp>
        <p:nvSpPr>
          <p:cNvPr id="14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914400" y="1219200"/>
            <a:ext cx="7315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173038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7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Slim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20711"/>
            <a:ext cx="609600" cy="299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0"/>
            <a:ext cx="6096000" cy="5506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15187"/>
          <a:stretch/>
        </p:blipFill>
        <p:spPr>
          <a:xfrm>
            <a:off x="0" y="-2"/>
            <a:ext cx="3200400" cy="55126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8229600" cy="5512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3991" y="1600200"/>
            <a:ext cx="5496018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800" b="1"/>
            </a:lvl1pPr>
            <a:lvl2pPr marL="344488" indent="-171450">
              <a:defRPr sz="2400" b="1"/>
            </a:lvl2pPr>
            <a:lvl3pPr marL="517525" indent="-173038">
              <a:defRPr sz="2000" b="1"/>
            </a:lvl3pPr>
            <a:lvl4pPr marL="741363" indent="-169863">
              <a:defRPr sz="1800" b="1"/>
            </a:lvl4pPr>
            <a:lvl5pPr marL="914400" indent="-173038">
              <a:buFont typeface="Arial" panose="020B0604020202020204" pitchFamily="34" charset="0"/>
              <a:buChar char="•"/>
              <a:defRPr sz="1800" b="1"/>
            </a:lvl5pPr>
            <a:lvl6pPr marL="914400" indent="0">
              <a:buNone/>
              <a:defRPr sz="1200" baseline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286300" y="6585944"/>
            <a:ext cx="62909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DRAFT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7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1546"/>
            <a:ext cx="9144000" cy="826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" y="6107309"/>
            <a:ext cx="1371600" cy="6744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152089" y="6184146"/>
            <a:ext cx="2839822" cy="53340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nyc.gov/planning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828800" y="685800"/>
            <a:ext cx="5486400" cy="4572000"/>
          </a:xfrm>
          <a:prstGeom prst="rect">
            <a:avLst/>
          </a:prstGeom>
        </p:spPr>
        <p:txBody>
          <a:bodyPr/>
          <a:lstStyle>
            <a:lvl1pPr marL="173038" indent="-173038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171450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17525" indent="-173038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1363" indent="-169863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-173038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087438" indent="-173038"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33528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DRAFT</a:t>
            </a:r>
            <a:endParaRPr lang="en-US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2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92899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2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1" y="6585944"/>
            <a:ext cx="685800" cy="221512"/>
          </a:xfrm>
          <a:prstGeom prst="rect">
            <a:avLst/>
          </a:prstGeom>
        </p:spPr>
        <p:txBody>
          <a:bodyPr vert="horz" lIns="0" tIns="45720" rIns="13716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3B5F94-9D18-4CD7-A9B2-82F39252AE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64" r:id="rId3"/>
    <p:sldLayoutId id="2147483697" r:id="rId4"/>
    <p:sldLayoutId id="2147483685" r:id="rId5"/>
    <p:sldLayoutId id="2147483690" r:id="rId6"/>
    <p:sldLayoutId id="2147483698" r:id="rId7"/>
    <p:sldLayoutId id="2147483695" r:id="rId8"/>
    <p:sldLayoutId id="2147483696" r:id="rId9"/>
    <p:sldLayoutId id="21474836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9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7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2870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354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37" name="Chart 36"/>
          <p:cNvGraphicFramePr/>
          <p:nvPr>
            <p:extLst>
              <p:ext uri="{D42A27DB-BD31-4B8C-83A1-F6EECF244321}">
                <p14:modId xmlns:p14="http://schemas.microsoft.com/office/powerpoint/2010/main" val="98794488"/>
              </p:ext>
            </p:extLst>
          </p:nvPr>
        </p:nvGraphicFramePr>
        <p:xfrm>
          <a:off x="638837" y="1434179"/>
          <a:ext cx="3352801" cy="285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"/>
            <a:ext cx="8610600" cy="551263"/>
          </a:xfrm>
        </p:spPr>
        <p:txBody>
          <a:bodyPr>
            <a:normAutofit/>
          </a:bodyPr>
          <a:lstStyle/>
          <a:p>
            <a:r>
              <a:rPr lang="en-US" dirty="0" smtClean="0"/>
              <a:t>Neighborhood Demographics: Population and Age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84408"/>
              </p:ext>
            </p:extLst>
          </p:nvPr>
        </p:nvGraphicFramePr>
        <p:xfrm>
          <a:off x="1371599" y="838200"/>
          <a:ext cx="6400800" cy="59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2921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2010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 Change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Total</a:t>
                      </a:r>
                      <a:r>
                        <a:rPr lang="en-US" sz="1200" baseline="0" dirty="0" smtClean="0"/>
                        <a:t> Population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129,063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135,837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5.3%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295399" y="533400"/>
            <a:ext cx="16414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Total Population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41223" y="4233446"/>
            <a:ext cx="1630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Age Distribution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6398568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2006 – 2010 and  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74375"/>
              </p:ext>
            </p:extLst>
          </p:nvPr>
        </p:nvGraphicFramePr>
        <p:xfrm>
          <a:off x="1371598" y="4510505"/>
          <a:ext cx="6400802" cy="18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619"/>
                <a:gridCol w="787978"/>
                <a:gridCol w="715241"/>
                <a:gridCol w="715241"/>
                <a:gridCol w="715241"/>
                <a:gridCol w="715241"/>
                <a:gridCol w="715241"/>
              </a:tblGrid>
              <a:tr h="2921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Study</a:t>
                      </a:r>
                      <a:r>
                        <a:rPr lang="en-US" sz="1400" baseline="0" dirty="0" smtClean="0"/>
                        <a:t> Area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Brooklyn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</a:t>
                      </a:r>
                      <a:r>
                        <a:rPr lang="en-US" sz="1400" baseline="0" dirty="0" smtClean="0"/>
                        <a:t> York City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Median Age (years)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30.6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34.5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35.9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 5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8,561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193,851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555,383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24,451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471,044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18.10%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1,434,064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to 39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56,921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846,605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2,727,084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to 64 years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34,563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777,777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2,646,100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61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 years and over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11,341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317,575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1,099,330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936440388"/>
              </p:ext>
            </p:extLst>
          </p:nvPr>
        </p:nvGraphicFramePr>
        <p:xfrm>
          <a:off x="4191000" y="1986363"/>
          <a:ext cx="2060504" cy="17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/>
          <p:cNvSpPr/>
          <p:nvPr/>
        </p:nvSpPr>
        <p:spPr>
          <a:xfrm>
            <a:off x="4730573" y="1611883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Brooklyn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242271194"/>
              </p:ext>
            </p:extLst>
          </p:nvPr>
        </p:nvGraphicFramePr>
        <p:xfrm>
          <a:off x="6210300" y="1986363"/>
          <a:ext cx="2060504" cy="17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/>
          <p:cNvSpPr/>
          <p:nvPr/>
        </p:nvSpPr>
        <p:spPr>
          <a:xfrm>
            <a:off x="6928381" y="1617046"/>
            <a:ext cx="615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NYC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"/>
            <a:ext cx="8686800" cy="551263"/>
          </a:xfrm>
        </p:spPr>
        <p:txBody>
          <a:bodyPr>
            <a:normAutofit/>
          </a:bodyPr>
          <a:lstStyle/>
          <a:p>
            <a:r>
              <a:rPr lang="en-US" dirty="0" smtClean="0"/>
              <a:t>Neighborhood Demographics:  Housing and Households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1497" y="4251141"/>
            <a:ext cx="3406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Household Size and Housing Units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13047"/>
              </p:ext>
            </p:extLst>
          </p:nvPr>
        </p:nvGraphicFramePr>
        <p:xfrm>
          <a:off x="1371600" y="4555540"/>
          <a:ext cx="6400800" cy="161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7"/>
                <a:gridCol w="778978"/>
                <a:gridCol w="715241"/>
                <a:gridCol w="715241"/>
                <a:gridCol w="715241"/>
                <a:gridCol w="715241"/>
                <a:gridCol w="715241"/>
              </a:tblGrid>
              <a:tr h="29210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Study</a:t>
                      </a:r>
                      <a:r>
                        <a:rPr lang="en-US" sz="1400" baseline="0" dirty="0" smtClean="0"/>
                        <a:t> Area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Brooklyn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New</a:t>
                      </a:r>
                      <a:r>
                        <a:rPr lang="en-US" sz="1400" baseline="0" dirty="0" smtClean="0"/>
                        <a:t> York City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Average</a:t>
                      </a:r>
                      <a:r>
                        <a:rPr lang="en-US" sz="1200" baseline="0" dirty="0" smtClean="0"/>
                        <a:t> Household Size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3.00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2.69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2.57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Occupied Housing Units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42,511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916,856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3,109,784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Owner Occupied</a:t>
                      </a:r>
                      <a:r>
                        <a:rPr lang="en-US" sz="1200" baseline="0" dirty="0" smtClean="0"/>
                        <a:t> Units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5,603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254,241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27.70%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962,892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279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Renter Occupied Units 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36,908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86.90%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662,615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72.30%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2,146,892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52800" y="6276372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92149675"/>
              </p:ext>
            </p:extLst>
          </p:nvPr>
        </p:nvGraphicFramePr>
        <p:xfrm>
          <a:off x="450110" y="1153804"/>
          <a:ext cx="3352801" cy="285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789858002"/>
              </p:ext>
            </p:extLst>
          </p:nvPr>
        </p:nvGraphicFramePr>
        <p:xfrm>
          <a:off x="4149795" y="1704170"/>
          <a:ext cx="2060504" cy="17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>
          <a:xfrm>
            <a:off x="4689368" y="1329690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Brooklyn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87176" y="1334853"/>
            <a:ext cx="615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NYC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01672" y="715131"/>
            <a:ext cx="118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Study Area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772913632"/>
              </p:ext>
            </p:extLst>
          </p:nvPr>
        </p:nvGraphicFramePr>
        <p:xfrm>
          <a:off x="3968070" y="1686846"/>
          <a:ext cx="2101180" cy="178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647444623"/>
              </p:ext>
            </p:extLst>
          </p:nvPr>
        </p:nvGraphicFramePr>
        <p:xfrm>
          <a:off x="6069250" y="1686846"/>
          <a:ext cx="2051730" cy="179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98000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8897679" cy="551263"/>
          </a:xfrm>
        </p:spPr>
        <p:txBody>
          <a:bodyPr>
            <a:normAutofit/>
          </a:bodyPr>
          <a:lstStyle/>
          <a:p>
            <a:r>
              <a:rPr lang="en-US" dirty="0" smtClean="0"/>
              <a:t>Neighborhood Demographics:  Languages Spoken at Home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70294"/>
              </p:ext>
            </p:extLst>
          </p:nvPr>
        </p:nvGraphicFramePr>
        <p:xfrm>
          <a:off x="304800" y="1264924"/>
          <a:ext cx="3628912" cy="3493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67"/>
                <a:gridCol w="807806"/>
                <a:gridCol w="733239"/>
              </a:tblGrid>
              <a:tr h="4366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Lan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Study</a:t>
                      </a:r>
                      <a:r>
                        <a:rPr lang="en-US" sz="1200" baseline="0" dirty="0" smtClean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Population 5 years and over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127,259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Spanish or Spanish Creole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69,582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54.70%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English only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48,927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38.50%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Chinese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2,161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1.70%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French Creole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8759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French (incl. Patois, Cajun)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749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43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Other Languages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4,869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86043652"/>
              </p:ext>
            </p:extLst>
          </p:nvPr>
        </p:nvGraphicFramePr>
        <p:xfrm>
          <a:off x="3505200" y="832028"/>
          <a:ext cx="6096000" cy="526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6276372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2011 - 2015 ACS data </a:t>
            </a:r>
            <a:r>
              <a:rPr lang="en-US" sz="900" dirty="0"/>
              <a:t>for the Bushwick North (BK77) and  Bushwick South (BK78)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8791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Neighborhood Demographics: Educational Attainment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67" y="533400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95041"/>
              </p:ext>
            </p:extLst>
          </p:nvPr>
        </p:nvGraphicFramePr>
        <p:xfrm>
          <a:off x="685800" y="656525"/>
          <a:ext cx="7696200" cy="284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791"/>
                <a:gridCol w="947449"/>
                <a:gridCol w="859992"/>
                <a:gridCol w="859992"/>
                <a:gridCol w="859992"/>
                <a:gridCol w="859992"/>
                <a:gridCol w="859992"/>
              </a:tblGrid>
              <a:tr h="26498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Study</a:t>
                      </a:r>
                      <a:r>
                        <a:rPr lang="en-US" sz="1200" baseline="0" dirty="0" smtClean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Brooklyn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New</a:t>
                      </a:r>
                      <a:r>
                        <a:rPr lang="en-US" sz="1200" baseline="0" dirty="0" smtClean="0">
                          <a:latin typeface="+mn-lt"/>
                        </a:rPr>
                        <a:t> York City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1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Population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years and over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87,885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1,753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5,851,772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Less than 9th grade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16,479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173,424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579,784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9th to 12th grade, no diploma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14,040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177,622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544,697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625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graduate (includes equivalency)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20,068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452,449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1,402,714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college, no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12,174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243,487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829,201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Associate's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4,209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109,028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375,851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Bachelor's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15,744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362,659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20.70%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1,246,538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21.30%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312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Graduate or professional degree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5,171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235,026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13.40%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872,987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14.90%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49320042"/>
              </p:ext>
            </p:extLst>
          </p:nvPr>
        </p:nvGraphicFramePr>
        <p:xfrm>
          <a:off x="718055" y="3513071"/>
          <a:ext cx="3047999" cy="2992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3352800" y="6398568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314773988"/>
              </p:ext>
            </p:extLst>
          </p:nvPr>
        </p:nvGraphicFramePr>
        <p:xfrm>
          <a:off x="4050106" y="3972387"/>
          <a:ext cx="2069843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051079679"/>
              </p:ext>
            </p:extLst>
          </p:nvPr>
        </p:nvGraphicFramePr>
        <p:xfrm>
          <a:off x="6336106" y="3972387"/>
          <a:ext cx="2069843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4517640" y="3615935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Brooklyn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3090" y="3601752"/>
            <a:ext cx="615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NYC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Neighborhood Demographics:  Workers by Industry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51264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6350696"/>
            <a:ext cx="5715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451818152"/>
              </p:ext>
            </p:extLst>
          </p:nvPr>
        </p:nvGraphicFramePr>
        <p:xfrm>
          <a:off x="0" y="551264"/>
          <a:ext cx="9144000" cy="6306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12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Neighborhood Demographics:  Income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85131"/>
            <a:ext cx="9144000" cy="6306736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6305517"/>
            <a:ext cx="5791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Based on </a:t>
            </a:r>
            <a:r>
              <a:rPr lang="en-US" sz="900" dirty="0" smtClean="0"/>
              <a:t>2012 - 2016 ACS data </a:t>
            </a:r>
            <a:r>
              <a:rPr lang="en-US" sz="900" dirty="0"/>
              <a:t>for the Bushwick North (BK77) and  Bushwick South (BK78) neighborhoods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900259857"/>
              </p:ext>
            </p:extLst>
          </p:nvPr>
        </p:nvGraphicFramePr>
        <p:xfrm>
          <a:off x="-8467" y="123594"/>
          <a:ext cx="9144000" cy="6306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1730"/>
              </p:ext>
            </p:extLst>
          </p:nvPr>
        </p:nvGraphicFramePr>
        <p:xfrm>
          <a:off x="5715000" y="838200"/>
          <a:ext cx="3124198" cy="79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099"/>
                <a:gridCol w="1562099"/>
              </a:tblGrid>
              <a:tr h="258286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 Study</a:t>
                      </a:r>
                      <a:r>
                        <a:rPr lang="en-US" sz="1200" baseline="0" dirty="0" smtClean="0">
                          <a:latin typeface="+mn-lt"/>
                        </a:rPr>
                        <a:t> Area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258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households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66,122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  <a:tr h="258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household </a:t>
                      </a: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income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$42,607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40000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0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7.14469714221855940000E+000&quot;&gt;&lt;m_msothmcolidx val=&quot;0&quot;/&gt;&lt;m_rgb r=&quot;C0&quot; g=&quot;50&quot; b=&quot;46&quot;/&gt;&lt;m_nBrightness val=&quot;0&quot;/&gt;&lt;/elem&gt;&lt;elem m_fUsage=&quot;1.64989952002909560000E+000&quot;&gt;&lt;m_msothmcolidx val=&quot;0&quot;/&gt;&lt;m_rgb r=&quot;FF&quot; g=&quot;C0&quot; b=&quot;00&quot;/&gt;&lt;m_nBrightness val=&quot;0&quot;/&gt;&lt;/elem&gt;&lt;elem m_fUsage=&quot;1.18005658274236520000E+000&quot;&gt;&lt;m_msothmcolidx val=&quot;0&quot;/&gt;&lt;m_rgb r=&quot;70&quot; g=&quot;AD&quot; b=&quot;47&quot;/&gt;&lt;m_nBrightness val=&quot;0&quot;/&gt;&lt;/elem&gt;&lt;elem m_fUsage=&quot;1.59849711762873640000E-002&quot;&gt;&lt;m_msothmcolidx val=&quot;0&quot;/&gt;&lt;m_rgb r=&quot;4F&quot; g=&quot;62&quot; b=&quot;28&quot;/&gt;&lt;m_nBrightness val=&quot;0&quot;/&gt;&lt;/elem&gt;&lt;elem m_fUsage=&quot;8.42132274670922760000E-003&quot;&gt;&lt;m_msothmcolidx val=&quot;0&quot;/&gt;&lt;m_rgb r=&quot;C0&quot; g=&quot;00&quot; b=&quot;0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MEKKOFORMATS" val="&lt;MekkoFormats&gt;&lt;NumberFormat DecimalSeparator=&quot;.&quot; ThousandSeparator=&quot;,&quot; NegativeNumberFormat=&quot;1&quot; /&gt;&lt;Font&gt;&lt;Output_Font_Name Default=&quot;Verdana&quot; UsePPTTheme=&quot;True&quot; /&gt;&lt;/Font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CP PPT Template (Letter)">
  <a:themeElements>
    <a:clrScheme name="DCP Color Palette">
      <a:dk1>
        <a:srgbClr val="000000"/>
      </a:dk1>
      <a:lt1>
        <a:sysClr val="window" lastClr="FFFFFF"/>
      </a:lt1>
      <a:dk2>
        <a:srgbClr val="EDA471"/>
      </a:dk2>
      <a:lt2>
        <a:srgbClr val="EB212F"/>
      </a:lt2>
      <a:accent1>
        <a:srgbClr val="13527B"/>
      </a:accent1>
      <a:accent2>
        <a:srgbClr val="00B0F0"/>
      </a:accent2>
      <a:accent3>
        <a:srgbClr val="92D050"/>
      </a:accent3>
      <a:accent4>
        <a:srgbClr val="FFC000"/>
      </a:accent4>
      <a:accent5>
        <a:srgbClr val="DB691B"/>
      </a:accent5>
      <a:accent6>
        <a:srgbClr val="7030A0"/>
      </a:accent6>
      <a:hlink>
        <a:srgbClr val="1B83CB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CP PowerPoint Template_Letter_vTested" id="{7EAD8072-8799-4D6B-A95F-0C925DE47716}" vid="{D8401CD1-AFB0-4FD9-BC64-2626DEEF22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3104</TotalTime>
  <Words>614</Words>
  <Application>Microsoft Office PowerPoint</Application>
  <PresentationFormat>Letter Paper (8.5x11 in)</PresentationFormat>
  <Paragraphs>236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DCP PPT Template (Letter)</vt:lpstr>
      <vt:lpstr>think-cell Slide</vt:lpstr>
      <vt:lpstr>Neighborhood Demographics: Population and Age  </vt:lpstr>
      <vt:lpstr>Neighborhood Demographics:  Housing and Households</vt:lpstr>
      <vt:lpstr>Neighborhood Demographics:  Languages Spoken at Home</vt:lpstr>
      <vt:lpstr>Neighborhood Demographics: Educational Attainment</vt:lpstr>
      <vt:lpstr>Neighborhood Demographics:  Workers by Industry</vt:lpstr>
      <vt:lpstr>Neighborhood Demographics:  Income</vt:lpstr>
    </vt:vector>
  </TitlesOfParts>
  <Company>DCP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Neighborhood Demographics</dc:title>
  <dc:creator>Thomas Smith</dc:creator>
  <cp:lastModifiedBy>Kerry Gathers</cp:lastModifiedBy>
  <cp:revision>82</cp:revision>
  <cp:lastPrinted>2016-07-11T19:16:06Z</cp:lastPrinted>
  <dcterms:created xsi:type="dcterms:W3CDTF">2018-08-14T17:31:44Z</dcterms:created>
  <dcterms:modified xsi:type="dcterms:W3CDTF">2018-08-30T20:59:32Z</dcterms:modified>
</cp:coreProperties>
</file>