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8" r:id="rId4"/>
    <p:sldId id="257" r:id="rId5"/>
    <p:sldId id="262" r:id="rId6"/>
    <p:sldId id="263" r:id="rId7"/>
  </p:sldIdLst>
  <p:sldSz cx="9144000" cy="6858000" type="letter"/>
  <p:notesSz cx="7023100" cy="93091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anmeng Li" initials="QL" lastIdx="1" clrIdx="0">
    <p:extLst>
      <p:ext uri="{19B8F6BF-5375-455C-9EA6-DF929625EA0E}">
        <p15:presenceInfo xmlns:p15="http://schemas.microsoft.com/office/powerpoint/2012/main" userId="S-1-5-21-2808680614-1317938522-479626105-41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0D7"/>
    <a:srgbClr val="1D7DBB"/>
    <a:srgbClr val="431D60"/>
    <a:srgbClr val="833F10"/>
    <a:srgbClr val="997300"/>
    <a:srgbClr val="588825"/>
    <a:srgbClr val="006A90"/>
    <a:srgbClr val="0B314A"/>
    <a:srgbClr val="7030A0"/>
    <a:srgbClr val="DB6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3668" autoAdjust="0"/>
  </p:normalViewPr>
  <p:slideViewPr>
    <p:cSldViewPr>
      <p:cViewPr varScale="1">
        <p:scale>
          <a:sx n="89" d="100"/>
          <a:sy n="89" d="100"/>
        </p:scale>
        <p:origin x="114" y="84"/>
      </p:cViewPr>
      <p:guideLst>
        <p:guide orient="horz" pos="42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e_maurer\Desktop\For%20DCP%20Planning%20Guide_Planning%20Study%20Data_2012-2016%20ACS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e_maurer\Desktop\For%20DCP%20Planning%20Guide_Planning%20Study%20Data_2012-2016%20AC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550525930328835E-2"/>
          <c:y val="0.1797254924562218"/>
          <c:w val="0.6986816582461205"/>
          <c:h val="0.8202745075437781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75B-4DAA-9D25-1AEC1FCBF5B9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75B-4DAA-9D25-1AEC1FCBF5B9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75B-4DAA-9D25-1AEC1FCBF5B9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75B-4DAA-9D25-1AEC1FCBF5B9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75B-4DAA-9D25-1AEC1FCBF5B9}"/>
              </c:ext>
            </c:extLst>
          </c:dPt>
          <c:dLbls>
            <c:dLbl>
              <c:idx val="0"/>
              <c:layout>
                <c:manualLayout>
                  <c:x val="7.9358893051988025E-2"/>
                  <c:y val="2.101876053371880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75B-4DAA-9D25-1AEC1FCBF5B9}"/>
                </c:ext>
                <c:ext xmlns:c15="http://schemas.microsoft.com/office/drawing/2012/chart" uri="{CE6537A1-D6FC-4f65-9D91-7224C49458BB}">
                  <c15:layout>
                    <c:manualLayout>
                      <c:w val="0.18631818254187277"/>
                      <c:h val="0.18545965176810711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1204243132655444"/>
                  <c:y val="-0.1233940459760804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75B-4DAA-9D25-1AEC1FCBF5B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6.4921680960366823E-2"/>
                  <c:y val="0.1693864819482044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75B-4DAA-9D25-1AEC1FCBF5B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Under 5 years</c:v>
                </c:pt>
                <c:pt idx="1">
                  <c:v>5 to 19 years</c:v>
                </c:pt>
                <c:pt idx="2">
                  <c:v>20 to 39 years</c:v>
                </c:pt>
                <c:pt idx="3">
                  <c:v>40 to 64 years</c:v>
                </c:pt>
                <c:pt idx="4">
                  <c:v>65+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6.3E-2</c:v>
                </c:pt>
                <c:pt idx="1">
                  <c:v>0.18000250299991902</c:v>
                </c:pt>
                <c:pt idx="2">
                  <c:v>0.41903899526638544</c:v>
                </c:pt>
                <c:pt idx="3">
                  <c:v>0.25444466529737847</c:v>
                </c:pt>
                <c:pt idx="4">
                  <c:v>8.4000000000000005E-2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175B-4DAA-9D25-1AEC1FCBF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166684437888593E-2"/>
          <c:y val="7.1696666714567828E-2"/>
          <c:w val="0.91133133573862701"/>
          <c:h val="0.9283033332854320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463-4058-AF64-B717A0B39331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463-4058-AF64-B717A0B39331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463-4058-AF64-B717A0B39331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463-4058-AF64-B717A0B39331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463-4058-AF64-B717A0B39331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B463-4058-AF64-B717A0B39331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B463-4058-AF64-B717A0B39331}"/>
              </c:ext>
            </c:extLst>
          </c:dPt>
          <c:dLbls>
            <c:dLbl>
              <c:idx val="0"/>
              <c:layout>
                <c:manualLayout>
                  <c:x val="-9.8570415923371457E-2"/>
                  <c:y val="0.148194358933889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463-4058-AF64-B717A0B39331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7103423350123528"/>
                  <c:y val="9.81337473531320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463-4058-AF64-B717A0B39331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18945521338474031"/>
                  <c:y val="-8.11416461528246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463-4058-AF64-B717A0B39331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5.6467513036320131E-2"/>
                  <c:y val="-0.106632926741509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463-4058-AF64-B717A0B39331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12792112032321268"/>
                  <c:y val="-0.109100845363813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B463-4058-AF64-B717A0B39331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15384768963882592"/>
                  <c:y val="1.50459949251055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B463-4058-AF64-B717A0B39331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.12683139010055347"/>
                  <c:y val="0.162321533050606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B463-4058-AF64-B717A0B3933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Less than 9th grade</c:v>
                </c:pt>
                <c:pt idx="1">
                  <c:v>9th to 12th grade, no diploma</c:v>
                </c:pt>
                <c:pt idx="2">
                  <c:v>High school graduate (includes equivalency)</c:v>
                </c:pt>
                <c:pt idx="3">
                  <c:v>Some college, no degree</c:v>
                </c:pt>
                <c:pt idx="4">
                  <c:v>Associate's degree</c:v>
                </c:pt>
                <c:pt idx="5">
                  <c:v>Bachelor's degree</c:v>
                </c:pt>
                <c:pt idx="6">
                  <c:v>Graduate or professional degree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9.9000000000000005E-2</c:v>
                </c:pt>
                <c:pt idx="1">
                  <c:v>0.10100000000000001</c:v>
                </c:pt>
                <c:pt idx="2">
                  <c:v>0.25800000000000001</c:v>
                </c:pt>
                <c:pt idx="3">
                  <c:v>0.13900000000000001</c:v>
                </c:pt>
                <c:pt idx="4">
                  <c:v>6.2E-2</c:v>
                </c:pt>
                <c:pt idx="5">
                  <c:v>0.20699999999999999</c:v>
                </c:pt>
                <c:pt idx="6">
                  <c:v>0.13400000000000001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B463-4058-AF64-B717A0B39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166684437888593E-2"/>
          <c:y val="7.1696666714567828E-2"/>
          <c:w val="0.91133133573862701"/>
          <c:h val="0.9283033332854320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463-4058-AF64-B717A0B39331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463-4058-AF64-B717A0B39331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463-4058-AF64-B717A0B39331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463-4058-AF64-B717A0B39331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463-4058-AF64-B717A0B39331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B463-4058-AF64-B717A0B39331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B463-4058-AF64-B717A0B39331}"/>
              </c:ext>
            </c:extLst>
          </c:dPt>
          <c:dLbls>
            <c:dLbl>
              <c:idx val="0"/>
              <c:layout>
                <c:manualLayout>
                  <c:x val="-9.8570415923371457E-2"/>
                  <c:y val="0.148194358933889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463-4058-AF64-B717A0B39331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7103423350123528"/>
                  <c:y val="9.81337473531320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463-4058-AF64-B717A0B39331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18945521338474031"/>
                  <c:y val="-8.11416461528246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463-4058-AF64-B717A0B39331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5.6467513036320131E-2"/>
                  <c:y val="-0.106632926741509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463-4058-AF64-B717A0B39331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12792112032321268"/>
                  <c:y val="-0.109100845363813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B463-4058-AF64-B717A0B39331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15384768963882592"/>
                  <c:y val="1.50459949251055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B463-4058-AF64-B717A0B39331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.12683139010055347"/>
                  <c:y val="0.162321533050606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B463-4058-AF64-B717A0B3933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Less than 9th grade</c:v>
                </c:pt>
                <c:pt idx="1">
                  <c:v>9th to 12th grade, no diploma</c:v>
                </c:pt>
                <c:pt idx="2">
                  <c:v>High school graduate (includes equivalency)</c:v>
                </c:pt>
                <c:pt idx="3">
                  <c:v>Some college, no degree</c:v>
                </c:pt>
                <c:pt idx="4">
                  <c:v>Associate's degree</c:v>
                </c:pt>
                <c:pt idx="5">
                  <c:v>Bachelor's degree</c:v>
                </c:pt>
                <c:pt idx="6">
                  <c:v>Graduate or professional degree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9.9000000000000005E-2</c:v>
                </c:pt>
                <c:pt idx="1">
                  <c:v>9.2999999999999999E-2</c:v>
                </c:pt>
                <c:pt idx="2">
                  <c:v>0.24</c:v>
                </c:pt>
                <c:pt idx="3">
                  <c:v>0.14199999999999999</c:v>
                </c:pt>
                <c:pt idx="4">
                  <c:v>6.4000000000000001E-2</c:v>
                </c:pt>
                <c:pt idx="5">
                  <c:v>0.21299999999999999</c:v>
                </c:pt>
                <c:pt idx="6">
                  <c:v>0.14899999999999999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B463-4058-AF64-B717A0B39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503138194682189"/>
          <c:y val="2.5664394593098095E-2"/>
          <c:w val="0.61177302293735025"/>
          <c:h val="0.87184244817381396"/>
        </c:manualLayout>
      </c:layout>
      <c:barChart>
        <c:barDir val="bar"/>
        <c:grouping val="clustered"/>
        <c:varyColors val="0"/>
        <c:ser>
          <c:idx val="2"/>
          <c:order val="0"/>
          <c:tx>
            <c:strRef>
              <c:f>'Study Area-BK-NYC'!$L$7:$P$7</c:f>
              <c:strCache>
                <c:ptCount val="1"/>
                <c:pt idx="0">
                  <c:v>New York City</c:v>
                </c:pt>
              </c:strCache>
            </c:strRef>
          </c:tx>
          <c:spPr>
            <a:solidFill>
              <a:srgbClr val="00B0F0">
                <a:lumMod val="5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F4178AE-BAB7-4785-9D5D-7234EFBFBD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E01A416-EA37-4B61-8BCF-D8CB3BC7B6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6780AAE-917B-4A94-ADA7-0921B8FBCC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43A500D-BC47-4EA3-B625-C3F928578E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836DF72-4E5B-4931-9779-9413048F6AF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C76536A-09EA-4FA2-8FC4-7055A40D28C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C0411C8-43E2-496B-A7DF-353F1B9FB58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BC5A885-CC64-4965-8887-AB575C6D46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661EE9E-0CD9-43F5-8FA9-C6DB2703F5A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3C3CF35-1784-4ADB-9F45-EDAF3DBAEC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03BEF2E-76A1-479C-BEFC-CF1D3ABF9C2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9C44539-82E4-47BD-9C9B-59F6B8EA950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1"/>
            <c:plus>
              <c:numRef>
                <c:f>'Study Area-BK-NYC'!$P$60:$P$71</c:f>
                <c:numCache>
                  <c:formatCode>General</c:formatCode>
                  <c:ptCount val="12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1E-3</c:v>
                  </c:pt>
                  <c:pt idx="6">
                    <c:v>1E-3</c:v>
                  </c:pt>
                  <c:pt idx="7">
                    <c:v>1E-3</c:v>
                  </c:pt>
                  <c:pt idx="8">
                    <c:v>2E-3</c:v>
                  </c:pt>
                  <c:pt idx="9">
                    <c:v>1E-3</c:v>
                  </c:pt>
                  <c:pt idx="10">
                    <c:v>1E-3</c:v>
                  </c:pt>
                  <c:pt idx="11">
                    <c:v>1E-3</c:v>
                  </c:pt>
                </c:numCache>
              </c:numRef>
            </c:plus>
            <c:minus>
              <c:numRef>
                <c:f>'Study Area-BK-NYC'!$P$60:$P$71</c:f>
                <c:numCache>
                  <c:formatCode>General</c:formatCode>
                  <c:ptCount val="12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1E-3</c:v>
                  </c:pt>
                  <c:pt idx="6">
                    <c:v>1E-3</c:v>
                  </c:pt>
                  <c:pt idx="7">
                    <c:v>1E-3</c:v>
                  </c:pt>
                  <c:pt idx="8">
                    <c:v>2E-3</c:v>
                  </c:pt>
                  <c:pt idx="9">
                    <c:v>1E-3</c:v>
                  </c:pt>
                  <c:pt idx="10">
                    <c:v>1E-3</c:v>
                  </c:pt>
                  <c:pt idx="11">
                    <c:v>1E-3</c:v>
                  </c:pt>
                </c:numCache>
              </c:numRef>
            </c:minus>
            <c:spPr>
              <a:noFill/>
              <a:ln w="25400" cap="flat" cmpd="sng" algn="ctr">
                <a:solidFill>
                  <a:sysClr val="window" lastClr="FFFFFF">
                    <a:lumMod val="65000"/>
                  </a:sysClr>
                </a:solidFill>
                <a:round/>
              </a:ln>
              <a:effectLst/>
            </c:spPr>
          </c:errBars>
          <c:cat>
            <c:strRef>
              <c:f>'Study Area-BK-NYC'!$A$60:$A$71</c:f>
              <c:strCache>
                <c:ptCount val="12"/>
                <c:pt idx="0">
                  <c:v>Construction</c:v>
                </c:pt>
                <c:pt idx="1">
                  <c:v>Manufacturing</c:v>
                </c:pt>
                <c:pt idx="2">
                  <c:v>Wholesale trade</c:v>
                </c:pt>
                <c:pt idx="3">
                  <c:v>Retail trade</c:v>
                </c:pt>
                <c:pt idx="4">
                  <c:v>Transportation and warehousing, and utilities</c:v>
                </c:pt>
                <c:pt idx="5">
                  <c:v>Information</c:v>
                </c:pt>
                <c:pt idx="6">
                  <c:v>Finance and insurance, and real estate and rental and leasing</c:v>
                </c:pt>
                <c:pt idx="7">
                  <c:v>Professional, scientific, and management, and administrative and waste management services</c:v>
                </c:pt>
                <c:pt idx="8">
                  <c:v>Educational services, and health care and social assistance</c:v>
                </c:pt>
                <c:pt idx="9">
                  <c:v>Arts, entertainment, and recreation, and accommodation, and food services</c:v>
                </c:pt>
                <c:pt idx="10">
                  <c:v>Other services, except public administration</c:v>
                </c:pt>
                <c:pt idx="11">
                  <c:v>Public administration</c:v>
                </c:pt>
              </c:strCache>
            </c:strRef>
          </c:cat>
          <c:val>
            <c:numRef>
              <c:f>'Study Area-BK-NYC'!$O$60:$O$71</c:f>
              <c:numCache>
                <c:formatCode>0.0%</c:formatCode>
                <c:ptCount val="12"/>
                <c:pt idx="0">
                  <c:v>4.9000000000000002E-2</c:v>
                </c:pt>
                <c:pt idx="1">
                  <c:v>3.5999999999999997E-2</c:v>
                </c:pt>
                <c:pt idx="2">
                  <c:v>2.1999999999999999E-2</c:v>
                </c:pt>
                <c:pt idx="3">
                  <c:v>9.8000000000000004E-2</c:v>
                </c:pt>
                <c:pt idx="4">
                  <c:v>0.06</c:v>
                </c:pt>
                <c:pt idx="5">
                  <c:v>3.7999999999999999E-2</c:v>
                </c:pt>
                <c:pt idx="6">
                  <c:v>9.7000000000000003E-2</c:v>
                </c:pt>
                <c:pt idx="7">
                  <c:v>0.13300000000000001</c:v>
                </c:pt>
                <c:pt idx="8">
                  <c:v>0.26400000000000001</c:v>
                </c:pt>
                <c:pt idx="9">
                  <c:v>0.11</c:v>
                </c:pt>
                <c:pt idx="10">
                  <c:v>5.5E-2</c:v>
                </c:pt>
                <c:pt idx="11">
                  <c:v>3.6999999999999998E-2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7E-4B67-B795-6F7A3222511F}"/>
            </c:ext>
            <c:ext xmlns:c15="http://schemas.microsoft.com/office/drawing/2012/chart" uri="{02D57815-91ED-43cb-92C2-25804820EDAC}">
              <c15:datalabelsRange>
                <c15:f>'Study Area-BK-NYC'!$L$60:$L$71</c15:f>
                <c15:dlblRangeCache>
                  <c:ptCount val="12"/>
                  <c:pt idx="0">
                    <c:v>196,634</c:v>
                  </c:pt>
                  <c:pt idx="1">
                    <c:v>143,497</c:v>
                  </c:pt>
                  <c:pt idx="2">
                    <c:v>88,712</c:v>
                  </c:pt>
                  <c:pt idx="3">
                    <c:v>389,932</c:v>
                  </c:pt>
                  <c:pt idx="4">
                    <c:v>239,903</c:v>
                  </c:pt>
                  <c:pt idx="5">
                    <c:v>152,521</c:v>
                  </c:pt>
                  <c:pt idx="6">
                    <c:v>386,147</c:v>
                  </c:pt>
                  <c:pt idx="7">
                    <c:v>529,998</c:v>
                  </c:pt>
                  <c:pt idx="8">
                    <c:v>1,055,535</c:v>
                  </c:pt>
                  <c:pt idx="9">
                    <c:v>437,325</c:v>
                  </c:pt>
                  <c:pt idx="10">
                    <c:v>218,051</c:v>
                  </c:pt>
                  <c:pt idx="11">
                    <c:v>149,076</c:v>
                  </c:pt>
                </c15:dlblRangeCache>
              </c15:datalabelsRange>
            </c:ext>
          </c:extLst>
        </c:ser>
        <c:ser>
          <c:idx val="1"/>
          <c:order val="1"/>
          <c:tx>
            <c:strRef>
              <c:f>'Study Area-BK-NYC'!$G$7:$K$7</c:f>
              <c:strCache>
                <c:ptCount val="1"/>
                <c:pt idx="0">
                  <c:v>Brooklyn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A4F9375-2E1F-4D36-B35D-87EC9364EC1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E61DD1A-5E93-496B-8693-E474BE1072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BAD23E9-5C0F-4C88-AE1E-48573BF84DB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B0D9091-CE2E-4C5B-83EB-C6C90CC9CA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5A94244-EFEF-48EB-82E0-D11ABEF7D77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B24C191-F96E-41B1-8936-91EA84904E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BC594A0-D6C3-4F35-9039-13E9964396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C72290F-0C65-4AE6-BC15-F002F22B1D1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BCBE2DE-3F7C-4510-BEF8-C6BCE7FF79B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FC7EDC02-9702-4EC6-A908-F4A545B7035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AE88CCA-599A-4C6D-996F-2931EC67BB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DF4A8B36-38F9-4DE7-8ED4-85BBC1588AF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1"/>
            <c:plus>
              <c:numRef>
                <c:f>'Study Area-BK-NYC'!$K$60:$K$71</c:f>
                <c:numCache>
                  <c:formatCode>General</c:formatCode>
                  <c:ptCount val="12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2E-3</c:v>
                  </c:pt>
                  <c:pt idx="4">
                    <c:v>2E-3</c:v>
                  </c:pt>
                  <c:pt idx="5">
                    <c:v>1E-3</c:v>
                  </c:pt>
                  <c:pt idx="6">
                    <c:v>1E-3</c:v>
                  </c:pt>
                  <c:pt idx="7">
                    <c:v>2E-3</c:v>
                  </c:pt>
                  <c:pt idx="8">
                    <c:v>3.0000000000000001E-3</c:v>
                  </c:pt>
                  <c:pt idx="9">
                    <c:v>2E-3</c:v>
                  </c:pt>
                  <c:pt idx="10">
                    <c:v>2E-3</c:v>
                  </c:pt>
                  <c:pt idx="11">
                    <c:v>1E-3</c:v>
                  </c:pt>
                </c:numCache>
              </c:numRef>
            </c:plus>
            <c:minus>
              <c:numRef>
                <c:f>'Study Area-BK-NYC'!$K$60:$K$71</c:f>
                <c:numCache>
                  <c:formatCode>General</c:formatCode>
                  <c:ptCount val="12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2E-3</c:v>
                  </c:pt>
                  <c:pt idx="4">
                    <c:v>2E-3</c:v>
                  </c:pt>
                  <c:pt idx="5">
                    <c:v>1E-3</c:v>
                  </c:pt>
                  <c:pt idx="6">
                    <c:v>1E-3</c:v>
                  </c:pt>
                  <c:pt idx="7">
                    <c:v>2E-3</c:v>
                  </c:pt>
                  <c:pt idx="8">
                    <c:v>3.0000000000000001E-3</c:v>
                  </c:pt>
                  <c:pt idx="9">
                    <c:v>2E-3</c:v>
                  </c:pt>
                  <c:pt idx="10">
                    <c:v>2E-3</c:v>
                  </c:pt>
                  <c:pt idx="11">
                    <c:v>1E-3</c:v>
                  </c:pt>
                </c:numCache>
              </c:numRef>
            </c:minus>
            <c:spPr>
              <a:noFill/>
              <a:ln w="25400" cap="flat" cmpd="sng" algn="ctr">
                <a:solidFill>
                  <a:sysClr val="window" lastClr="FFFFFF">
                    <a:lumMod val="65000"/>
                  </a:sysClr>
                </a:solidFill>
                <a:round/>
              </a:ln>
              <a:effectLst/>
            </c:spPr>
          </c:errBars>
          <c:cat>
            <c:strRef>
              <c:f>'Study Area-BK-NYC'!$A$60:$A$71</c:f>
              <c:strCache>
                <c:ptCount val="12"/>
                <c:pt idx="0">
                  <c:v>Construction</c:v>
                </c:pt>
                <c:pt idx="1">
                  <c:v>Manufacturing</c:v>
                </c:pt>
                <c:pt idx="2">
                  <c:v>Wholesale trade</c:v>
                </c:pt>
                <c:pt idx="3">
                  <c:v>Retail trade</c:v>
                </c:pt>
                <c:pt idx="4">
                  <c:v>Transportation and warehousing, and utilities</c:v>
                </c:pt>
                <c:pt idx="5">
                  <c:v>Information</c:v>
                </c:pt>
                <c:pt idx="6">
                  <c:v>Finance and insurance, and real estate and rental and leasing</c:v>
                </c:pt>
                <c:pt idx="7">
                  <c:v>Professional, scientific, and management, and administrative and waste management services</c:v>
                </c:pt>
                <c:pt idx="8">
                  <c:v>Educational services, and health care and social assistance</c:v>
                </c:pt>
                <c:pt idx="9">
                  <c:v>Arts, entertainment, and recreation, and accommodation, and food services</c:v>
                </c:pt>
                <c:pt idx="10">
                  <c:v>Other services, except public administration</c:v>
                </c:pt>
                <c:pt idx="11">
                  <c:v>Public administration</c:v>
                </c:pt>
              </c:strCache>
            </c:strRef>
          </c:cat>
          <c:val>
            <c:numRef>
              <c:f>'Study Area-BK-NYC'!$J$60:$J$71</c:f>
              <c:numCache>
                <c:formatCode>0.0%</c:formatCode>
                <c:ptCount val="12"/>
                <c:pt idx="0">
                  <c:v>5.0999999999999997E-2</c:v>
                </c:pt>
                <c:pt idx="1">
                  <c:v>3.7999999999999999E-2</c:v>
                </c:pt>
                <c:pt idx="2">
                  <c:v>2.3E-2</c:v>
                </c:pt>
                <c:pt idx="3">
                  <c:v>9.7000000000000003E-2</c:v>
                </c:pt>
                <c:pt idx="4">
                  <c:v>6.2E-2</c:v>
                </c:pt>
                <c:pt idx="5">
                  <c:v>4.2000000000000003E-2</c:v>
                </c:pt>
                <c:pt idx="6">
                  <c:v>7.3999999999999996E-2</c:v>
                </c:pt>
                <c:pt idx="7">
                  <c:v>0.13</c:v>
                </c:pt>
                <c:pt idx="8">
                  <c:v>0.28699999999999998</c:v>
                </c:pt>
                <c:pt idx="9">
                  <c:v>0.10299999999999999</c:v>
                </c:pt>
                <c:pt idx="10">
                  <c:v>5.2999999999999999E-2</c:v>
                </c:pt>
                <c:pt idx="11">
                  <c:v>3.7999999999999999E-2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27E-4B67-B795-6F7A3222511F}"/>
            </c:ext>
            <c:ext xmlns:c15="http://schemas.microsoft.com/office/drawing/2012/chart" uri="{02D57815-91ED-43cb-92C2-25804820EDAC}">
              <c15:datalabelsRange>
                <c15:f>'Study Area-BK-NYC'!$G$60:$G$71</c15:f>
                <c15:dlblRangeCache>
                  <c:ptCount val="12"/>
                  <c:pt idx="0">
                    <c:v>60,700</c:v>
                  </c:pt>
                  <c:pt idx="1">
                    <c:v>44,978</c:v>
                  </c:pt>
                  <c:pt idx="2">
                    <c:v>27,631</c:v>
                  </c:pt>
                  <c:pt idx="3">
                    <c:v>116,153</c:v>
                  </c:pt>
                  <c:pt idx="4">
                    <c:v>73,408</c:v>
                  </c:pt>
                  <c:pt idx="5">
                    <c:v>50,138</c:v>
                  </c:pt>
                  <c:pt idx="6">
                    <c:v>88,517</c:v>
                  </c:pt>
                  <c:pt idx="7">
                    <c:v>155,453</c:v>
                  </c:pt>
                  <c:pt idx="8">
                    <c:v>342,526</c:v>
                  </c:pt>
                  <c:pt idx="9">
                    <c:v>123,107</c:v>
                  </c:pt>
                  <c:pt idx="10">
                    <c:v>63,501</c:v>
                  </c:pt>
                  <c:pt idx="11">
                    <c:v>44,976</c:v>
                  </c:pt>
                </c15:dlblRangeCache>
              </c15:datalabelsRange>
            </c:ext>
          </c:extLst>
        </c:ser>
        <c:ser>
          <c:idx val="0"/>
          <c:order val="2"/>
          <c:tx>
            <c:strRef>
              <c:f>'Study Area-BK-NYC'!$B$7:$F$7</c:f>
              <c:strCache>
                <c:ptCount val="1"/>
                <c:pt idx="0">
                  <c:v>Study Area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44927536231883E-2"/>
                  <c:y val="0"/>
                </c:manualLayout>
              </c:layout>
              <c:tx>
                <c:rich>
                  <a:bodyPr/>
                  <a:lstStyle/>
                  <a:p>
                    <a:fld id="{20FE0D1A-8D0A-4828-A435-AACDCC7EC25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427E-4B67-B795-6F7A3222511F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"/>
              <c:layout>
                <c:manualLayout>
                  <c:x val="5.7971014492753095E-3"/>
                  <c:y val="-8.5546993730822068E-17"/>
                </c:manualLayout>
              </c:layout>
              <c:tx>
                <c:rich>
                  <a:bodyPr/>
                  <a:lstStyle/>
                  <a:p>
                    <a:fld id="{8E8AA1CD-6D7B-4C84-ADAA-90A85A1234C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427E-4B67-B795-6F7A3222511F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5CD03EE-F207-47CC-A001-79D63224980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>
                <c:manualLayout>
                  <c:x val="1.3043478260869565E-2"/>
                  <c:y val="0"/>
                </c:manualLayout>
              </c:layout>
              <c:tx>
                <c:rich>
                  <a:bodyPr/>
                  <a:lstStyle/>
                  <a:p>
                    <a:fld id="{0B2488F2-979E-400E-AB4E-4BDDC636012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27E-4B67-B795-6F7A3222511F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4"/>
              <c:layout>
                <c:manualLayout>
                  <c:x val="1.3043478260869459E-2"/>
                  <c:y val="0"/>
                </c:manualLayout>
              </c:layout>
              <c:tx>
                <c:rich>
                  <a:bodyPr/>
                  <a:lstStyle/>
                  <a:p>
                    <a:fld id="{8619079A-97C6-4C01-AA19-B38B4DD6F1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27E-4B67-B795-6F7A3222511F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5"/>
              <c:layout>
                <c:manualLayout>
                  <c:x val="8.6956521739130436E-3"/>
                  <c:y val="0"/>
                </c:manualLayout>
              </c:layout>
              <c:tx>
                <c:rich>
                  <a:bodyPr/>
                  <a:lstStyle/>
                  <a:p>
                    <a:fld id="{A031E39F-D386-4FFF-9D75-0EA1366D29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27E-4B67-B795-6F7A3222511F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6"/>
              <c:layout>
                <c:manualLayout>
                  <c:x val="7.246376811594203E-3"/>
                  <c:y val="-8.5546993730822068E-17"/>
                </c:manualLayout>
              </c:layout>
              <c:tx>
                <c:rich>
                  <a:bodyPr/>
                  <a:lstStyle/>
                  <a:p>
                    <a:fld id="{0378B748-C167-4659-98AA-04B2AB1F45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427E-4B67-B795-6F7A3222511F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7"/>
              <c:layout>
                <c:manualLayout>
                  <c:x val="1.4492753623188406E-2"/>
                  <c:y val="0"/>
                </c:manualLayout>
              </c:layout>
              <c:tx>
                <c:rich>
                  <a:bodyPr/>
                  <a:lstStyle/>
                  <a:p>
                    <a:fld id="{7B2AD223-29EE-4145-900D-D87CD6C6B2B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427E-4B67-B795-6F7A3222511F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8"/>
              <c:layout>
                <c:manualLayout>
                  <c:x val="1.8840579710144821E-2"/>
                  <c:y val="0"/>
                </c:manualLayout>
              </c:layout>
              <c:tx>
                <c:rich>
                  <a:bodyPr/>
                  <a:lstStyle/>
                  <a:p>
                    <a:fld id="{B6BCEAD4-7271-4D16-864F-D17CFAD42FC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27E-4B67-B795-6F7A3222511F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9"/>
              <c:layout>
                <c:manualLayout>
                  <c:x val="1.739130434782598E-2"/>
                  <c:y val="0"/>
                </c:manualLayout>
              </c:layout>
              <c:tx>
                <c:rich>
                  <a:bodyPr/>
                  <a:lstStyle/>
                  <a:p>
                    <a:fld id="{66686F60-EB6E-474B-9E54-4C7225F5EE3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427E-4B67-B795-6F7A3222511F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0"/>
              <c:layout>
                <c:manualLayout>
                  <c:x val="1.0144927536231883E-2"/>
                  <c:y val="0"/>
                </c:manualLayout>
              </c:layout>
              <c:tx>
                <c:rich>
                  <a:bodyPr/>
                  <a:lstStyle/>
                  <a:p>
                    <a:fld id="{5B2D5A67-0BD3-41FE-97BD-7BA7FD7B81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27E-4B67-B795-6F7A3222511F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9D98041-E759-4CBA-A70D-4BE74EA87C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errBars>
            <c:errBarType val="both"/>
            <c:errValType val="cust"/>
            <c:noEndCap val="1"/>
            <c:plus>
              <c:numRef>
                <c:f>'Study Area-BK-NYC'!$F$60:$F$71</c:f>
                <c:numCache>
                  <c:formatCode>General</c:formatCode>
                  <c:ptCount val="12"/>
                  <c:pt idx="0">
                    <c:v>8.9999999999999993E-3</c:v>
                  </c:pt>
                  <c:pt idx="1">
                    <c:v>6.0000000000000001E-3</c:v>
                  </c:pt>
                  <c:pt idx="2">
                    <c:v>4.0000000000000001E-3</c:v>
                  </c:pt>
                  <c:pt idx="3">
                    <c:v>8.9999999999999993E-3</c:v>
                  </c:pt>
                  <c:pt idx="4">
                    <c:v>7.0000000000000001E-3</c:v>
                  </c:pt>
                  <c:pt idx="5">
                    <c:v>6.0000000000000001E-3</c:v>
                  </c:pt>
                  <c:pt idx="6">
                    <c:v>5.0000000000000001E-3</c:v>
                  </c:pt>
                  <c:pt idx="7">
                    <c:v>8.9999999999999993E-3</c:v>
                  </c:pt>
                  <c:pt idx="8">
                    <c:v>1.0999999999999999E-2</c:v>
                  </c:pt>
                  <c:pt idx="9">
                    <c:v>0.01</c:v>
                  </c:pt>
                  <c:pt idx="10">
                    <c:v>7.0000000000000001E-3</c:v>
                  </c:pt>
                  <c:pt idx="11">
                    <c:v>4.0000000000000001E-3</c:v>
                  </c:pt>
                </c:numCache>
              </c:numRef>
            </c:plus>
            <c:minus>
              <c:numRef>
                <c:f>'Study Area-BK-NYC'!$F$60:$F$71</c:f>
                <c:numCache>
                  <c:formatCode>General</c:formatCode>
                  <c:ptCount val="12"/>
                  <c:pt idx="0">
                    <c:v>8.9999999999999993E-3</c:v>
                  </c:pt>
                  <c:pt idx="1">
                    <c:v>6.0000000000000001E-3</c:v>
                  </c:pt>
                  <c:pt idx="2">
                    <c:v>4.0000000000000001E-3</c:v>
                  </c:pt>
                  <c:pt idx="3">
                    <c:v>8.9999999999999993E-3</c:v>
                  </c:pt>
                  <c:pt idx="4">
                    <c:v>7.0000000000000001E-3</c:v>
                  </c:pt>
                  <c:pt idx="5">
                    <c:v>6.0000000000000001E-3</c:v>
                  </c:pt>
                  <c:pt idx="6">
                    <c:v>5.0000000000000001E-3</c:v>
                  </c:pt>
                  <c:pt idx="7">
                    <c:v>8.9999999999999993E-3</c:v>
                  </c:pt>
                  <c:pt idx="8">
                    <c:v>1.0999999999999999E-2</c:v>
                  </c:pt>
                  <c:pt idx="9">
                    <c:v>0.01</c:v>
                  </c:pt>
                  <c:pt idx="10">
                    <c:v>7.0000000000000001E-3</c:v>
                  </c:pt>
                  <c:pt idx="11">
                    <c:v>4.0000000000000001E-3</c:v>
                  </c:pt>
                </c:numCache>
              </c:numRef>
            </c:minus>
            <c:spPr>
              <a:noFill/>
              <a:ln w="25400" cap="flat" cmpd="sng" algn="ctr">
                <a:solidFill>
                  <a:sysClr val="window" lastClr="FFFFFF">
                    <a:lumMod val="65000"/>
                  </a:sysClr>
                </a:solidFill>
                <a:round/>
              </a:ln>
              <a:effectLst/>
            </c:spPr>
          </c:errBars>
          <c:cat>
            <c:strRef>
              <c:f>'Study Area-BK-NYC'!$A$60:$A$71</c:f>
              <c:strCache>
                <c:ptCount val="12"/>
                <c:pt idx="0">
                  <c:v>Construction</c:v>
                </c:pt>
                <c:pt idx="1">
                  <c:v>Manufacturing</c:v>
                </c:pt>
                <c:pt idx="2">
                  <c:v>Wholesale trade</c:v>
                </c:pt>
                <c:pt idx="3">
                  <c:v>Retail trade</c:v>
                </c:pt>
                <c:pt idx="4">
                  <c:v>Transportation and warehousing, and utilities</c:v>
                </c:pt>
                <c:pt idx="5">
                  <c:v>Information</c:v>
                </c:pt>
                <c:pt idx="6">
                  <c:v>Finance and insurance, and real estate and rental and leasing</c:v>
                </c:pt>
                <c:pt idx="7">
                  <c:v>Professional, scientific, and management, and administrative and waste management services</c:v>
                </c:pt>
                <c:pt idx="8">
                  <c:v>Educational services, and health care and social assistance</c:v>
                </c:pt>
                <c:pt idx="9">
                  <c:v>Arts, entertainment, and recreation, and accommodation, and food services</c:v>
                </c:pt>
                <c:pt idx="10">
                  <c:v>Other services, except public administration</c:v>
                </c:pt>
                <c:pt idx="11">
                  <c:v>Public administration</c:v>
                </c:pt>
              </c:strCache>
            </c:strRef>
          </c:cat>
          <c:val>
            <c:numRef>
              <c:f>'Study Area-BK-NYC'!$E$60:$E$71</c:f>
              <c:numCache>
                <c:formatCode>0.0%</c:formatCode>
                <c:ptCount val="12"/>
                <c:pt idx="0">
                  <c:v>8.2000000000000003E-2</c:v>
                </c:pt>
                <c:pt idx="1">
                  <c:v>4.8000000000000001E-2</c:v>
                </c:pt>
                <c:pt idx="2">
                  <c:v>2.1000000000000001E-2</c:v>
                </c:pt>
                <c:pt idx="3">
                  <c:v>0.126</c:v>
                </c:pt>
                <c:pt idx="4">
                  <c:v>5.2999999999999999E-2</c:v>
                </c:pt>
                <c:pt idx="5">
                  <c:v>5.0999999999999997E-2</c:v>
                </c:pt>
                <c:pt idx="6">
                  <c:v>4.7E-2</c:v>
                </c:pt>
                <c:pt idx="7">
                  <c:v>0.125</c:v>
                </c:pt>
                <c:pt idx="8">
                  <c:v>0.20799999999999999</c:v>
                </c:pt>
                <c:pt idx="9">
                  <c:v>0.153</c:v>
                </c:pt>
                <c:pt idx="10">
                  <c:v>5.8999999999999997E-2</c:v>
                </c:pt>
                <c:pt idx="11">
                  <c:v>2.4E-2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27E-4B67-B795-6F7A3222511F}"/>
            </c:ext>
            <c:ext xmlns:c15="http://schemas.microsoft.com/office/drawing/2012/chart" uri="{02D57815-91ED-43cb-92C2-25804820EDAC}">
              <c15:datalabelsRange>
                <c15:f>'Study Area-BK-NYC'!$B$60:$B$71</c15:f>
                <c15:dlblRangeCache>
                  <c:ptCount val="12"/>
                  <c:pt idx="0">
                    <c:v>5,448</c:v>
                  </c:pt>
                  <c:pt idx="1">
                    <c:v>3,142</c:v>
                  </c:pt>
                  <c:pt idx="2">
                    <c:v>1,404</c:v>
                  </c:pt>
                  <c:pt idx="3">
                    <c:v>8,322</c:v>
                  </c:pt>
                  <c:pt idx="4">
                    <c:v>3,477</c:v>
                  </c:pt>
                  <c:pt idx="5">
                    <c:v>3,356</c:v>
                  </c:pt>
                  <c:pt idx="6">
                    <c:v>3,104</c:v>
                  </c:pt>
                  <c:pt idx="7">
                    <c:v>8,241</c:v>
                  </c:pt>
                  <c:pt idx="8">
                    <c:v>13,750</c:v>
                  </c:pt>
                  <c:pt idx="9">
                    <c:v>10,127</c:v>
                  </c:pt>
                  <c:pt idx="10">
                    <c:v>3,928</c:v>
                  </c:pt>
                  <c:pt idx="11">
                    <c:v>1,607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301566800"/>
        <c:axId val="301567360"/>
      </c:barChart>
      <c:catAx>
        <c:axId val="301566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1567360"/>
        <c:crosses val="autoZero"/>
        <c:auto val="1"/>
        <c:lblAlgn val="ctr"/>
        <c:lblOffset val="50"/>
        <c:noMultiLvlLbl val="0"/>
      </c:catAx>
      <c:valAx>
        <c:axId val="301567360"/>
        <c:scaling>
          <c:orientation val="minMax"/>
          <c:max val="0.30000000000000004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156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8413964383484325"/>
          <c:y val="2.9885005834742549E-2"/>
          <c:w val="0.68896974571726921"/>
          <c:h val="0.8507664316725441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'Study Area-BK-NYC'!$B$7:$F$7</c:f>
              <c:strCache>
                <c:ptCount val="1"/>
                <c:pt idx="0">
                  <c:v>Study Area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9426523297491037E-2"/>
                  <c:y val="3.6090158268500743E-7"/>
                </c:manualLayout>
              </c:layout>
              <c:tx>
                <c:rich>
                  <a:bodyPr/>
                  <a:lstStyle/>
                  <a:p>
                    <a:fld id="{DFFDCAA6-A531-4104-A6AA-F4E5F40ADCE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4B4-4A4F-907C-3102DB5B7129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"/>
              <c:layout>
                <c:manualLayout>
                  <c:x val="2.5089605734767026E-2"/>
                  <c:y val="1.8045079136088505E-7"/>
                </c:manualLayout>
              </c:layout>
              <c:tx>
                <c:rich>
                  <a:bodyPr/>
                  <a:lstStyle/>
                  <a:p>
                    <a:fld id="{587F5FC5-5530-4F7B-9C97-73394C7E966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64B4-4A4F-907C-3102DB5B7129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2"/>
              <c:layout>
                <c:manualLayout>
                  <c:x val="3.7634408602150407E-2"/>
                  <c:y val="0"/>
                </c:manualLayout>
              </c:layout>
              <c:tx>
                <c:rich>
                  <a:bodyPr/>
                  <a:lstStyle/>
                  <a:p>
                    <a:fld id="{428A5127-5AB3-4ACA-8390-F76B1B38959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64B4-4A4F-907C-3102DB5B7129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3"/>
              <c:layout>
                <c:manualLayout>
                  <c:x val="3.2258064516129031E-2"/>
                  <c:y val="0"/>
                </c:manualLayout>
              </c:layout>
              <c:tx>
                <c:rich>
                  <a:bodyPr/>
                  <a:lstStyle/>
                  <a:p>
                    <a:fld id="{8F871A86-E4D4-4721-90EB-6CC851A5C2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64B4-4A4F-907C-3102DB5B7129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4"/>
              <c:layout>
                <c:manualLayout>
                  <c:x val="2.8673835125448029E-2"/>
                  <c:y val="-9.0225395627924429E-8"/>
                </c:manualLayout>
              </c:layout>
              <c:tx>
                <c:rich>
                  <a:bodyPr/>
                  <a:lstStyle/>
                  <a:p>
                    <a:fld id="{F013F423-2FB4-4451-B24B-A2148EF62D1B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64B4-4A4F-907C-3102DB5B7129}"/>
                </c:ext>
                <c:ext xmlns:c15="http://schemas.microsoft.com/office/drawing/2012/chart" uri="{CE6537A1-D6FC-4f65-9D91-7224C49458BB}">
                  <c15:layout>
                    <c:manualLayout>
                      <c:w val="4.2159427652188636E-2"/>
                      <c:h val="2.5323561802681745E-2"/>
                    </c:manualLayout>
                  </c15:layout>
                  <c15:dlblFieldTable/>
                  <c15:showDataLabelsRange val="1"/>
                </c:ext>
              </c:extLst>
            </c:dLbl>
            <c:dLbl>
              <c:idx val="5"/>
              <c:layout>
                <c:manualLayout>
                  <c:x val="3.5842293906810034E-2"/>
                  <c:y val="0"/>
                </c:manualLayout>
              </c:layout>
              <c:tx>
                <c:rich>
                  <a:bodyPr/>
                  <a:lstStyle/>
                  <a:p>
                    <a:fld id="{50F02C1B-9661-4ED2-93B9-BC24EC1A29F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64B4-4A4F-907C-3102DB5B7129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6"/>
              <c:layout>
                <c:manualLayout>
                  <c:x val="2.5089605734767026E-2"/>
                  <c:y val="1.8045079133987781E-7"/>
                </c:manualLayout>
              </c:layout>
              <c:tx>
                <c:rich>
                  <a:bodyPr/>
                  <a:lstStyle/>
                  <a:p>
                    <a:fld id="{AC299FD6-C184-4E11-BACB-C042BB3795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64B4-4A4F-907C-3102DB5B7129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7"/>
              <c:layout>
                <c:manualLayout>
                  <c:x val="3.2258064516129031E-2"/>
                  <c:y val="0"/>
                </c:manualLayout>
              </c:layout>
              <c:tx>
                <c:rich>
                  <a:bodyPr/>
                  <a:lstStyle/>
                  <a:p>
                    <a:fld id="{97085ADD-F825-4388-8164-F175E23CCD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64B4-4A4F-907C-3102DB5B7129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8"/>
              <c:layout>
                <c:manualLayout>
                  <c:x val="1.2544802867383447E-2"/>
                  <c:y val="1.8045079133987781E-7"/>
                </c:manualLayout>
              </c:layout>
              <c:tx>
                <c:rich>
                  <a:bodyPr/>
                  <a:lstStyle/>
                  <a:p>
                    <a:fld id="{BDCDC7FB-BEB2-4598-9F4B-FB0FC7522F1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64B4-4A4F-907C-3102DB5B7129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9"/>
              <c:layout>
                <c:manualLayout>
                  <c:x val="1.612903225806445E-2"/>
                  <c:y val="1.6805789558205549E-16"/>
                </c:manualLayout>
              </c:layout>
              <c:tx>
                <c:rich>
                  <a:bodyPr/>
                  <a:lstStyle/>
                  <a:p>
                    <a:fld id="{4CF26196-96D8-4D5A-BC94-8FBCCF0627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64B4-4A4F-907C-3102DB5B7129}"/>
                </c:ex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errBars>
            <c:errBarType val="both"/>
            <c:errValType val="cust"/>
            <c:noEndCap val="1"/>
            <c:plus>
              <c:numRef>
                <c:f>'Study Area-BK-NYC'!$F$75:$F$84</c:f>
                <c:numCache>
                  <c:formatCode>General</c:formatCode>
                  <c:ptCount val="10"/>
                  <c:pt idx="0">
                    <c:v>1.0999999999999999E-2</c:v>
                  </c:pt>
                  <c:pt idx="1">
                    <c:v>8.9999999999999993E-3</c:v>
                  </c:pt>
                  <c:pt idx="2">
                    <c:v>1.0999999999999999E-2</c:v>
                  </c:pt>
                  <c:pt idx="3">
                    <c:v>8.9999999999999993E-3</c:v>
                  </c:pt>
                  <c:pt idx="4">
                    <c:v>1.0999999999999999E-2</c:v>
                  </c:pt>
                  <c:pt idx="5">
                    <c:v>1.2E-2</c:v>
                  </c:pt>
                  <c:pt idx="6">
                    <c:v>8.9999999999999993E-3</c:v>
                  </c:pt>
                  <c:pt idx="7">
                    <c:v>8.9999999999999993E-3</c:v>
                  </c:pt>
                  <c:pt idx="8">
                    <c:v>5.0000000000000001E-3</c:v>
                  </c:pt>
                  <c:pt idx="9">
                    <c:v>5.0000000000000001E-3</c:v>
                  </c:pt>
                </c:numCache>
              </c:numRef>
            </c:plus>
            <c:minus>
              <c:numRef>
                <c:f>'Study Area-BK-NYC'!$F$75:$F$84</c:f>
                <c:numCache>
                  <c:formatCode>General</c:formatCode>
                  <c:ptCount val="10"/>
                  <c:pt idx="0">
                    <c:v>1.0999999999999999E-2</c:v>
                  </c:pt>
                  <c:pt idx="1">
                    <c:v>8.9999999999999993E-3</c:v>
                  </c:pt>
                  <c:pt idx="2">
                    <c:v>1.0999999999999999E-2</c:v>
                  </c:pt>
                  <c:pt idx="3">
                    <c:v>8.9999999999999993E-3</c:v>
                  </c:pt>
                  <c:pt idx="4">
                    <c:v>1.0999999999999999E-2</c:v>
                  </c:pt>
                  <c:pt idx="5">
                    <c:v>1.2E-2</c:v>
                  </c:pt>
                  <c:pt idx="6">
                    <c:v>8.9999999999999993E-3</c:v>
                  </c:pt>
                  <c:pt idx="7">
                    <c:v>8.9999999999999993E-3</c:v>
                  </c:pt>
                  <c:pt idx="8">
                    <c:v>5.0000000000000001E-3</c:v>
                  </c:pt>
                  <c:pt idx="9">
                    <c:v>5.0000000000000001E-3</c:v>
                  </c:pt>
                </c:numCache>
              </c:numRef>
            </c:minus>
            <c:spPr>
              <a:noFill/>
              <a:ln w="25400" cap="flat" cmpd="sng" algn="ctr">
                <a:solidFill>
                  <a:sysClr val="window" lastClr="FFFFFF">
                    <a:lumMod val="65000"/>
                  </a:sysClr>
                </a:solidFill>
                <a:round/>
              </a:ln>
              <a:effectLst/>
            </c:spPr>
          </c:errBars>
          <c:cat>
            <c:strRef>
              <c:f>'Study Area-BK-NYC'!$A$75:$A$84</c:f>
              <c:strCache>
                <c:ptCount val="10"/>
                <c:pt idx="0">
                  <c:v>Household income of less than $10,000</c:v>
                </c:pt>
                <c:pt idx="1">
                  <c:v>$10,000 to $14,999</c:v>
                </c:pt>
                <c:pt idx="2">
                  <c:v>$15,000 to $24,999</c:v>
                </c:pt>
                <c:pt idx="3">
                  <c:v>$25,000 to $34,999</c:v>
                </c:pt>
                <c:pt idx="4">
                  <c:v>$35,000 to $49,999</c:v>
                </c:pt>
                <c:pt idx="5">
                  <c:v>$50,000 to $74,999</c:v>
                </c:pt>
                <c:pt idx="6">
                  <c:v>$75,000 to $99,999</c:v>
                </c:pt>
                <c:pt idx="7">
                  <c:v>$100,000 to $149,999</c:v>
                </c:pt>
                <c:pt idx="8">
                  <c:v>$150,000 to $199,999</c:v>
                </c:pt>
                <c:pt idx="9">
                  <c:v>$200,000 or more</c:v>
                </c:pt>
              </c:strCache>
            </c:strRef>
          </c:cat>
          <c:val>
            <c:numRef>
              <c:f>'Study Area-BK-NYC'!$E$75:$E$84</c:f>
              <c:numCache>
                <c:formatCode>0.0%</c:formatCode>
                <c:ptCount val="10"/>
                <c:pt idx="0">
                  <c:v>0.14199999999999999</c:v>
                </c:pt>
                <c:pt idx="1">
                  <c:v>7.8E-2</c:v>
                </c:pt>
                <c:pt idx="2">
                  <c:v>0.124</c:v>
                </c:pt>
                <c:pt idx="3">
                  <c:v>8.7999999999999995E-2</c:v>
                </c:pt>
                <c:pt idx="4">
                  <c:v>0.128</c:v>
                </c:pt>
                <c:pt idx="5">
                  <c:v>0.16500000000000001</c:v>
                </c:pt>
                <c:pt idx="6">
                  <c:v>0.10100000000000001</c:v>
                </c:pt>
                <c:pt idx="7">
                  <c:v>0.11600000000000001</c:v>
                </c:pt>
                <c:pt idx="8">
                  <c:v>3.5000000000000003E-2</c:v>
                </c:pt>
                <c:pt idx="9">
                  <c:v>2.4E-2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B4-4A4F-907C-3102DB5B7129}"/>
            </c:ext>
            <c:ext xmlns:c15="http://schemas.microsoft.com/office/drawing/2012/chart" uri="{02D57815-91ED-43cb-92C2-25804820EDAC}">
              <c15:datalabelsRange>
                <c15:f>'Study Area-BK-NYC'!$B$75:$B$84</c15:f>
                <c15:dlblRangeCache>
                  <c:ptCount val="10"/>
                  <c:pt idx="0">
                    <c:v>6,457</c:v>
                  </c:pt>
                  <c:pt idx="1">
                    <c:v>3,543</c:v>
                  </c:pt>
                  <c:pt idx="2">
                    <c:v>5,627</c:v>
                  </c:pt>
                  <c:pt idx="3">
                    <c:v>3,986</c:v>
                  </c:pt>
                  <c:pt idx="4">
                    <c:v>5,817</c:v>
                  </c:pt>
                  <c:pt idx="5">
                    <c:v>7,489</c:v>
                  </c:pt>
                  <c:pt idx="6">
                    <c:v>4,571</c:v>
                  </c:pt>
                  <c:pt idx="7">
                    <c:v>5,273</c:v>
                  </c:pt>
                  <c:pt idx="8">
                    <c:v>1,590</c:v>
                  </c:pt>
                  <c:pt idx="9">
                    <c:v>1,110</c:v>
                  </c:pt>
                </c15:dlblRangeCache>
              </c15:datalabelsRange>
            </c:ext>
          </c:extLst>
        </c:ser>
        <c:ser>
          <c:idx val="1"/>
          <c:order val="1"/>
          <c:tx>
            <c:strRef>
              <c:f>'Study Area-BK-NYC'!$G$7:$K$7</c:f>
              <c:strCache>
                <c:ptCount val="1"/>
                <c:pt idx="0">
                  <c:v>Brooklyn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C3550CD-ECFD-4407-BEF1-E4F94AC4A3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6D0773D-4F27-4C46-8199-62905D8AD9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5C2071A-0C6E-4FE4-A00A-EFA1E8406DD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759C9A4-19F5-4FE4-A164-FEAF4B157D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E79CC20-E908-4FE6-A0E6-9A0C6C63FF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1C56130-882D-4D9D-B3A5-C9594F3331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FA1C877-97FB-4A9E-BA70-F0C2125DBB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05AD198-FC6E-4575-8A14-9C83C02D8DC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4D6533C-6A5D-4881-87FD-4D5C8699FD8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67A830C-93ED-4697-A249-02C1AFDCBD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1"/>
            <c:plus>
              <c:numRef>
                <c:f>'Study Area-BK-NYC'!$K$75:$K$84</c:f>
                <c:numCache>
                  <c:formatCode>General</c:formatCode>
                  <c:ptCount val="10"/>
                  <c:pt idx="0">
                    <c:v>2E-3</c:v>
                  </c:pt>
                  <c:pt idx="1">
                    <c:v>2E-3</c:v>
                  </c:pt>
                  <c:pt idx="2">
                    <c:v>2E-3</c:v>
                  </c:pt>
                  <c:pt idx="3">
                    <c:v>2E-3</c:v>
                  </c:pt>
                  <c:pt idx="4">
                    <c:v>2E-3</c:v>
                  </c:pt>
                  <c:pt idx="5">
                    <c:v>2E-3</c:v>
                  </c:pt>
                  <c:pt idx="6">
                    <c:v>2E-3</c:v>
                  </c:pt>
                  <c:pt idx="7">
                    <c:v>2E-3</c:v>
                  </c:pt>
                  <c:pt idx="8">
                    <c:v>1E-3</c:v>
                  </c:pt>
                  <c:pt idx="9">
                    <c:v>1E-3</c:v>
                  </c:pt>
                </c:numCache>
              </c:numRef>
            </c:plus>
            <c:minus>
              <c:numRef>
                <c:f>'Study Area-BK-NYC'!$K$75:$K$84</c:f>
                <c:numCache>
                  <c:formatCode>General</c:formatCode>
                  <c:ptCount val="10"/>
                  <c:pt idx="0">
                    <c:v>2E-3</c:v>
                  </c:pt>
                  <c:pt idx="1">
                    <c:v>2E-3</c:v>
                  </c:pt>
                  <c:pt idx="2">
                    <c:v>2E-3</c:v>
                  </c:pt>
                  <c:pt idx="3">
                    <c:v>2E-3</c:v>
                  </c:pt>
                  <c:pt idx="4">
                    <c:v>2E-3</c:v>
                  </c:pt>
                  <c:pt idx="5">
                    <c:v>2E-3</c:v>
                  </c:pt>
                  <c:pt idx="6">
                    <c:v>2E-3</c:v>
                  </c:pt>
                  <c:pt idx="7">
                    <c:v>2E-3</c:v>
                  </c:pt>
                  <c:pt idx="8">
                    <c:v>1E-3</c:v>
                  </c:pt>
                  <c:pt idx="9">
                    <c:v>1E-3</c:v>
                  </c:pt>
                </c:numCache>
              </c:numRef>
            </c:minus>
            <c:spPr>
              <a:noFill/>
              <a:ln w="25400" cap="flat" cmpd="sng" algn="ctr">
                <a:solidFill>
                  <a:sysClr val="window" lastClr="FFFFFF">
                    <a:lumMod val="65000"/>
                  </a:sysClr>
                </a:solidFill>
                <a:round/>
              </a:ln>
              <a:effectLst/>
            </c:spPr>
          </c:errBars>
          <c:cat>
            <c:strRef>
              <c:f>'Study Area-BK-NYC'!$A$75:$A$84</c:f>
              <c:strCache>
                <c:ptCount val="10"/>
                <c:pt idx="0">
                  <c:v>Household income of less than $10,000</c:v>
                </c:pt>
                <c:pt idx="1">
                  <c:v>$10,000 to $14,999</c:v>
                </c:pt>
                <c:pt idx="2">
                  <c:v>$15,000 to $24,999</c:v>
                </c:pt>
                <c:pt idx="3">
                  <c:v>$25,000 to $34,999</c:v>
                </c:pt>
                <c:pt idx="4">
                  <c:v>$35,000 to $49,999</c:v>
                </c:pt>
                <c:pt idx="5">
                  <c:v>$50,000 to $74,999</c:v>
                </c:pt>
                <c:pt idx="6">
                  <c:v>$75,000 to $99,999</c:v>
                </c:pt>
                <c:pt idx="7">
                  <c:v>$100,000 to $149,999</c:v>
                </c:pt>
                <c:pt idx="8">
                  <c:v>$150,000 to $199,999</c:v>
                </c:pt>
                <c:pt idx="9">
                  <c:v>$200,000 or more</c:v>
                </c:pt>
              </c:strCache>
            </c:strRef>
          </c:cat>
          <c:val>
            <c:numRef>
              <c:f>'Study Area-BK-NYC'!$J$75:$J$84</c:f>
              <c:numCache>
                <c:formatCode>0.0%</c:formatCode>
                <c:ptCount val="10"/>
                <c:pt idx="0">
                  <c:v>0.11</c:v>
                </c:pt>
                <c:pt idx="1">
                  <c:v>6.5000000000000002E-2</c:v>
                </c:pt>
                <c:pt idx="2">
                  <c:v>0.109</c:v>
                </c:pt>
                <c:pt idx="3">
                  <c:v>9.2999999999999999E-2</c:v>
                </c:pt>
                <c:pt idx="4">
                  <c:v>0.11700000000000001</c:v>
                </c:pt>
                <c:pt idx="5">
                  <c:v>0.156</c:v>
                </c:pt>
                <c:pt idx="6">
                  <c:v>0.109</c:v>
                </c:pt>
                <c:pt idx="7">
                  <c:v>0.125</c:v>
                </c:pt>
                <c:pt idx="8">
                  <c:v>5.3999999999999999E-2</c:v>
                </c:pt>
                <c:pt idx="9">
                  <c:v>6.2E-2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4B4-4A4F-907C-3102DB5B7129}"/>
            </c:ext>
            <c:ext xmlns:c15="http://schemas.microsoft.com/office/drawing/2012/chart" uri="{02D57815-91ED-43cb-92C2-25804820EDAC}">
              <c15:datalabelsRange>
                <c15:f>'Study Area-BK-NYC'!$G$75:$G$84</c15:f>
                <c15:dlblRangeCache>
                  <c:ptCount val="10"/>
                  <c:pt idx="0">
                    <c:v>103,164</c:v>
                  </c:pt>
                  <c:pt idx="1">
                    <c:v>61,462</c:v>
                  </c:pt>
                  <c:pt idx="2">
                    <c:v>102,273</c:v>
                  </c:pt>
                  <c:pt idx="3">
                    <c:v>87,051</c:v>
                  </c:pt>
                  <c:pt idx="4">
                    <c:v>110,186</c:v>
                  </c:pt>
                  <c:pt idx="5">
                    <c:v>146,420</c:v>
                  </c:pt>
                  <c:pt idx="6">
                    <c:v>102,042</c:v>
                  </c:pt>
                  <c:pt idx="7">
                    <c:v>117,284</c:v>
                  </c:pt>
                  <c:pt idx="8">
                    <c:v>51,032</c:v>
                  </c:pt>
                  <c:pt idx="9">
                    <c:v>57,889</c:v>
                  </c:pt>
                </c15:dlblRangeCache>
              </c15:datalabelsRange>
            </c:ext>
          </c:extLst>
        </c:ser>
        <c:ser>
          <c:idx val="2"/>
          <c:order val="2"/>
          <c:tx>
            <c:strRef>
              <c:f>'Study Area-BK-NYC'!$L$7:$P$7</c:f>
              <c:strCache>
                <c:ptCount val="1"/>
                <c:pt idx="0">
                  <c:v>New York City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5B1C9F3-3D7B-4424-A7AB-59F321485FC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A85344C-E503-4AE3-98C6-5316D6F886A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FF06F0D-FC7F-4F23-845C-D5AAD7841D5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3A5ADBE-21CF-4593-B8F2-520B257B4F8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1F63F73-EBB8-4983-B0D6-D96C8AC2B3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96C4BE9-9058-4519-9FA5-33A7044E9F2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92C1233-5AB8-4B63-837A-276ACF7F4B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2752518-4E40-47AE-8CD3-49073F19C41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B951E9E-F2B6-4A91-A45F-C2208FAEBE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09262E8-49B7-469C-84FA-698017005AB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1"/>
            <c:plus>
              <c:numRef>
                <c:f>'Study Area-BK-NYC'!$P$75:$P$84</c:f>
                <c:numCache>
                  <c:formatCode>General</c:formatCode>
                  <c:ptCount val="10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1E-3</c:v>
                  </c:pt>
                  <c:pt idx="6">
                    <c:v>1E-3</c:v>
                  </c:pt>
                  <c:pt idx="7">
                    <c:v>1E-3</c:v>
                  </c:pt>
                  <c:pt idx="8">
                    <c:v>1E-3</c:v>
                  </c:pt>
                  <c:pt idx="9">
                    <c:v>1E-3</c:v>
                  </c:pt>
                </c:numCache>
              </c:numRef>
            </c:plus>
            <c:minus>
              <c:numRef>
                <c:f>'Study Area-BK-NYC'!$P$75:$P$84</c:f>
                <c:numCache>
                  <c:formatCode>General</c:formatCode>
                  <c:ptCount val="10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1E-3</c:v>
                  </c:pt>
                  <c:pt idx="6">
                    <c:v>1E-3</c:v>
                  </c:pt>
                  <c:pt idx="7">
                    <c:v>1E-3</c:v>
                  </c:pt>
                  <c:pt idx="8">
                    <c:v>1E-3</c:v>
                  </c:pt>
                  <c:pt idx="9">
                    <c:v>1E-3</c:v>
                  </c:pt>
                </c:numCache>
              </c:numRef>
            </c:minus>
            <c:spPr>
              <a:noFill/>
              <a:ln w="25400" cap="flat" cmpd="sng" algn="ctr">
                <a:solidFill>
                  <a:sysClr val="window" lastClr="FFFFFF">
                    <a:lumMod val="65000"/>
                  </a:sysClr>
                </a:solidFill>
                <a:round/>
              </a:ln>
              <a:effectLst/>
            </c:spPr>
          </c:errBars>
          <c:cat>
            <c:strRef>
              <c:f>'Study Area-BK-NYC'!$A$75:$A$84</c:f>
              <c:strCache>
                <c:ptCount val="10"/>
                <c:pt idx="0">
                  <c:v>Household income of less than $10,000</c:v>
                </c:pt>
                <c:pt idx="1">
                  <c:v>$10,000 to $14,999</c:v>
                </c:pt>
                <c:pt idx="2">
                  <c:v>$15,000 to $24,999</c:v>
                </c:pt>
                <c:pt idx="3">
                  <c:v>$25,000 to $34,999</c:v>
                </c:pt>
                <c:pt idx="4">
                  <c:v>$35,000 to $49,999</c:v>
                </c:pt>
                <c:pt idx="5">
                  <c:v>$50,000 to $74,999</c:v>
                </c:pt>
                <c:pt idx="6">
                  <c:v>$75,000 to $99,999</c:v>
                </c:pt>
                <c:pt idx="7">
                  <c:v>$100,000 to $149,999</c:v>
                </c:pt>
                <c:pt idx="8">
                  <c:v>$150,000 to $199,999</c:v>
                </c:pt>
                <c:pt idx="9">
                  <c:v>$200,000 or more</c:v>
                </c:pt>
              </c:strCache>
            </c:strRef>
          </c:cat>
          <c:val>
            <c:numRef>
              <c:f>'Study Area-BK-NYC'!$O$75:$O$84</c:f>
              <c:numCache>
                <c:formatCode>0.0%</c:formatCode>
                <c:ptCount val="10"/>
                <c:pt idx="0">
                  <c:v>0.10199999999999999</c:v>
                </c:pt>
                <c:pt idx="1">
                  <c:v>0.06</c:v>
                </c:pt>
                <c:pt idx="2">
                  <c:v>0.10199999999999999</c:v>
                </c:pt>
                <c:pt idx="3">
                  <c:v>8.6999999999999994E-2</c:v>
                </c:pt>
                <c:pt idx="4">
                  <c:v>0.111</c:v>
                </c:pt>
                <c:pt idx="5">
                  <c:v>0.153</c:v>
                </c:pt>
                <c:pt idx="6">
                  <c:v>0.109</c:v>
                </c:pt>
                <c:pt idx="7">
                  <c:v>0.13100000000000001</c:v>
                </c:pt>
                <c:pt idx="8">
                  <c:v>6.0999999999999999E-2</c:v>
                </c:pt>
                <c:pt idx="9">
                  <c:v>8.3000000000000004E-2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4B4-4A4F-907C-3102DB5B7129}"/>
            </c:ext>
            <c:ext xmlns:c15="http://schemas.microsoft.com/office/drawing/2012/chart" uri="{02D57815-91ED-43cb-92C2-25804820EDAC}">
              <c15:datalabelsRange>
                <c15:f>'Study Area-BK-NYC'!$L$75:$L$84</c15:f>
                <c15:dlblRangeCache>
                  <c:ptCount val="10"/>
                  <c:pt idx="0">
                    <c:v>318,712</c:v>
                  </c:pt>
                  <c:pt idx="1">
                    <c:v>186,560</c:v>
                  </c:pt>
                  <c:pt idx="2">
                    <c:v>317,605</c:v>
                  </c:pt>
                  <c:pt idx="3">
                    <c:v>273,198</c:v>
                  </c:pt>
                  <c:pt idx="4">
                    <c:v>347,658</c:v>
                  </c:pt>
                  <c:pt idx="5">
                    <c:v>479,924</c:v>
                  </c:pt>
                  <c:pt idx="6">
                    <c:v>342,454</c:v>
                  </c:pt>
                  <c:pt idx="7">
                    <c:v>410,434</c:v>
                  </c:pt>
                  <c:pt idx="8">
                    <c:v>191,106</c:v>
                  </c:pt>
                  <c:pt idx="9">
                    <c:v>260,595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328880192"/>
        <c:axId val="328880752"/>
      </c:barChart>
      <c:catAx>
        <c:axId val="32888019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328880752"/>
        <c:crosses val="autoZero"/>
        <c:auto val="1"/>
        <c:lblAlgn val="ctr"/>
        <c:lblOffset val="50"/>
        <c:noMultiLvlLbl val="0"/>
      </c:catAx>
      <c:valAx>
        <c:axId val="328880752"/>
        <c:scaling>
          <c:orientation val="minMax"/>
          <c:max val="0.2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28880192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550525930328835E-2"/>
          <c:y val="0.1797254924562218"/>
          <c:w val="0.6986816582461205"/>
          <c:h val="0.8202745075437781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09-4D69-8F17-406C86470960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09-4D69-8F17-406C86470960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609-4D69-8F17-406C86470960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609-4D69-8F17-406C86470960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609-4D69-8F17-406C86470960}"/>
              </c:ext>
            </c:extLst>
          </c:dPt>
          <c:dLbls>
            <c:dLbl>
              <c:idx val="0"/>
              <c:layout>
                <c:manualLayout>
                  <c:x val="-9.3352965058271592E-2"/>
                  <c:y val="0.213896798372550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609-4D69-8F17-406C86470960}"/>
                </c:ext>
                <c:ext xmlns:c15="http://schemas.microsoft.com/office/drawing/2012/chart" uri="{CE6537A1-D6FC-4f65-9D91-7224C49458BB}">
                  <c15:layout>
                    <c:manualLayout>
                      <c:w val="0.18631818254187277"/>
                      <c:h val="0.18545965176810711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1204243132655444"/>
                  <c:y val="-0.123394045976080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609-4D69-8F17-406C8647096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4057060256437473"/>
                  <c:y val="-4.30932294473711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609-4D69-8F17-406C8647096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10283404005774088"/>
                  <c:y val="0.169386481948204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609-4D69-8F17-406C8647096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Under 5 years</c:v>
                </c:pt>
                <c:pt idx="1">
                  <c:v>5 to 19 years</c:v>
                </c:pt>
                <c:pt idx="2">
                  <c:v>20 to 39 years</c:v>
                </c:pt>
                <c:pt idx="3">
                  <c:v>40 to 64 years</c:v>
                </c:pt>
                <c:pt idx="4">
                  <c:v>65+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7.3999999999999996E-2</c:v>
                </c:pt>
                <c:pt idx="1">
                  <c:v>0.18069456954211441</c:v>
                </c:pt>
                <c:pt idx="2">
                  <c:v>0.32476143639915117</c:v>
                </c:pt>
                <c:pt idx="3">
                  <c:v>0.2983587100456796</c:v>
                </c:pt>
                <c:pt idx="4">
                  <c:v>0.122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2609-4D69-8F17-406C86470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550525930328835E-2"/>
          <c:y val="0.1797254924562218"/>
          <c:w val="0.6986816582461205"/>
          <c:h val="0.8202745075437781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E83-4064-8B89-46B1414164F3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E83-4064-8B89-46B1414164F3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E83-4064-8B89-46B1414164F3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E83-4064-8B89-46B1414164F3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E83-4064-8B89-46B1414164F3}"/>
              </c:ext>
            </c:extLst>
          </c:dPt>
          <c:dLbls>
            <c:dLbl>
              <c:idx val="0"/>
              <c:layout>
                <c:manualLayout>
                  <c:x val="-7.6503027681660896E-2"/>
                  <c:y val="0.213896798372550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E83-4064-8B89-46B1414164F3}"/>
                </c:ext>
                <c:ext xmlns:c15="http://schemas.microsoft.com/office/drawing/2012/chart" uri="{CE6537A1-D6FC-4f65-9D91-7224C49458BB}">
                  <c15:layout>
                    <c:manualLayout>
                      <c:w val="0.18631818254187277"/>
                      <c:h val="0.18545965176810711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1204243132655444"/>
                  <c:y val="-0.123394045976080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E83-4064-8B89-46B1414164F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6637223501815018"/>
                  <c:y val="-5.64291900446427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E83-4064-8B89-46B1414164F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9.4409071369435507E-2"/>
                  <c:y val="0.174332072662020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E83-4064-8B89-46B1414164F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Under 5 years</c:v>
                </c:pt>
                <c:pt idx="1">
                  <c:v>5 to 19 years</c:v>
                </c:pt>
                <c:pt idx="2">
                  <c:v>20 to 39 years</c:v>
                </c:pt>
                <c:pt idx="3">
                  <c:v>40 to 64 years</c:v>
                </c:pt>
                <c:pt idx="4">
                  <c:v>65+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6.6000000000000003E-2</c:v>
                </c:pt>
                <c:pt idx="1">
                  <c:v>0.16947182810225667</c:v>
                </c:pt>
                <c:pt idx="2">
                  <c:v>0.32227565218038701</c:v>
                </c:pt>
                <c:pt idx="3">
                  <c:v>0.31270529372565059</c:v>
                </c:pt>
                <c:pt idx="4">
                  <c:v>0.13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3E83-4064-8B89-46B141416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07201650202322"/>
          <c:y val="7.6269319886084503E-3"/>
          <c:w val="0.85655068702258197"/>
          <c:h val="0.9834788908610928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7CD-4783-BD0C-7700204158C4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7CD-4783-BD0C-7700204158C4}"/>
              </c:ext>
            </c:extLst>
          </c:dPt>
          <c:dLbls>
            <c:dLbl>
              <c:idx val="0"/>
              <c:layout>
                <c:manualLayout>
                  <c:x val="-0.16666666666666666"/>
                  <c:y val="3.19444444444444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7CD-4783-BD0C-7700204158C4}"/>
                </c:ext>
                <c:ext xmlns:c15="http://schemas.microsoft.com/office/drawing/2012/chart" uri="{CE6537A1-D6FC-4f65-9D91-7224C49458BB}">
                  <c15:layout>
                    <c:manualLayout>
                      <c:w val="0.30324074074074076"/>
                      <c:h val="0.37083333333333335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25333005249343826"/>
                  <c:y val="-0.1222222222222222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7CD-4783-BD0C-7700204158C4}"/>
                </c:ext>
                <c:ext xmlns:c15="http://schemas.microsoft.com/office/drawing/2012/chart" uri="{CE6537A1-D6FC-4f65-9D91-7224C49458BB}">
                  <c15:layout>
                    <c:manualLayout>
                      <c:w val="0.4964351851851852"/>
                      <c:h val="0.3361111111111111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Owner occupied units</c:v>
                </c:pt>
                <c:pt idx="1">
                  <c:v>Renter occupied units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0.13400000000000001</c:v>
                </c:pt>
                <c:pt idx="1">
                  <c:v>0.86599999999999999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7CD-4783-BD0C-770020415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825346503178835E-2"/>
          <c:y val="1.6521243112615273E-2"/>
          <c:w val="0.85655068702258197"/>
          <c:h val="0.98347889086109286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07201650202322"/>
          <c:y val="7.6269319886084503E-3"/>
          <c:w val="0.85655068702258197"/>
          <c:h val="0.9834788908610928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5F1-4C38-A3FC-552678AAAF90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5F1-4C38-A3FC-552678AAAF90}"/>
              </c:ext>
            </c:extLst>
          </c:dPt>
          <c:dLbls>
            <c:dLbl>
              <c:idx val="0"/>
              <c:layout>
                <c:manualLayout>
                  <c:x val="-0.11111074657334509"/>
                  <c:y val="0.18228762029746282"/>
                </c:manualLayout>
              </c:layout>
              <c:tx>
                <c:rich>
                  <a:bodyPr/>
                  <a:lstStyle/>
                  <a:p>
                    <a:fld id="{8C327521-EB78-4A86-9112-2E35DC48B163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5F1-4C38-A3FC-552678AAAF90}"/>
                </c:ext>
                <c:ext xmlns:c15="http://schemas.microsoft.com/office/drawing/2012/chart" uri="{CE6537A1-D6FC-4f65-9D91-7224C49458BB}">
                  <c15:layout>
                    <c:manualLayout>
                      <c:w val="0.28030294670038569"/>
                      <c:h val="0.19344835301899538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30824912510936131"/>
                  <c:y val="-0.17690332458442695"/>
                </c:manualLayout>
              </c:layout>
              <c:tx>
                <c:rich>
                  <a:bodyPr/>
                  <a:lstStyle/>
                  <a:p>
                    <a:fld id="{86CEAEFF-D41C-47FB-8AD1-09CA07EFEC3E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5F1-4C38-A3FC-552678AAAF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1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Owner Occupied Units</c:v>
                </c:pt>
                <c:pt idx="1">
                  <c:v>Renter Occupied Units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0.29399999999999998</c:v>
                </c:pt>
                <c:pt idx="1">
                  <c:v>0.70599999999999996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85F1-4C38-A3FC-552678AAA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07201650202322"/>
          <c:y val="7.6269319886084503E-3"/>
          <c:w val="0.85655068702258197"/>
          <c:h val="0.9834788908610928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DC0-4126-9BAA-F8EFB342F2F9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DC0-4126-9BAA-F8EFB342F2F9}"/>
              </c:ext>
            </c:extLst>
          </c:dPt>
          <c:dLbls>
            <c:dLbl>
              <c:idx val="0"/>
              <c:layout>
                <c:manualLayout>
                  <c:x val="-0.11574037620297463"/>
                  <c:y val="0.19339873140857392"/>
                </c:manualLayout>
              </c:layout>
              <c:tx>
                <c:rich>
                  <a:bodyPr/>
                  <a:lstStyle/>
                  <a:p>
                    <a:fld id="{8C327521-EB78-4A86-9112-2E35DC48B163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DC0-4126-9BAA-F8EFB342F2F9}"/>
                </c:ext>
                <c:ext xmlns:c15="http://schemas.microsoft.com/office/drawing/2012/chart" uri="{CE6537A1-D6FC-4f65-9D91-7224C49458BB}">
                  <c15:layout>
                    <c:manualLayout>
                      <c:w val="0.28030294670038569"/>
                      <c:h val="0.19344835301899538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22525517643627879"/>
                  <c:y val="-0.16974803149606299"/>
                </c:manualLayout>
              </c:layout>
              <c:tx>
                <c:rich>
                  <a:bodyPr/>
                  <a:lstStyle/>
                  <a:p>
                    <a:fld id="{86CEAEFF-D41C-47FB-8AD1-09CA07EFEC3E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DC0-4126-9BAA-F8EFB342F2F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1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Owner Occupied Units</c:v>
                </c:pt>
                <c:pt idx="1">
                  <c:v>Renter Occupied Units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0.32</c:v>
                </c:pt>
                <c:pt idx="1">
                  <c:v>0.68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DC0-4126-9BAA-F8EFB342F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244-457C-A788-985F488915C4}"/>
              </c:ext>
            </c:extLst>
          </c:dPt>
          <c:dPt>
            <c:idx val="1"/>
            <c:bubble3D val="0"/>
            <c:spPr>
              <a:solidFill>
                <a:schemeClr val="accent2">
                  <a:shade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244-457C-A788-985F488915C4}"/>
              </c:ext>
            </c:extLst>
          </c:dPt>
          <c:dPt>
            <c:idx val="2"/>
            <c:bubble3D val="0"/>
            <c:spPr>
              <a:solidFill>
                <a:schemeClr val="accent2">
                  <a:shade val="6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244-457C-A788-985F488915C4}"/>
              </c:ext>
            </c:extLst>
          </c:dPt>
          <c:dPt>
            <c:idx val="3"/>
            <c:bubble3D val="0"/>
            <c:spPr>
              <a:solidFill>
                <a:schemeClr val="accent2">
                  <a:tint val="9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244-457C-A788-985F488915C4}"/>
              </c:ext>
            </c:extLst>
          </c:dPt>
          <c:dLbls>
            <c:dLbl>
              <c:idx val="0"/>
              <c:layout>
                <c:manualLayout>
                  <c:x val="-0.2389375"/>
                  <c:y val="-3.97325441700677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244-457C-A788-985F488915C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21135941601049868"/>
                  <c:y val="-3.19289312329168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244-457C-A788-985F488915C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3.3333251312335957E-2"/>
                  <c:y val="2.803206400034042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244-457C-A788-985F488915C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6.9959809711286014E-2"/>
                  <c:y val="5.628259420832785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0244-457C-A788-985F488915C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Spanish or Spanish Creole</c:v>
                </c:pt>
                <c:pt idx="1">
                  <c:v>English only</c:v>
                </c:pt>
                <c:pt idx="2">
                  <c:v>Chinese</c:v>
                </c:pt>
                <c:pt idx="3">
                  <c:v>All Other 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0.54700000000000004</c:v>
                </c:pt>
                <c:pt idx="1">
                  <c:v>0.38500000000000001</c:v>
                </c:pt>
                <c:pt idx="2">
                  <c:v>1.7000000000000001E-2</c:v>
                </c:pt>
                <c:pt idx="3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0244-457C-A788-985F48891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166684437888593E-2"/>
          <c:y val="7.1696666714567828E-2"/>
          <c:w val="0.91133133573862701"/>
          <c:h val="0.9283033332854320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463-4058-AF64-B717A0B39331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463-4058-AF64-B717A0B39331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463-4058-AF64-B717A0B39331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463-4058-AF64-B717A0B39331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463-4058-AF64-B717A0B39331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B463-4058-AF64-B717A0B39331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B463-4058-AF64-B717A0B39331}"/>
              </c:ext>
            </c:extLst>
          </c:dPt>
          <c:dLbls>
            <c:dLbl>
              <c:idx val="0"/>
              <c:layout>
                <c:manualLayout>
                  <c:x val="-0.13750004511156344"/>
                  <c:y val="0.182503401260513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463-4058-AF64-B717A0B39331}"/>
                </c:ext>
                <c:ext xmlns:c15="http://schemas.microsoft.com/office/drawing/2012/chart" uri="{CE6537A1-D6FC-4f65-9D91-7224C49458BB}">
                  <c15:layout>
                    <c:manualLayout>
                      <c:w val="0.31250010252628041"/>
                      <c:h val="0.2153964561388616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1.4583338117893084E-2"/>
                  <c:y val="-2.79055420411172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463-4058-AF64-B717A0B39331}"/>
                </c:ext>
                <c:ext xmlns:c15="http://schemas.microsoft.com/office/drawing/2012/chart" uri="{CE6537A1-D6FC-4f65-9D91-7224C49458BB}">
                  <c15:layout>
                    <c:manualLayout>
                      <c:w val="0.39062480007375333"/>
                      <c:h val="0.19205299783809832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19166672954945196"/>
                  <c:y val="-6.15418446111034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463-4058-AF64-B717A0B39331}"/>
                </c:ext>
                <c:ext xmlns:c15="http://schemas.microsoft.com/office/drawing/2012/chart" uri="{CE6537A1-D6FC-4f65-9D91-7224C49458BB}">
                  <c15:layout>
                    <c:manualLayout>
                      <c:w val="0.38958346114942949"/>
                      <c:h val="0.26844977045877833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6.501522311825296E-2"/>
                  <c:y val="-0.1481161392282948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463-4058-AF64-B717A0B39331}"/>
                </c:ext>
                <c:ext xmlns:c15="http://schemas.microsoft.com/office/drawing/2012/chart" uri="{CE6537A1-D6FC-4f65-9D91-7224C49458BB}">
                  <c15:layout>
                    <c:manualLayout>
                      <c:w val="0.38449866437230618"/>
                      <c:h val="0.22392493967522484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1.2500004101051215E-2"/>
                  <c:y val="-6.85432111308025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B463-4058-AF64-B717A0B39331}"/>
                </c:ext>
                <c:ext xmlns:c15="http://schemas.microsoft.com/office/drawing/2012/chart" uri="{CE6537A1-D6FC-4f65-9D91-7224C49458BB}">
                  <c15:layout>
                    <c:manualLayout>
                      <c:w val="0.40833346730100634"/>
                      <c:h val="0.16234314181894499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0.10416670084209345"/>
                  <c:y val="0.196656521647590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B463-4058-AF64-B717A0B39331}"/>
                </c:ext>
                <c:ext xmlns:c15="http://schemas.microsoft.com/office/drawing/2012/chart" uri="{CE6537A1-D6FC-4f65-9D91-7224C49458BB}">
                  <c15:layout>
                    <c:manualLayout>
                      <c:w val="0.28645842731575699"/>
                      <c:h val="0.17932020240131832"/>
                    </c:manualLayout>
                  </c15:layout>
                </c:ext>
              </c:extLst>
            </c:dLbl>
            <c:dLbl>
              <c:idx val="6"/>
              <c:layout>
                <c:manualLayout>
                  <c:x val="0.10467773283279612"/>
                  <c:y val="0.1008012470766867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B463-4058-AF64-B717A0B39331}"/>
                </c:ext>
                <c:ext xmlns:c15="http://schemas.microsoft.com/office/drawing/2012/chart" uri="{CE6537A1-D6FC-4f65-9D91-7224C49458BB}">
                  <c15:layout>
                    <c:manualLayout>
                      <c:w val="0.27362910879998964"/>
                      <c:h val="0.2406072908413763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Less than 9th grade</c:v>
                </c:pt>
                <c:pt idx="1">
                  <c:v>9th to 12th grade, no diploma</c:v>
                </c:pt>
                <c:pt idx="2">
                  <c:v>High school graduate (includes equivalency)</c:v>
                </c:pt>
                <c:pt idx="3">
                  <c:v>Some college, no degree</c:v>
                </c:pt>
                <c:pt idx="4">
                  <c:v>Associate's degree</c:v>
                </c:pt>
                <c:pt idx="5">
                  <c:v>Bachelor's degree</c:v>
                </c:pt>
                <c:pt idx="6">
                  <c:v>Graduate or professional degree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0.188</c:v>
                </c:pt>
                <c:pt idx="1">
                  <c:v>0.16</c:v>
                </c:pt>
                <c:pt idx="2">
                  <c:v>0.22800000000000001</c:v>
                </c:pt>
                <c:pt idx="3">
                  <c:v>0.13900000000000001</c:v>
                </c:pt>
                <c:pt idx="4">
                  <c:v>4.8000000000000001E-2</c:v>
                </c:pt>
                <c:pt idx="5">
                  <c:v>0.17899999999999999</c:v>
                </c:pt>
                <c:pt idx="6">
                  <c:v>5.8999999999999997E-2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B463-4058-AF64-B717A0B39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43343" cy="467072"/>
          </a:xfrm>
          <a:prstGeom prst="rect">
            <a:avLst/>
          </a:prstGeom>
        </p:spPr>
        <p:txBody>
          <a:bodyPr vert="horz" lIns="93296" tIns="46648" rIns="93296" bIns="4664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4" y="2"/>
            <a:ext cx="3043343" cy="467072"/>
          </a:xfrm>
          <a:prstGeom prst="rect">
            <a:avLst/>
          </a:prstGeom>
        </p:spPr>
        <p:txBody>
          <a:bodyPr vert="horz" lIns="93296" tIns="46648" rIns="93296" bIns="46648" rtlCol="0"/>
          <a:lstStyle>
            <a:lvl1pPr algn="r">
              <a:defRPr sz="1200"/>
            </a:lvl1pPr>
          </a:lstStyle>
          <a:p>
            <a:fld id="{2CD973F8-7566-4122-9CC8-9685979BC576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2033"/>
            <a:ext cx="3043343" cy="467071"/>
          </a:xfrm>
          <a:prstGeom prst="rect">
            <a:avLst/>
          </a:prstGeom>
        </p:spPr>
        <p:txBody>
          <a:bodyPr vert="horz" lIns="93296" tIns="46648" rIns="93296" bIns="4664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4" y="8842033"/>
            <a:ext cx="3043343" cy="467071"/>
          </a:xfrm>
          <a:prstGeom prst="rect">
            <a:avLst/>
          </a:prstGeom>
        </p:spPr>
        <p:txBody>
          <a:bodyPr vert="horz" lIns="93296" tIns="46648" rIns="93296" bIns="46648" rtlCol="0" anchor="b"/>
          <a:lstStyle>
            <a:lvl1pPr algn="r">
              <a:defRPr sz="1200"/>
            </a:lvl1pPr>
          </a:lstStyle>
          <a:p>
            <a:fld id="{2070F437-B8B3-4E3B-803A-1A05227822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17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43649" cy="466379"/>
          </a:xfrm>
          <a:prstGeom prst="rect">
            <a:avLst/>
          </a:prstGeom>
        </p:spPr>
        <p:txBody>
          <a:bodyPr vert="horz" lIns="88260" tIns="44130" rIns="88260" bIns="4413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7930" y="2"/>
            <a:ext cx="3043649" cy="466379"/>
          </a:xfrm>
          <a:prstGeom prst="rect">
            <a:avLst/>
          </a:prstGeom>
        </p:spPr>
        <p:txBody>
          <a:bodyPr vert="horz" lIns="88260" tIns="44130" rIns="88260" bIns="44130" rtlCol="0"/>
          <a:lstStyle>
            <a:lvl1pPr algn="r">
              <a:defRPr sz="1200"/>
            </a:lvl1pPr>
          </a:lstStyle>
          <a:p>
            <a:fld id="{7F1B796E-1581-404B-B98D-7A4145C81CC2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60" tIns="44130" rIns="88260" bIns="4413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18" y="4480621"/>
            <a:ext cx="5617870" cy="3664842"/>
          </a:xfrm>
          <a:prstGeom prst="rect">
            <a:avLst/>
          </a:prstGeom>
        </p:spPr>
        <p:txBody>
          <a:bodyPr vert="horz" lIns="88260" tIns="44130" rIns="88260" bIns="441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2722"/>
            <a:ext cx="3043649" cy="466378"/>
          </a:xfrm>
          <a:prstGeom prst="rect">
            <a:avLst/>
          </a:prstGeom>
        </p:spPr>
        <p:txBody>
          <a:bodyPr vert="horz" lIns="88260" tIns="44130" rIns="88260" bIns="4413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7930" y="8842722"/>
            <a:ext cx="3043649" cy="466378"/>
          </a:xfrm>
          <a:prstGeom prst="rect">
            <a:avLst/>
          </a:prstGeom>
        </p:spPr>
        <p:txBody>
          <a:bodyPr vert="horz" lIns="88260" tIns="44130" rIns="88260" bIns="44130" rtlCol="0" anchor="b"/>
          <a:lstStyle>
            <a:lvl1pPr algn="r">
              <a:defRPr sz="1200"/>
            </a:lvl1pPr>
          </a:lstStyle>
          <a:p>
            <a:fld id="{E8255C88-8FB9-47CA-83E9-75F9EB34F6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4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61397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6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1546"/>
            <a:ext cx="9144000" cy="82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71815"/>
            <a:ext cx="7772400" cy="1362075"/>
          </a:xfrm>
          <a:noFill/>
        </p:spPr>
        <p:txBody>
          <a:bodyPr anchor="b">
            <a:normAutofit/>
          </a:bodyPr>
          <a:lstStyle>
            <a:lvl1pPr algn="r">
              <a:defRPr sz="32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" y="6107309"/>
            <a:ext cx="1371600" cy="674483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35102"/>
            <a:ext cx="7772400" cy="661985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22313" y="5098477"/>
            <a:ext cx="7772400" cy="66198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33528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20563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for Full Bl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>
                <a:solidFill>
                  <a:schemeClr val="bg2"/>
                </a:solidFill>
              </a:rPr>
              <a:t>DRAFT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1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54258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1546"/>
            <a:ext cx="9144000" cy="82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4186695"/>
            <a:ext cx="4989513" cy="719424"/>
          </a:xfrm>
          <a:solidFill>
            <a:srgbClr val="FFFFFF">
              <a:alpha val="80000"/>
            </a:srgbClr>
          </a:solidFill>
        </p:spPr>
        <p:txBody>
          <a:bodyPr anchor="ctr">
            <a:noAutofit/>
          </a:bodyPr>
          <a:lstStyle>
            <a:lvl1pPr algn="r">
              <a:defRPr sz="32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" y="6107309"/>
            <a:ext cx="1371600" cy="674483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505200" y="4905895"/>
            <a:ext cx="4989513" cy="429768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anchor="t"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505200" y="5334313"/>
            <a:ext cx="4989513" cy="42646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0"/>
            <a:ext cx="33528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25906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10746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"/>
            <a:ext cx="9144000" cy="82600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826897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27088"/>
            <a:ext cx="1447800" cy="163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OPTIONAL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42502" y="6505344"/>
            <a:ext cx="7487097" cy="302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>
                <a:solidFill>
                  <a:schemeClr val="bg2"/>
                </a:solidFill>
              </a:rPr>
              <a:t>DRAFT</a:t>
            </a:r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05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"/>
            <a:ext cx="9144000" cy="826008"/>
          </a:xfrm>
          <a:prstGeom prst="rect">
            <a:avLst/>
          </a:prstGeom>
          <a:noFill/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826897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27088"/>
            <a:ext cx="1447800" cy="163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OPTIONAL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42502" y="6505344"/>
            <a:ext cx="7487097" cy="302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8" indent="-17145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7525" indent="-173038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41363" indent="-169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173038">
              <a:buFont typeface="Arial" panose="020B0604020202020204" pitchFamily="34" charset="0"/>
              <a:buChar char="•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087438" indent="-173038"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>
                <a:solidFill>
                  <a:schemeClr val="bg2"/>
                </a:solidFill>
              </a:rPr>
              <a:t>DRAFT</a:t>
            </a:r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4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75016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"/>
            <a:ext cx="9144000" cy="82600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826897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823991" y="1600200"/>
            <a:ext cx="5496018" cy="4572000"/>
          </a:xfrm>
          <a:prstGeom prst="rect">
            <a:avLst/>
          </a:prstGeom>
        </p:spPr>
        <p:txBody>
          <a:bodyPr/>
          <a:lstStyle>
            <a:lvl1pPr marL="173038" indent="-173038">
              <a:defRPr sz="2800" b="1"/>
            </a:lvl1pPr>
            <a:lvl2pPr marL="344488" indent="-171450">
              <a:defRPr sz="2400" b="1"/>
            </a:lvl2pPr>
            <a:lvl3pPr marL="517525" indent="-173038">
              <a:defRPr sz="2000" b="1"/>
            </a:lvl3pPr>
            <a:lvl4pPr marL="741363" indent="-169863">
              <a:defRPr sz="1800" b="1"/>
            </a:lvl4pPr>
            <a:lvl5pPr marL="914400" indent="-173038">
              <a:buFont typeface="Arial" panose="020B0604020202020204" pitchFamily="34" charset="0"/>
              <a:buChar char="•"/>
              <a:defRPr sz="1800" b="1"/>
            </a:lvl5pPr>
            <a:lvl6pPr marL="914400" indent="0">
              <a:buNone/>
              <a:defRPr sz="1200" baseline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>
                <a:solidFill>
                  <a:schemeClr val="bg2"/>
                </a:solidFill>
              </a:rPr>
              <a:t>DRAFT</a:t>
            </a:r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7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Slim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40088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0"/>
            <a:ext cx="6096000" cy="550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15187"/>
          <a:stretch/>
        </p:blipFill>
        <p:spPr>
          <a:xfrm>
            <a:off x="0" y="-2"/>
            <a:ext cx="3200400" cy="55126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551263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60961"/>
            <a:ext cx="1447800" cy="163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OPTIONAL 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42502" y="6505344"/>
            <a:ext cx="7487097" cy="302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>
                <a:solidFill>
                  <a:schemeClr val="bg2"/>
                </a:solidFill>
              </a:rPr>
              <a:t>DRAFT</a:t>
            </a:r>
          </a:p>
        </p:txBody>
      </p:sp>
      <p:sp>
        <p:nvSpPr>
          <p:cNvPr id="2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5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Slim Banner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0"/>
            <a:ext cx="6096000" cy="550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15187"/>
          <a:stretch/>
        </p:blipFill>
        <p:spPr>
          <a:xfrm>
            <a:off x="0" y="-2"/>
            <a:ext cx="3200400" cy="55126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551263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60961"/>
            <a:ext cx="1447800" cy="163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OPTIONAL 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42502" y="6505344"/>
            <a:ext cx="7487097" cy="302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sp>
        <p:nvSpPr>
          <p:cNvPr id="14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914400" y="1219200"/>
            <a:ext cx="7315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8" indent="-17145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7525" indent="-173038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41363" indent="-169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173038">
              <a:buFont typeface="Arial" panose="020B0604020202020204" pitchFamily="34" charset="0"/>
              <a:buChar char="•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087438" indent="-173038"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>
                <a:solidFill>
                  <a:schemeClr val="bg2"/>
                </a:solidFill>
              </a:rPr>
              <a:t>DRAFT</a:t>
            </a:r>
          </a:p>
        </p:txBody>
      </p:sp>
      <p:sp>
        <p:nvSpPr>
          <p:cNvPr id="2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Slim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0"/>
            <a:ext cx="6096000" cy="5506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15187"/>
          <a:stretch/>
        </p:blipFill>
        <p:spPr>
          <a:xfrm>
            <a:off x="0" y="-2"/>
            <a:ext cx="3200400" cy="55126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551263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823991" y="1600200"/>
            <a:ext cx="5496018" cy="4572000"/>
          </a:xfrm>
          <a:prstGeom prst="rect">
            <a:avLst/>
          </a:prstGeom>
        </p:spPr>
        <p:txBody>
          <a:bodyPr/>
          <a:lstStyle>
            <a:lvl1pPr marL="173038" indent="-173038">
              <a:defRPr sz="2800" b="1"/>
            </a:lvl1pPr>
            <a:lvl2pPr marL="344488" indent="-171450">
              <a:defRPr sz="2400" b="1"/>
            </a:lvl2pPr>
            <a:lvl3pPr marL="517525" indent="-173038">
              <a:defRPr sz="2000" b="1"/>
            </a:lvl3pPr>
            <a:lvl4pPr marL="741363" indent="-169863">
              <a:defRPr sz="1800" b="1"/>
            </a:lvl4pPr>
            <a:lvl5pPr marL="914400" indent="-173038">
              <a:buFont typeface="Arial" panose="020B0604020202020204" pitchFamily="34" charset="0"/>
              <a:buChar char="•"/>
              <a:defRPr sz="1800" b="1"/>
            </a:lvl5pPr>
            <a:lvl6pPr marL="914400" indent="0">
              <a:buNone/>
              <a:defRPr sz="1200" baseline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>
                <a:solidFill>
                  <a:schemeClr val="bg2"/>
                </a:solidFill>
              </a:rPr>
              <a:t>DRAFT</a:t>
            </a:r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7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1546"/>
            <a:ext cx="9144000" cy="826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" y="6107309"/>
            <a:ext cx="1371600" cy="6744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152089" y="6184146"/>
            <a:ext cx="2839822" cy="53340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nyc.gov/planning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828800" y="685800"/>
            <a:ext cx="5486400" cy="4572000"/>
          </a:xfrm>
          <a:prstGeom prst="rect">
            <a:avLst/>
          </a:prstGeom>
        </p:spPr>
        <p:txBody>
          <a:bodyPr/>
          <a:lstStyle>
            <a:lvl1pPr marL="173038" indent="-173038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8" indent="-171450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7525" indent="-173038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41363" indent="-169863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173038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087438" indent="-173038"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33528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66492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7928993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58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64" r:id="rId3"/>
    <p:sldLayoutId id="2147483697" r:id="rId4"/>
    <p:sldLayoutId id="2147483685" r:id="rId5"/>
    <p:sldLayoutId id="2147483690" r:id="rId6"/>
    <p:sldLayoutId id="2147483698" r:id="rId7"/>
    <p:sldLayoutId id="2147483695" r:id="rId8"/>
    <p:sldLayoutId id="2147483696" r:id="rId9"/>
    <p:sldLayoutId id="214748369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290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43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72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02870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4354" y="551264"/>
            <a:ext cx="9144000" cy="6306736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1295028726"/>
              </p:ext>
            </p:extLst>
          </p:nvPr>
        </p:nvGraphicFramePr>
        <p:xfrm>
          <a:off x="595957" y="1532271"/>
          <a:ext cx="3014848" cy="2567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"/>
            <a:ext cx="8610600" cy="551263"/>
          </a:xfrm>
        </p:spPr>
        <p:txBody>
          <a:bodyPr>
            <a:normAutofit/>
          </a:bodyPr>
          <a:lstStyle/>
          <a:p>
            <a:r>
              <a:rPr lang="en-US" dirty="0"/>
              <a:t>Neighborhood Demographics: Population and Age 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24755"/>
              </p:ext>
            </p:extLst>
          </p:nvPr>
        </p:nvGraphicFramePr>
        <p:xfrm>
          <a:off x="1362340" y="693333"/>
          <a:ext cx="64008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Study Area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2006-2010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2012-2016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Change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Total</a:t>
                      </a:r>
                      <a:r>
                        <a:rPr lang="en-US" sz="1200" baseline="0" dirty="0"/>
                        <a:t> Population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129,063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135,837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significant increase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146426" y="6447983"/>
            <a:ext cx="7239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* No statistically significant difference with Brooklyn ** No statistically significant difference with NYC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69041" y="1290233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Brooklyn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87086" y="1290233"/>
            <a:ext cx="615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NYC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63140" y="4915596"/>
            <a:ext cx="45706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Place an asterisk next to study area statistics that do not exhibit statistically significant differences with comparison areas and add notation, at bottom of page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*No statistically significant difference with Brooklyn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** No statistically significant difference with NYC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*** No statistically significant difference with Brooklyn or NYC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34654" y="695526"/>
            <a:ext cx="455985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If CV of change is &lt;20%, then can report percent change. If CV&gt;=20%, but estimate of change is &gt; MOE of change, then can label “significant increase” or “significant decrease”. If change is not statistically significant then dash out or mark “no significant change”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xmlns="" id="{22AEF3B6-D051-4A8E-8F0D-5279C75A7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70414"/>
              </p:ext>
            </p:extLst>
          </p:nvPr>
        </p:nvGraphicFramePr>
        <p:xfrm>
          <a:off x="3245747" y="1532271"/>
          <a:ext cx="3014848" cy="2567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xmlns="" id="{F7D99CFE-6919-4B45-8FDE-DC39C0425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179276"/>
              </p:ext>
            </p:extLst>
          </p:nvPr>
        </p:nvGraphicFramePr>
        <p:xfrm>
          <a:off x="5895536" y="1532271"/>
          <a:ext cx="3014848" cy="2567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F02F1AB-975A-477E-A9F3-AEF2ADE2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15124"/>
              </p:ext>
            </p:extLst>
          </p:nvPr>
        </p:nvGraphicFramePr>
        <p:xfrm>
          <a:off x="1518220" y="4538311"/>
          <a:ext cx="6107560" cy="1707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613">
                  <a:extLst>
                    <a:ext uri="{9D8B030D-6E8A-4147-A177-3AD203B41FA5}">
                      <a16:colId xmlns:a16="http://schemas.microsoft.com/office/drawing/2014/main" xmlns="" val="1063604971"/>
                    </a:ext>
                  </a:extLst>
                </a:gridCol>
                <a:gridCol w="1270282">
                  <a:extLst>
                    <a:ext uri="{9D8B030D-6E8A-4147-A177-3AD203B41FA5}">
                      <a16:colId xmlns:a16="http://schemas.microsoft.com/office/drawing/2014/main" xmlns="" val="3541700560"/>
                    </a:ext>
                  </a:extLst>
                </a:gridCol>
                <a:gridCol w="1066130">
                  <a:extLst>
                    <a:ext uri="{9D8B030D-6E8A-4147-A177-3AD203B41FA5}">
                      <a16:colId xmlns:a16="http://schemas.microsoft.com/office/drawing/2014/main" xmlns="" val="2683690973"/>
                    </a:ext>
                  </a:extLst>
                </a:gridCol>
                <a:gridCol w="1610535">
                  <a:extLst>
                    <a:ext uri="{9D8B030D-6E8A-4147-A177-3AD203B41FA5}">
                      <a16:colId xmlns:a16="http://schemas.microsoft.com/office/drawing/2014/main" xmlns="" val="3736090219"/>
                    </a:ext>
                  </a:extLst>
                </a:gridCol>
              </a:tblGrid>
              <a:tr h="243889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b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Study Area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Brooklyn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New York City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697077"/>
                  </a:ext>
                </a:extLst>
              </a:tr>
              <a:tr h="243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Median age (years)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30.6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34.5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35.9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144800"/>
                  </a:ext>
                </a:extLst>
              </a:tr>
              <a:tr h="243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Under 5 years**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0776910"/>
                  </a:ext>
                </a:extLst>
              </a:tr>
              <a:tr h="243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 to 19 years*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2648124"/>
                  </a:ext>
                </a:extLst>
              </a:tr>
              <a:tr h="243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 to 39 years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2150627"/>
                  </a:ext>
                </a:extLst>
              </a:tr>
              <a:tr h="243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40 to 64 years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582770"/>
                  </a:ext>
                </a:extLst>
              </a:tr>
              <a:tr h="243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65 years and over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45720" marT="9525" marB="0" anchor="b">
                    <a:solidFill>
                      <a:srgbClr val="CCD0D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287235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B9C2EBF-131E-44C1-B989-BF76DF0F424B}"/>
              </a:ext>
            </a:extLst>
          </p:cNvPr>
          <p:cNvSpPr/>
          <p:nvPr/>
        </p:nvSpPr>
        <p:spPr>
          <a:xfrm>
            <a:off x="2811407" y="6601411"/>
            <a:ext cx="55740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Source: U.S. Census Bureau, 2006-2010 and 2012-2016 American Community Survey—Summary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B0930CA-39B8-4821-ADC6-2E8B2E4D17DE}"/>
              </a:ext>
            </a:extLst>
          </p:cNvPr>
          <p:cNvSpPr/>
          <p:nvPr/>
        </p:nvSpPr>
        <p:spPr>
          <a:xfrm>
            <a:off x="3803456" y="6301459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Study area: Bushwick North (BK77) and Bushwick South (BK78) neighborhoods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B05BFBA-D3DB-4CF9-B191-17F5AB17C028}"/>
              </a:ext>
            </a:extLst>
          </p:cNvPr>
          <p:cNvSpPr/>
          <p:nvPr/>
        </p:nvSpPr>
        <p:spPr>
          <a:xfrm>
            <a:off x="1259012" y="1290233"/>
            <a:ext cx="11880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Study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48F6C8-CED6-4595-A042-E5FF7462177F}"/>
              </a:ext>
            </a:extLst>
          </p:cNvPr>
          <p:cNvSpPr/>
          <p:nvPr/>
        </p:nvSpPr>
        <p:spPr>
          <a:xfrm>
            <a:off x="1457016" y="4200217"/>
            <a:ext cx="1630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sz="1600" dirty="0"/>
              <a:t>Age Distribution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84AEDCD-6C6A-4F20-8B45-A7A24B6209A4}"/>
              </a:ext>
            </a:extLst>
          </p:cNvPr>
          <p:cNvSpPr txBox="1"/>
          <p:nvPr/>
        </p:nvSpPr>
        <p:spPr>
          <a:xfrm>
            <a:off x="7734654" y="4185087"/>
            <a:ext cx="2057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Collapse categories or group into “other” if data are not reliable (CV &gt;= 20%)</a:t>
            </a:r>
          </a:p>
        </p:txBody>
      </p:sp>
    </p:spTree>
    <p:extLst>
      <p:ext uri="{BB962C8B-B14F-4D97-AF65-F5344CB8AC3E}">
        <p14:creationId xmlns:p14="http://schemas.microsoft.com/office/powerpoint/2010/main" val="199304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51264"/>
            <a:ext cx="9144000" cy="6306736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"/>
            <a:ext cx="8686800" cy="551263"/>
          </a:xfrm>
        </p:spPr>
        <p:txBody>
          <a:bodyPr>
            <a:normAutofit/>
          </a:bodyPr>
          <a:lstStyle/>
          <a:p>
            <a:r>
              <a:rPr lang="en-US" dirty="0"/>
              <a:t>Neighborhood Demographics:  Housing and Households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8056" y="4010992"/>
            <a:ext cx="3406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Household Size and Housing Units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58472"/>
              </p:ext>
            </p:extLst>
          </p:nvPr>
        </p:nvGraphicFramePr>
        <p:xfrm>
          <a:off x="1219201" y="4337662"/>
          <a:ext cx="7010401" cy="161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49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49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49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49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49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499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Study</a:t>
                      </a:r>
                      <a:r>
                        <a:rPr lang="en-US" sz="1400" baseline="0" dirty="0"/>
                        <a:t> Area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Brooklyn</a:t>
                      </a: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</a:t>
                      </a:r>
                      <a:r>
                        <a:rPr lang="en-US" sz="1400" baseline="0" dirty="0"/>
                        <a:t> York City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9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</a:t>
                      </a:r>
                      <a:r>
                        <a:rPr lang="en-US" sz="1200" baseline="0" dirty="0"/>
                        <a:t> Household Size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2.94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2.73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2.65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9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Occupied Housing Units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45,463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938,803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3,128,246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965"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/>
                        <a:t>Owner Occupied</a:t>
                      </a:r>
                      <a:r>
                        <a:rPr lang="en-US" sz="1200" baseline="0" dirty="0"/>
                        <a:t> Units</a:t>
                      </a:r>
                      <a:endParaRPr lang="en-US" sz="1200" dirty="0"/>
                    </a:p>
                  </a:txBody>
                  <a:tcPr marL="22860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6,108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276,447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29%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1,000,242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32%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7965"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/>
                        <a:t>Renter Occupied Units </a:t>
                      </a:r>
                    </a:p>
                  </a:txBody>
                  <a:tcPr marL="22860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39,355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87%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662,356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71%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2,128,004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68%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280150378"/>
              </p:ext>
            </p:extLst>
          </p:nvPr>
        </p:nvGraphicFramePr>
        <p:xfrm>
          <a:off x="450110" y="1390765"/>
          <a:ext cx="27432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789858002"/>
              </p:ext>
            </p:extLst>
          </p:nvPr>
        </p:nvGraphicFramePr>
        <p:xfrm>
          <a:off x="4149795" y="1704170"/>
          <a:ext cx="2060504" cy="1755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Rectangle 15"/>
          <p:cNvSpPr/>
          <p:nvPr/>
        </p:nvSpPr>
        <p:spPr>
          <a:xfrm>
            <a:off x="4343400" y="1014960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Brooklyn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020123"/>
            <a:ext cx="615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NYC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71600" y="1014960"/>
            <a:ext cx="11880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Study Area</a:t>
            </a: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192377148"/>
              </p:ext>
            </p:extLst>
          </p:nvPr>
        </p:nvGraphicFramePr>
        <p:xfrm>
          <a:off x="3259680" y="1390765"/>
          <a:ext cx="27432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1853921693"/>
              </p:ext>
            </p:extLst>
          </p:nvPr>
        </p:nvGraphicFramePr>
        <p:xfrm>
          <a:off x="6069250" y="1390765"/>
          <a:ext cx="27432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AE10A89-0EC9-4557-A2E2-3420E188B478}"/>
              </a:ext>
            </a:extLst>
          </p:cNvPr>
          <p:cNvSpPr/>
          <p:nvPr/>
        </p:nvSpPr>
        <p:spPr>
          <a:xfrm>
            <a:off x="2811407" y="6601411"/>
            <a:ext cx="55740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Source: U.S. Census Bureau, 2012-2016 American Community Survey—Summary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069C2AF-2645-41E9-9484-F6E61243107A}"/>
              </a:ext>
            </a:extLst>
          </p:cNvPr>
          <p:cNvSpPr/>
          <p:nvPr/>
        </p:nvSpPr>
        <p:spPr>
          <a:xfrm>
            <a:off x="3803456" y="643184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Study area: Bushwick North (BK77) and Bushwick South (BK78) neighborhoods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B75E4DF-89D3-449C-905D-630279CADB85}"/>
              </a:ext>
            </a:extLst>
          </p:cNvPr>
          <p:cNvSpPr txBox="1"/>
          <p:nvPr/>
        </p:nvSpPr>
        <p:spPr>
          <a:xfrm>
            <a:off x="8389699" y="4817296"/>
            <a:ext cx="45706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Place an asterisk next to study area statistics that do not exhibit statistically significant differences with comparison areas and add notation, at bottom of page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*No statistically significant difference with Brooklyn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** No statistically significant difference with NYC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*** No statistically significant difference with Brooklyn or NYC</a:t>
            </a:r>
          </a:p>
        </p:txBody>
      </p:sp>
    </p:spTree>
    <p:extLst>
      <p:ext uri="{BB962C8B-B14F-4D97-AF65-F5344CB8AC3E}">
        <p14:creationId xmlns:p14="http://schemas.microsoft.com/office/powerpoint/2010/main" val="198000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51264"/>
            <a:ext cx="9144000" cy="6306736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8897679" cy="551263"/>
          </a:xfrm>
        </p:spPr>
        <p:txBody>
          <a:bodyPr>
            <a:normAutofit/>
          </a:bodyPr>
          <a:lstStyle/>
          <a:p>
            <a:r>
              <a:rPr lang="en-US" dirty="0"/>
              <a:t>Neighborhood Demographics:  Languages Spoken at Home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99951"/>
              </p:ext>
            </p:extLst>
          </p:nvPr>
        </p:nvGraphicFramePr>
        <p:xfrm>
          <a:off x="304800" y="1893394"/>
          <a:ext cx="3628912" cy="2620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78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32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660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 Study</a:t>
                      </a:r>
                      <a:r>
                        <a:rPr lang="en-US" sz="1200" baseline="0" dirty="0">
                          <a:latin typeface="+mn-lt"/>
                        </a:rPr>
                        <a:t> Area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Population 5 years and over</a:t>
                      </a:r>
                    </a:p>
                  </a:txBody>
                  <a:tcPr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127,259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45720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6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Spanish or Spanish Creole</a:t>
                      </a:r>
                    </a:p>
                  </a:txBody>
                  <a:tcPr marL="182880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69,582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6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English only</a:t>
                      </a:r>
                    </a:p>
                  </a:txBody>
                  <a:tcPr marL="182880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48,927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6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Chinese</a:t>
                      </a:r>
                    </a:p>
                  </a:txBody>
                  <a:tcPr marL="182880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2,161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6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 Other Languages</a:t>
                      </a:r>
                    </a:p>
                  </a:txBody>
                  <a:tcPr marL="182880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6,589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45720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11120375"/>
              </p:ext>
            </p:extLst>
          </p:nvPr>
        </p:nvGraphicFramePr>
        <p:xfrm>
          <a:off x="3933712" y="914400"/>
          <a:ext cx="5362688" cy="4578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CD49324-9A60-4408-80D7-4737CC0C06E7}"/>
              </a:ext>
            </a:extLst>
          </p:cNvPr>
          <p:cNvSpPr/>
          <p:nvPr/>
        </p:nvSpPr>
        <p:spPr>
          <a:xfrm>
            <a:off x="2811407" y="6601411"/>
            <a:ext cx="55740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Source: U.S. Census Bureau, 2011-2015 American Community Survey—Summary File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F093B73-287B-4439-B3E2-B82E0D213FEB}"/>
              </a:ext>
            </a:extLst>
          </p:cNvPr>
          <p:cNvSpPr/>
          <p:nvPr/>
        </p:nvSpPr>
        <p:spPr>
          <a:xfrm>
            <a:off x="3803456" y="643184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Study area: Bushwick North (BK77) and Bushwick South (BK78) neighborhoods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70B20D4-7998-4CD6-B3AB-B259A67EB0B4}"/>
              </a:ext>
            </a:extLst>
          </p:cNvPr>
          <p:cNvSpPr txBox="1"/>
          <p:nvPr/>
        </p:nvSpPr>
        <p:spPr>
          <a:xfrm>
            <a:off x="4038600" y="5200452"/>
            <a:ext cx="45706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Place an asterisk next to study area statistics that do not exhibit statistically significant differences with comparison areas and add notation, at bottom of page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*No statistically significant difference with Brooklyn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** No statistically significant difference with NYC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*** No statistically significant difference with Brooklyn or NYC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116C4DB-EB91-4D5F-9409-7C8F1A9A19D6}"/>
              </a:ext>
            </a:extLst>
          </p:cNvPr>
          <p:cNvSpPr txBox="1"/>
          <p:nvPr/>
        </p:nvSpPr>
        <p:spPr>
          <a:xfrm>
            <a:off x="327589" y="4607090"/>
            <a:ext cx="2057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Group categories into “other” if data are not reliable (CV &gt;= 20%)</a:t>
            </a:r>
          </a:p>
        </p:txBody>
      </p:sp>
    </p:spTree>
    <p:extLst>
      <p:ext uri="{BB962C8B-B14F-4D97-AF65-F5344CB8AC3E}">
        <p14:creationId xmlns:p14="http://schemas.microsoft.com/office/powerpoint/2010/main" val="387910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67" y="533400"/>
            <a:ext cx="9144000" cy="6324600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Neighborhood Demographics: Educational Attainment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71146"/>
              </p:ext>
            </p:extLst>
          </p:nvPr>
        </p:nvGraphicFramePr>
        <p:xfrm>
          <a:off x="685800" y="656526"/>
          <a:ext cx="7696200" cy="249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7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74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9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99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99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99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99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5249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 Study</a:t>
                      </a:r>
                      <a:r>
                        <a:rPr lang="en-US" sz="1200" baseline="0" dirty="0">
                          <a:latin typeface="+mn-lt"/>
                        </a:rPr>
                        <a:t> Area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Brooklyn</a:t>
                      </a: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New</a:t>
                      </a:r>
                      <a:r>
                        <a:rPr lang="en-US" sz="1200" baseline="0" dirty="0">
                          <a:latin typeface="+mn-lt"/>
                        </a:rPr>
                        <a:t> York City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Population 25 years and over</a:t>
                      </a:r>
                    </a:p>
                  </a:txBody>
                  <a:tcPr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87,885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1,753,695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5,851,772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Less than 9th grade</a:t>
                      </a:r>
                    </a:p>
                  </a:txBody>
                  <a:tcPr marL="182880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16,479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173,424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579,784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9th to 12th grade, no diploma</a:t>
                      </a:r>
                    </a:p>
                  </a:txBody>
                  <a:tcPr marL="182880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14,040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177,622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544,697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28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school graduate (includes equivalency)</a:t>
                      </a:r>
                    </a:p>
                  </a:txBody>
                  <a:tcPr marL="182880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20,068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452,449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1,402,714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 college, no degree ***</a:t>
                      </a:r>
                    </a:p>
                  </a:txBody>
                  <a:tcPr marL="182880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12,174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243,487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829,201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Associate's degree</a:t>
                      </a:r>
                    </a:p>
                  </a:txBody>
                  <a:tcPr marL="182880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4,209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109,028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375,851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2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Bachelor's degree</a:t>
                      </a:r>
                    </a:p>
                  </a:txBody>
                  <a:tcPr marL="182880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15,744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362,659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1,246,538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2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Graduate or professional degree</a:t>
                      </a:r>
                    </a:p>
                  </a:txBody>
                  <a:tcPr marL="182880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5,171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235,026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872,987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56208504"/>
              </p:ext>
            </p:extLst>
          </p:nvPr>
        </p:nvGraphicFramePr>
        <p:xfrm>
          <a:off x="229338" y="3382692"/>
          <a:ext cx="2930083" cy="287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/>
          <p:cNvSpPr/>
          <p:nvPr/>
        </p:nvSpPr>
        <p:spPr>
          <a:xfrm>
            <a:off x="4087001" y="3212250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Brooklyn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67591" y="3212250"/>
            <a:ext cx="615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NYC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8BF8C14-08E7-40CC-AA05-BDD9E5129E08}"/>
              </a:ext>
            </a:extLst>
          </p:cNvPr>
          <p:cNvSpPr/>
          <p:nvPr/>
        </p:nvSpPr>
        <p:spPr>
          <a:xfrm>
            <a:off x="1146426" y="6447983"/>
            <a:ext cx="7239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*** No statistically significant difference with Brooklyn or NYC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EC3AB16-4091-4713-B06B-C08EC9A6CEFE}"/>
              </a:ext>
            </a:extLst>
          </p:cNvPr>
          <p:cNvSpPr/>
          <p:nvPr/>
        </p:nvSpPr>
        <p:spPr>
          <a:xfrm>
            <a:off x="2811407" y="6601411"/>
            <a:ext cx="55740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Source: U.S. Census Bureau, 2012-2016 American Community Survey—Summary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9E282CD-6C1B-4DA0-BE7E-39D3472E0BEC}"/>
              </a:ext>
            </a:extLst>
          </p:cNvPr>
          <p:cNvSpPr/>
          <p:nvPr/>
        </p:nvSpPr>
        <p:spPr>
          <a:xfrm>
            <a:off x="3803456" y="6301459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Study area: Bushwick North (BK77) and Bushwick South (BK78) neighborhoods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F3511E7-75B2-438A-B5C7-0BD899F898CC}"/>
              </a:ext>
            </a:extLst>
          </p:cNvPr>
          <p:cNvSpPr/>
          <p:nvPr/>
        </p:nvSpPr>
        <p:spPr>
          <a:xfrm>
            <a:off x="1075834" y="3212250"/>
            <a:ext cx="11880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Study Area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xmlns="" id="{9F99F76B-6FFC-4DA5-B7E3-248609DE85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258547"/>
              </p:ext>
            </p:extLst>
          </p:nvPr>
        </p:nvGraphicFramePr>
        <p:xfrm>
          <a:off x="3067661" y="3382692"/>
          <a:ext cx="2930083" cy="287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xmlns="" id="{7B989FFC-B2A2-45A0-8999-0CCD76B54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6252037"/>
              </p:ext>
            </p:extLst>
          </p:nvPr>
        </p:nvGraphicFramePr>
        <p:xfrm>
          <a:off x="5905985" y="3382692"/>
          <a:ext cx="2930083" cy="287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DE8BFAD-BFE8-40A5-B4A5-35AF0382CE00}"/>
              </a:ext>
            </a:extLst>
          </p:cNvPr>
          <p:cNvSpPr txBox="1"/>
          <p:nvPr/>
        </p:nvSpPr>
        <p:spPr>
          <a:xfrm>
            <a:off x="8382000" y="2176840"/>
            <a:ext cx="45706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Place an asterisk next to study area statistics that do not exhibit statistically significant differences with comparison areas and add notation, at bottom of page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*No statistically significant difference with Brooklyn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** No statistically significant difference with NYC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*** No statistically significant difference with Brooklyn or NYC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4C9CB3E-1786-482B-B7FA-9AEA20661875}"/>
              </a:ext>
            </a:extLst>
          </p:cNvPr>
          <p:cNvSpPr txBox="1"/>
          <p:nvPr/>
        </p:nvSpPr>
        <p:spPr>
          <a:xfrm>
            <a:off x="8382000" y="1455736"/>
            <a:ext cx="2057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Collapse categories or group into “other” if data are not reliable (CV &gt;= 20%)</a:t>
            </a:r>
          </a:p>
        </p:txBody>
      </p:sp>
    </p:spTree>
    <p:extLst>
      <p:ext uri="{BB962C8B-B14F-4D97-AF65-F5344CB8AC3E}">
        <p14:creationId xmlns:p14="http://schemas.microsoft.com/office/powerpoint/2010/main" val="207871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51264"/>
            <a:ext cx="9144000" cy="6306736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Neighborhood Demographics:  Workers by Industry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5F69F65-B859-42C9-B231-1BCA8DFC706B}"/>
              </a:ext>
            </a:extLst>
          </p:cNvPr>
          <p:cNvSpPr/>
          <p:nvPr/>
        </p:nvSpPr>
        <p:spPr>
          <a:xfrm>
            <a:off x="2811407" y="6601411"/>
            <a:ext cx="55740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Source: U.S. Census Bureau, 2012-2016 American Community Survey—Summary File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xmlns="" id="{92590B88-2FFE-4881-AB1E-3868399280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242453"/>
              </p:ext>
            </p:extLst>
          </p:nvPr>
        </p:nvGraphicFramePr>
        <p:xfrm>
          <a:off x="190500" y="704692"/>
          <a:ext cx="8763000" cy="5443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5949A9-B440-42E4-A13E-3F71829AC139}"/>
              </a:ext>
            </a:extLst>
          </p:cNvPr>
          <p:cNvSpPr txBox="1"/>
          <p:nvPr/>
        </p:nvSpPr>
        <p:spPr>
          <a:xfrm>
            <a:off x="190498" y="914400"/>
            <a:ext cx="156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Public administration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5FFC5CA-EF53-4BF9-9C6D-39C4ED72DBEE}"/>
              </a:ext>
            </a:extLst>
          </p:cNvPr>
          <p:cNvSpPr txBox="1"/>
          <p:nvPr/>
        </p:nvSpPr>
        <p:spPr>
          <a:xfrm>
            <a:off x="190499" y="1298169"/>
            <a:ext cx="3009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Other services, except public administration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5D842AF-7307-4C88-B443-43C6373937E6}"/>
              </a:ext>
            </a:extLst>
          </p:cNvPr>
          <p:cNvSpPr txBox="1"/>
          <p:nvPr/>
        </p:nvSpPr>
        <p:spPr>
          <a:xfrm>
            <a:off x="190499" y="1605127"/>
            <a:ext cx="26593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Arts, entertainment, and recreation, </a:t>
            </a:r>
          </a:p>
          <a:p>
            <a:r>
              <a:rPr lang="en-US" sz="1050" dirty="0"/>
              <a:t>and accommodation, and food services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7EF4A55-8803-4727-B185-AA975A81F1F8}"/>
              </a:ext>
            </a:extLst>
          </p:cNvPr>
          <p:cNvSpPr txBox="1"/>
          <p:nvPr/>
        </p:nvSpPr>
        <p:spPr>
          <a:xfrm>
            <a:off x="190499" y="2020625"/>
            <a:ext cx="3195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Educational services, and health care and social assistance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7DA14D8-060E-4B5D-93A1-262A3F33BAD8}"/>
              </a:ext>
            </a:extLst>
          </p:cNvPr>
          <p:cNvSpPr txBox="1"/>
          <p:nvPr/>
        </p:nvSpPr>
        <p:spPr>
          <a:xfrm>
            <a:off x="190499" y="2399523"/>
            <a:ext cx="3195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Professional, scientific, and management, and administrative and waste management services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8FD7C6-27F5-492C-976D-5D91C193ACD8}"/>
              </a:ext>
            </a:extLst>
          </p:cNvPr>
          <p:cNvSpPr txBox="1"/>
          <p:nvPr/>
        </p:nvSpPr>
        <p:spPr>
          <a:xfrm>
            <a:off x="190499" y="2830410"/>
            <a:ext cx="3195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Finance and insurance, and real estate and rental and leasing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716DE95-12BF-4657-BEAD-03C3E3396F52}"/>
              </a:ext>
            </a:extLst>
          </p:cNvPr>
          <p:cNvSpPr txBox="1"/>
          <p:nvPr/>
        </p:nvSpPr>
        <p:spPr>
          <a:xfrm>
            <a:off x="190499" y="3298996"/>
            <a:ext cx="3195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Information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2A2899F-1520-4E13-A4EC-1F8C6D10D9F5}"/>
              </a:ext>
            </a:extLst>
          </p:cNvPr>
          <p:cNvSpPr txBox="1"/>
          <p:nvPr/>
        </p:nvSpPr>
        <p:spPr>
          <a:xfrm>
            <a:off x="190499" y="3675838"/>
            <a:ext cx="3195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Transportation and warehousing, and utilities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FDAC4F-D6E9-4505-9E7D-9D13EF4B05B6}"/>
              </a:ext>
            </a:extLst>
          </p:cNvPr>
          <p:cNvSpPr txBox="1"/>
          <p:nvPr/>
        </p:nvSpPr>
        <p:spPr>
          <a:xfrm>
            <a:off x="190499" y="4070463"/>
            <a:ext cx="3195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Retail trade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99B8795-5D3C-4C27-8FF8-6E754A797E5A}"/>
              </a:ext>
            </a:extLst>
          </p:cNvPr>
          <p:cNvSpPr txBox="1"/>
          <p:nvPr/>
        </p:nvSpPr>
        <p:spPr>
          <a:xfrm>
            <a:off x="190499" y="4460706"/>
            <a:ext cx="3195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Wholesale trade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DBF13CF-B59E-4366-A3C1-A33145349811}"/>
              </a:ext>
            </a:extLst>
          </p:cNvPr>
          <p:cNvSpPr txBox="1"/>
          <p:nvPr/>
        </p:nvSpPr>
        <p:spPr>
          <a:xfrm>
            <a:off x="190499" y="4868050"/>
            <a:ext cx="3195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Manufacturing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8E78728-0660-45E8-B7F8-A291FCB66AAD}"/>
              </a:ext>
            </a:extLst>
          </p:cNvPr>
          <p:cNvSpPr txBox="1"/>
          <p:nvPr/>
        </p:nvSpPr>
        <p:spPr>
          <a:xfrm>
            <a:off x="190499" y="5252713"/>
            <a:ext cx="3195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Construction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862D5E7-91DA-46F5-9B04-C938CC39079B}"/>
              </a:ext>
            </a:extLst>
          </p:cNvPr>
          <p:cNvSpPr/>
          <p:nvPr/>
        </p:nvSpPr>
        <p:spPr>
          <a:xfrm>
            <a:off x="1146426" y="6447983"/>
            <a:ext cx="7239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Agriculture, forestry, fishing and hunting, and mining was removed because estimates were not statistically reliable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9ADC8AE-041B-44FE-B5A6-3A9053DA4475}"/>
              </a:ext>
            </a:extLst>
          </p:cNvPr>
          <p:cNvSpPr/>
          <p:nvPr/>
        </p:nvSpPr>
        <p:spPr>
          <a:xfrm>
            <a:off x="3803456" y="6301459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Study area: Bushwick North (BK77) and Bushwick South (BK78) neighborhoods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CC9EC4F-14B0-494A-8F6E-0EF45943B5A4}"/>
              </a:ext>
            </a:extLst>
          </p:cNvPr>
          <p:cNvSpPr txBox="1"/>
          <p:nvPr/>
        </p:nvSpPr>
        <p:spPr>
          <a:xfrm>
            <a:off x="6629400" y="2787283"/>
            <a:ext cx="2057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Remove or group categories into “other” if data are not reliable (CV &gt;= 20%)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F486D6A-C014-4967-8399-92099AE23D67}"/>
              </a:ext>
            </a:extLst>
          </p:cNvPr>
          <p:cNvSpPr txBox="1"/>
          <p:nvPr/>
        </p:nvSpPr>
        <p:spPr>
          <a:xfrm>
            <a:off x="6362699" y="3947831"/>
            <a:ext cx="25146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To add MOE error bars to chart: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Chart– Design– Add chart element– more error bar options – error amount –custom specify value – select percent MOE column for both positive and negative values</a:t>
            </a:r>
          </a:p>
        </p:txBody>
      </p:sp>
    </p:spTree>
    <p:extLst>
      <p:ext uri="{BB962C8B-B14F-4D97-AF65-F5344CB8AC3E}">
        <p14:creationId xmlns:p14="http://schemas.microsoft.com/office/powerpoint/2010/main" val="156125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85131"/>
            <a:ext cx="9144000" cy="6306736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Neighborhood Demographics:  Household Income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49A5FD0-CF11-4075-BC1E-7FC30E0E0F29}"/>
              </a:ext>
            </a:extLst>
          </p:cNvPr>
          <p:cNvSpPr/>
          <p:nvPr/>
        </p:nvSpPr>
        <p:spPr>
          <a:xfrm>
            <a:off x="2811407" y="6601411"/>
            <a:ext cx="55740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Source: U.S. Census Bureau, 2012-2016 American Community Survey—Summary 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3192047-141C-43D2-90F8-875C9FDA4B99}"/>
              </a:ext>
            </a:extLst>
          </p:cNvPr>
          <p:cNvSpPr/>
          <p:nvPr/>
        </p:nvSpPr>
        <p:spPr>
          <a:xfrm>
            <a:off x="3803456" y="645254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Study area: Bushwick North (BK77) and Bushwick South (BK78) neighborhoods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xmlns="" id="{F9DF2012-4C1E-4C36-8AE2-AB7C83517E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955233"/>
              </p:ext>
            </p:extLst>
          </p:nvPr>
        </p:nvGraphicFramePr>
        <p:xfrm>
          <a:off x="-381000" y="822433"/>
          <a:ext cx="7086600" cy="5541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FD50309-8ECC-49A0-A794-F3077EB4CB9D}"/>
              </a:ext>
            </a:extLst>
          </p:cNvPr>
          <p:cNvSpPr txBox="1"/>
          <p:nvPr/>
        </p:nvSpPr>
        <p:spPr>
          <a:xfrm>
            <a:off x="152400" y="1118509"/>
            <a:ext cx="156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Less than $10,000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F1B3506-4DCD-4926-98B6-3366E5729489}"/>
              </a:ext>
            </a:extLst>
          </p:cNvPr>
          <p:cNvSpPr txBox="1"/>
          <p:nvPr/>
        </p:nvSpPr>
        <p:spPr>
          <a:xfrm>
            <a:off x="152400" y="1590906"/>
            <a:ext cx="156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$10,000 to $14,999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D313F49-6346-4B22-95C6-E1D729E7AF72}"/>
              </a:ext>
            </a:extLst>
          </p:cNvPr>
          <p:cNvSpPr txBox="1"/>
          <p:nvPr/>
        </p:nvSpPr>
        <p:spPr>
          <a:xfrm>
            <a:off x="152400" y="2063303"/>
            <a:ext cx="156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$15,000 to $24,999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BBBB64E-87CD-404D-ADE6-0823AE6483D1}"/>
              </a:ext>
            </a:extLst>
          </p:cNvPr>
          <p:cNvSpPr txBox="1"/>
          <p:nvPr/>
        </p:nvSpPr>
        <p:spPr>
          <a:xfrm>
            <a:off x="152400" y="2535700"/>
            <a:ext cx="156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$25,000 to $34,999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7E8AFAD-50D5-4318-B2FC-3C4F1574E604}"/>
              </a:ext>
            </a:extLst>
          </p:cNvPr>
          <p:cNvSpPr txBox="1"/>
          <p:nvPr/>
        </p:nvSpPr>
        <p:spPr>
          <a:xfrm>
            <a:off x="152400" y="3008097"/>
            <a:ext cx="156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$35,000 to $49,999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F5DE3E7-0B78-497F-BDA6-5D8B9F7633EF}"/>
              </a:ext>
            </a:extLst>
          </p:cNvPr>
          <p:cNvSpPr txBox="1"/>
          <p:nvPr/>
        </p:nvSpPr>
        <p:spPr>
          <a:xfrm>
            <a:off x="152400" y="3480494"/>
            <a:ext cx="156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$50,000 to $74,999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C136C0E-47EB-4BA5-9C24-4742D6C05034}"/>
              </a:ext>
            </a:extLst>
          </p:cNvPr>
          <p:cNvSpPr txBox="1"/>
          <p:nvPr/>
        </p:nvSpPr>
        <p:spPr>
          <a:xfrm>
            <a:off x="152400" y="3952891"/>
            <a:ext cx="156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$75,000 to $99,999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EDC0418-7543-439F-8E0A-CAC72B3B2776}"/>
              </a:ext>
            </a:extLst>
          </p:cNvPr>
          <p:cNvSpPr txBox="1"/>
          <p:nvPr/>
        </p:nvSpPr>
        <p:spPr>
          <a:xfrm>
            <a:off x="152400" y="4425288"/>
            <a:ext cx="156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$100,000 to $149,999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F20ED84-E6C0-41FC-9143-8734EE14FF9B}"/>
              </a:ext>
            </a:extLst>
          </p:cNvPr>
          <p:cNvSpPr txBox="1"/>
          <p:nvPr/>
        </p:nvSpPr>
        <p:spPr>
          <a:xfrm>
            <a:off x="152400" y="4897685"/>
            <a:ext cx="156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$150,000 to $199,999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A7BD3AB-948E-43AF-88BD-060312F2BAE8}"/>
              </a:ext>
            </a:extLst>
          </p:cNvPr>
          <p:cNvSpPr txBox="1"/>
          <p:nvPr/>
        </p:nvSpPr>
        <p:spPr>
          <a:xfrm>
            <a:off x="152400" y="5370081"/>
            <a:ext cx="156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$200,00 or more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49392"/>
              </p:ext>
            </p:extLst>
          </p:nvPr>
        </p:nvGraphicFramePr>
        <p:xfrm>
          <a:off x="6248400" y="853868"/>
          <a:ext cx="2743198" cy="79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7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28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 Study</a:t>
                      </a:r>
                      <a:r>
                        <a:rPr lang="en-US" sz="1200" baseline="0" dirty="0">
                          <a:latin typeface="+mn-lt"/>
                        </a:rPr>
                        <a:t> Area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households</a:t>
                      </a:r>
                    </a:p>
                  </a:txBody>
                  <a:tcPr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45,463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</a:t>
                      </a:r>
                    </a:p>
                  </a:txBody>
                  <a:tcPr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$42,607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907BED3-D9E2-4B86-81A7-6CC695593514}"/>
              </a:ext>
            </a:extLst>
          </p:cNvPr>
          <p:cNvSpPr txBox="1"/>
          <p:nvPr/>
        </p:nvSpPr>
        <p:spPr>
          <a:xfrm>
            <a:off x="6362699" y="3947831"/>
            <a:ext cx="25146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To add MOE error bars to chart: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Chart– Design– Add chart element– more error bar options – error amount –custom specify value – select percent MOE column for both positive and negative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E1A087A-8532-4F69-A2EB-8E88A5509D14}"/>
              </a:ext>
            </a:extLst>
          </p:cNvPr>
          <p:cNvSpPr txBox="1"/>
          <p:nvPr/>
        </p:nvSpPr>
        <p:spPr>
          <a:xfrm>
            <a:off x="7010399" y="1629440"/>
            <a:ext cx="2057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Do not display median household income if data are not reliable (CV &gt;= 20%)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5B8365B-7BF1-4960-8177-3FA23DAE7718}"/>
              </a:ext>
            </a:extLst>
          </p:cNvPr>
          <p:cNvSpPr txBox="1"/>
          <p:nvPr/>
        </p:nvSpPr>
        <p:spPr>
          <a:xfrm>
            <a:off x="6667500" y="2659430"/>
            <a:ext cx="2057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Collapse categories or group into “other” if data are not reliable (CV &gt;= 20%)</a:t>
            </a:r>
          </a:p>
        </p:txBody>
      </p:sp>
    </p:spTree>
    <p:extLst>
      <p:ext uri="{BB962C8B-B14F-4D97-AF65-F5344CB8AC3E}">
        <p14:creationId xmlns:p14="http://schemas.microsoft.com/office/powerpoint/2010/main" val="3263072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5&quot;&gt;&lt;elem m_fUsage=&quot;7.14469714221855940000E+000&quot;&gt;&lt;m_msothmcolidx val=&quot;0&quot;/&gt;&lt;m_rgb r=&quot;C0&quot; g=&quot;50&quot; b=&quot;46&quot;/&gt;&lt;m_nBrightness val=&quot;0&quot;/&gt;&lt;/elem&gt;&lt;elem m_fUsage=&quot;1.64989952002909560000E+000&quot;&gt;&lt;m_msothmcolidx val=&quot;0&quot;/&gt;&lt;m_rgb r=&quot;FF&quot; g=&quot;C0&quot; b=&quot;00&quot;/&gt;&lt;m_nBrightness val=&quot;0&quot;/&gt;&lt;/elem&gt;&lt;elem m_fUsage=&quot;1.18005658274236520000E+000&quot;&gt;&lt;m_msothmcolidx val=&quot;0&quot;/&gt;&lt;m_rgb r=&quot;70&quot; g=&quot;AD&quot; b=&quot;47&quot;/&gt;&lt;m_nBrightness val=&quot;0&quot;/&gt;&lt;/elem&gt;&lt;elem m_fUsage=&quot;1.59849711762873640000E-002&quot;&gt;&lt;m_msothmcolidx val=&quot;0&quot;/&gt;&lt;m_rgb r=&quot;4F&quot; g=&quot;62&quot; b=&quot;28&quot;/&gt;&lt;m_nBrightness val=&quot;0&quot;/&gt;&lt;/elem&gt;&lt;elem m_fUsage=&quot;8.42132274670922760000E-003&quot;&gt;&lt;m_msothmcolidx val=&quot;0&quot;/&gt;&lt;m_rgb r=&quot;C0&quot; g=&quot;00&quot; b=&quot;0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MEKKOFORMATS" val="&lt;MekkoFormats&gt;&lt;NumberFormat DecimalSeparator=&quot;.&quot; ThousandSeparator=&quot;,&quot; NegativeNumberFormat=&quot;1&quot; /&gt;&lt;Font&gt;&lt;Output_Font_Name Default=&quot;Verdana&quot; UsePPTTheme=&quot;True&quot; /&gt;&lt;/Font&gt;&lt;/MekkoFormats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CP PPT Template (Letter)">
  <a:themeElements>
    <a:clrScheme name="DCP Color Palette">
      <a:dk1>
        <a:srgbClr val="000000"/>
      </a:dk1>
      <a:lt1>
        <a:sysClr val="window" lastClr="FFFFFF"/>
      </a:lt1>
      <a:dk2>
        <a:srgbClr val="EDA471"/>
      </a:dk2>
      <a:lt2>
        <a:srgbClr val="EB212F"/>
      </a:lt2>
      <a:accent1>
        <a:srgbClr val="13527B"/>
      </a:accent1>
      <a:accent2>
        <a:srgbClr val="00B0F0"/>
      </a:accent2>
      <a:accent3>
        <a:srgbClr val="92D050"/>
      </a:accent3>
      <a:accent4>
        <a:srgbClr val="FFC000"/>
      </a:accent4>
      <a:accent5>
        <a:srgbClr val="DB691B"/>
      </a:accent5>
      <a:accent6>
        <a:srgbClr val="7030A0"/>
      </a:accent6>
      <a:hlink>
        <a:srgbClr val="1B83CB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CP PowerPoint Template_Letter_vTested" id="{7EAD8072-8799-4D6B-A95F-0C925DE47716}" vid="{D8401CD1-AFB0-4FD9-BC64-2626DEEF22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3768</TotalTime>
  <Words>1117</Words>
  <Application>Microsoft Office PowerPoint</Application>
  <PresentationFormat>Letter Paper (8.5x11 in)</PresentationFormat>
  <Paragraphs>254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DCP PPT Template (Letter)</vt:lpstr>
      <vt:lpstr>think-cell Slide</vt:lpstr>
      <vt:lpstr>Neighborhood Demographics: Population and Age  </vt:lpstr>
      <vt:lpstr>Neighborhood Demographics:  Housing and Households</vt:lpstr>
      <vt:lpstr>Neighborhood Demographics:  Languages Spoken at Home</vt:lpstr>
      <vt:lpstr>Neighborhood Demographics: Educational Attainment</vt:lpstr>
      <vt:lpstr>Neighborhood Demographics:  Workers by Industry</vt:lpstr>
      <vt:lpstr>Neighborhood Demographics:  Household Income</vt:lpstr>
    </vt:vector>
  </TitlesOfParts>
  <Company>DCP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 Demographics</dc:title>
  <dc:creator>Thomas Smith</dc:creator>
  <cp:lastModifiedBy>Kerry Gathers</cp:lastModifiedBy>
  <cp:revision>127</cp:revision>
  <cp:lastPrinted>2016-07-11T19:16:06Z</cp:lastPrinted>
  <dcterms:created xsi:type="dcterms:W3CDTF">2018-08-14T17:31:44Z</dcterms:created>
  <dcterms:modified xsi:type="dcterms:W3CDTF">2018-11-09T18:22:25Z</dcterms:modified>
</cp:coreProperties>
</file>