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97" r:id="rId7"/>
    <p:sldId id="260" r:id="rId8"/>
    <p:sldId id="265" r:id="rId9"/>
    <p:sldId id="268" r:id="rId10"/>
    <p:sldId id="263" r:id="rId11"/>
    <p:sldId id="269" r:id="rId12"/>
    <p:sldId id="298" r:id="rId13"/>
    <p:sldId id="293" r:id="rId14"/>
    <p:sldId id="270" r:id="rId15"/>
    <p:sldId id="294" r:id="rId16"/>
    <p:sldId id="277" r:id="rId17"/>
    <p:sldId id="303" r:id="rId18"/>
    <p:sldId id="302" r:id="rId19"/>
    <p:sldId id="301" r:id="rId20"/>
    <p:sldId id="278" r:id="rId21"/>
    <p:sldId id="280" r:id="rId22"/>
    <p:sldId id="295" r:id="rId23"/>
    <p:sldId id="290" r:id="rId24"/>
    <p:sldId id="286" r:id="rId25"/>
    <p:sldId id="288" r:id="rId26"/>
    <p:sldId id="287" r:id="rId27"/>
    <p:sldId id="291" r:id="rId28"/>
    <p:sldId id="282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image" Target="../media/image1.png"/><Relationship Id="rId3" Type="http://schemas.openxmlformats.org/officeDocument/2006/relationships/hyperlink" Target="http://www.1ppt.com/moban/" TargetMode="External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audio" Target="../media/audio1.wav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512333" y="71439"/>
            <a:ext cx="532919" cy="1428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3"/>
              </a:rPr>
              <a:t>www.1ppt.com/moban/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4"/>
              </a:rPr>
              <a:t>www.1ppt.com/hangye/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5"/>
              </a:rPr>
              <a:t>www.1ppt.com/jieri/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6"/>
              </a:rPr>
              <a:t>www.1ppt.com/sucai/</a:t>
            </a:r>
            <a:endParaRPr lang="en-US" altLang="zh-CN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7"/>
              </a:rPr>
              <a:t>www.1ppt.com/beijing/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8"/>
              </a:rPr>
              <a:t>www.1ppt.com/tubiao/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9"/>
              </a:rPr>
              <a:t>www.1ppt.com/xiazai/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0"/>
              </a:rPr>
              <a:t>www.1ppt.com/powerpoint/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1"/>
              </a:rPr>
              <a:t>www.1ppt.com/word/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Excel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2"/>
              </a:rPr>
              <a:t>www.1ppt.com/excel/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3"/>
              </a:rPr>
              <a:t>www.1ppt.com/ziliao/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   PPT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4"/>
              </a:rPr>
              <a:t>www.1ppt.com/kejian/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5"/>
              </a:rPr>
              <a:t>www.1ppt.com/fanwen/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           </a:t>
            </a: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6"/>
              </a:rPr>
              <a:t>www.1ppt.com/shiti/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  <a:hlinkClick r:id="rId17"/>
              </a:rPr>
              <a:t>www.1ppt.com/jiaoan/</a:t>
            </a: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rgbClr val="EEECE1">
                    <a:lumMod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 </a:t>
            </a:r>
            <a:endParaRPr lang="zh-CN" altLang="en-US" sz="100" kern="0" dirty="0">
              <a:solidFill>
                <a:srgbClr val="EEECE1">
                  <a:lumMod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339" name="Picture 3" descr="PPT-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82358" y="0"/>
            <a:ext cx="10026188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 descr="PPT-4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44288" y="3883661"/>
            <a:ext cx="10019658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 descr="PPT-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304570" y="2640014"/>
            <a:ext cx="7654412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2850263" y="4125914"/>
            <a:ext cx="5367139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2000" kern="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</a:p>
        </p:txBody>
      </p:sp>
      <p:sp>
        <p:nvSpPr>
          <p:cNvPr id="12" name="矩形 11"/>
          <p:cNvSpPr/>
          <p:nvPr/>
        </p:nvSpPr>
        <p:spPr>
          <a:xfrm>
            <a:off x="2938749" y="3044826"/>
            <a:ext cx="6386051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5400" dirty="0">
                <a:solidFill>
                  <a:srgbClr val="000000"/>
                </a:solidFill>
                <a:sym typeface="Arial" panose="020B0604020202020204" pitchFamily="34" charset="0"/>
              </a:rPr>
              <a:t>DOM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 vol="19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哈希索引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961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索引的检索可以一次定位，速度快，效率高于树索引</a:t>
            </a:r>
          </a:p>
          <a:p>
            <a:r>
              <a:rPr lang="zh-CN" altLang="en-US" dirty="0"/>
              <a:t>但是Hash索引本身由于其特殊性也带来了很多限制和弊端</a:t>
            </a:r>
          </a:p>
          <a:p>
            <a:endParaRPr lang="zh-CN" altLang="en-US" dirty="0"/>
          </a:p>
          <a:p>
            <a:r>
              <a:rPr lang="zh-CN" altLang="en-US" dirty="0"/>
              <a:t>主要有：</a:t>
            </a:r>
          </a:p>
          <a:p>
            <a:r>
              <a:rPr lang="zh-CN" altLang="en-US" dirty="0"/>
              <a:t>哈希索引只支持等值比较查询  包括</a:t>
            </a:r>
            <a:r>
              <a:rPr lang="en-US" altLang="zh-CN" dirty="0"/>
              <a:t>=</a:t>
            </a:r>
            <a:r>
              <a:rPr lang="zh-CN" altLang="en-US" dirty="0"/>
              <a:t>，</a:t>
            </a:r>
            <a:r>
              <a:rPr lang="en-US" altLang="zh-CN" dirty="0"/>
              <a:t>in</a:t>
            </a:r>
            <a:r>
              <a:rPr lang="zh-CN" altLang="en-US" dirty="0"/>
              <a:t>，不支持范围查询</a:t>
            </a:r>
          </a:p>
          <a:p>
            <a:r>
              <a:rPr lang="zh-CN" altLang="en-US" dirty="0"/>
              <a:t>哈希索引数据并不是按照索引值顺序存储的，所以也就无法用于排序  </a:t>
            </a:r>
          </a:p>
          <a:p>
            <a:r>
              <a:rPr lang="zh-CN" altLang="en-US" dirty="0"/>
              <a:t>Hash索引遇到大量Hash值相等的情况后性能并不一定就会比BTree索引高。</a:t>
            </a:r>
          </a:p>
          <a:p>
            <a:r>
              <a:rPr lang="zh-CN" altLang="en-US" dirty="0"/>
              <a:t>在大多数场景下，都会有范围查询、排序、分组等查询特征，用B+树索引就可以了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</a:t>
            </a:r>
            <a:r>
              <a:rPr lang="en-US" altLang="zh-CN" dirty="0"/>
              <a:t>-</a:t>
            </a:r>
            <a:r>
              <a:rPr lang="zh-CN" altLang="en-US" dirty="0"/>
              <a:t>多叉平衡搜索树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每一个节点最多有 m 个子节点（</a:t>
            </a:r>
            <a:r>
              <a:rPr lang="en-US" altLang="zh-CN" dirty="0"/>
              <a:t>m</a:t>
            </a:r>
            <a:r>
              <a:rPr lang="zh-CN" altLang="en-US" dirty="0"/>
              <a:t>阶，</a:t>
            </a:r>
            <a:r>
              <a:rPr lang="en-US" altLang="zh-CN" dirty="0"/>
              <a:t>m</a:t>
            </a:r>
            <a:r>
              <a:rPr lang="zh-CN" altLang="en-US" dirty="0"/>
              <a:t>不小于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每一个内部节点最少有 ⌈m/2⌉ 个，最多</a:t>
            </a:r>
            <a:r>
              <a:rPr lang="en-US" altLang="zh-CN" dirty="0"/>
              <a:t>m-1</a:t>
            </a:r>
            <a:r>
              <a:rPr lang="zh-CN" altLang="en-US" dirty="0"/>
              <a:t>个元素</a:t>
            </a:r>
          </a:p>
          <a:p>
            <a:r>
              <a:rPr lang="zh-CN" altLang="en-US" dirty="0"/>
              <a:t>如果根节点不是叶子节点，那么它至少有两个子节点</a:t>
            </a:r>
          </a:p>
          <a:p>
            <a:r>
              <a:rPr lang="zh-CN" altLang="en-US" dirty="0"/>
              <a:t>有 k 个子节点的非叶子节点拥有 k − 1 个元素</a:t>
            </a:r>
          </a:p>
          <a:p>
            <a:r>
              <a:rPr lang="zh-CN" altLang="en-US" dirty="0"/>
              <a:t>所有的叶子节点都在同一层</a:t>
            </a:r>
          </a:p>
          <a:p>
            <a:r>
              <a:rPr lang="zh-CN" altLang="en-US" dirty="0"/>
              <a:t>其搜索性能等价于在关键字集合内做一次二分查找，因为每个节点中的关键字和左右子树都是有序的，所以只要比较节点中的关键字，或者沿着指针就能很快地找到指定的关键字，如果查找失败，则会返回叶子节点，即空指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DFF81-8E91-40DF-BD8C-DD2A97D0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99A41C-F8FE-4656-959A-E60F7D19FB10}"/>
              </a:ext>
            </a:extLst>
          </p:cNvPr>
          <p:cNvSpPr/>
          <p:nvPr/>
        </p:nvSpPr>
        <p:spPr>
          <a:xfrm>
            <a:off x="2202857" y="3151323"/>
            <a:ext cx="967456" cy="46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2ED424-0A21-439B-A6F3-A6DD1A9FBD01}"/>
              </a:ext>
            </a:extLst>
          </p:cNvPr>
          <p:cNvSpPr/>
          <p:nvPr/>
        </p:nvSpPr>
        <p:spPr>
          <a:xfrm>
            <a:off x="4200167" y="3151324"/>
            <a:ext cx="1016394" cy="467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37999D-42AE-4299-9037-30C695606B1C}"/>
              </a:ext>
            </a:extLst>
          </p:cNvPr>
          <p:cNvSpPr/>
          <p:nvPr/>
        </p:nvSpPr>
        <p:spPr>
          <a:xfrm>
            <a:off x="6730143" y="2899308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C0EF9F-B67B-458C-90ED-9A06252746CD}"/>
              </a:ext>
            </a:extLst>
          </p:cNvPr>
          <p:cNvSpPr/>
          <p:nvPr/>
        </p:nvSpPr>
        <p:spPr>
          <a:xfrm>
            <a:off x="7349268" y="2987564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FD6DCB-7F4A-481E-B000-83E0A2750F87}"/>
              </a:ext>
            </a:extLst>
          </p:cNvPr>
          <p:cNvSpPr/>
          <p:nvPr/>
        </p:nvSpPr>
        <p:spPr>
          <a:xfrm>
            <a:off x="8111268" y="2987564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3A368B-F321-4A68-8E39-434AB5440C88}"/>
              </a:ext>
            </a:extLst>
          </p:cNvPr>
          <p:cNvSpPr/>
          <p:nvPr/>
        </p:nvSpPr>
        <p:spPr>
          <a:xfrm>
            <a:off x="7038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13C741-1D4F-4C8B-8042-3E9766668F46}"/>
              </a:ext>
            </a:extLst>
          </p:cNvPr>
          <p:cNvSpPr/>
          <p:nvPr/>
        </p:nvSpPr>
        <p:spPr>
          <a:xfrm>
            <a:off x="7800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FBFEF-F374-4514-B27C-44F31BC84120}"/>
              </a:ext>
            </a:extLst>
          </p:cNvPr>
          <p:cNvSpPr/>
          <p:nvPr/>
        </p:nvSpPr>
        <p:spPr>
          <a:xfrm>
            <a:off x="8562118" y="3359039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475423-1018-4CC7-8F19-BC10B75D1EE2}"/>
              </a:ext>
            </a:extLst>
          </p:cNvPr>
          <p:cNvSpPr txBox="1"/>
          <p:nvPr/>
        </p:nvSpPr>
        <p:spPr>
          <a:xfrm>
            <a:off x="7915787" y="234316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树节点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EBFC04-C204-4CAD-8A81-BC9AD7612EB4}"/>
              </a:ext>
            </a:extLst>
          </p:cNvPr>
          <p:cNvSpPr/>
          <p:nvPr/>
        </p:nvSpPr>
        <p:spPr>
          <a:xfrm>
            <a:off x="939456" y="5079477"/>
            <a:ext cx="2526801" cy="1195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endParaRPr lang="en-US" altLang="zh-CN" dirty="0"/>
          </a:p>
          <a:p>
            <a:pPr algn="ctr"/>
            <a:r>
              <a:rPr lang="en-US" altLang="zh-CN" dirty="0"/>
              <a:t>Key ID</a:t>
            </a:r>
          </a:p>
          <a:p>
            <a:pPr algn="ctr"/>
            <a:r>
              <a:rPr lang="en-US" altLang="zh-CN" dirty="0"/>
              <a:t>Value </a:t>
            </a:r>
            <a:r>
              <a:rPr lang="zh-CN" altLang="en-US" dirty="0"/>
              <a:t>地址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D63575-4B99-44FA-83D4-A98B06D07AE7}"/>
              </a:ext>
            </a:extLst>
          </p:cNvPr>
          <p:cNvSpPr/>
          <p:nvPr/>
        </p:nvSpPr>
        <p:spPr>
          <a:xfrm>
            <a:off x="6457093" y="4960407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8C4DC-0936-418D-9B0D-A72BD7C7DA2E}"/>
              </a:ext>
            </a:extLst>
          </p:cNvPr>
          <p:cNvSpPr/>
          <p:nvPr/>
        </p:nvSpPr>
        <p:spPr>
          <a:xfrm>
            <a:off x="7076218" y="5048663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E9CD04-9B3B-41D8-978D-41C60660B286}"/>
              </a:ext>
            </a:extLst>
          </p:cNvPr>
          <p:cNvSpPr/>
          <p:nvPr/>
        </p:nvSpPr>
        <p:spPr>
          <a:xfrm>
            <a:off x="7838218" y="5048663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973BB0-53A5-46D2-8E3E-13A979AB824A}"/>
              </a:ext>
            </a:extLst>
          </p:cNvPr>
          <p:cNvSpPr/>
          <p:nvPr/>
        </p:nvSpPr>
        <p:spPr>
          <a:xfrm>
            <a:off x="6765068" y="5420138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0DCD08-1504-4D81-BFD8-38AFB3B2FF0C}"/>
              </a:ext>
            </a:extLst>
          </p:cNvPr>
          <p:cNvSpPr/>
          <p:nvPr/>
        </p:nvSpPr>
        <p:spPr>
          <a:xfrm>
            <a:off x="7527068" y="5420137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3796B8-6D00-4ED2-9C0F-C9E4C384FBAF}"/>
              </a:ext>
            </a:extLst>
          </p:cNvPr>
          <p:cNvSpPr txBox="1"/>
          <p:nvPr/>
        </p:nvSpPr>
        <p:spPr>
          <a:xfrm>
            <a:off x="7642737" y="440426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B+</a:t>
            </a:r>
            <a:r>
              <a:rPr lang="zh-CN" altLang="en-US" dirty="0"/>
              <a:t>树节点</a:t>
            </a:r>
          </a:p>
        </p:txBody>
      </p:sp>
    </p:spTree>
    <p:extLst>
      <p:ext uri="{BB962C8B-B14F-4D97-AF65-F5344CB8AC3E}">
        <p14:creationId xmlns:p14="http://schemas.microsoft.com/office/powerpoint/2010/main" val="56059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真假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4" name="矩形 3"/>
          <p:cNvSpPr/>
          <p:nvPr/>
        </p:nvSpPr>
        <p:spPr>
          <a:xfrm>
            <a:off x="3395345" y="1081777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14470" y="122872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76470" y="122872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703320" y="160020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65320" y="160020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7320" y="160020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64816" y="2719704"/>
            <a:ext cx="2444880" cy="852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53565" y="275780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15565" y="2757805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42415" y="312928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304415" y="312928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066415" y="3129280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5960" y="4378325"/>
            <a:ext cx="1470191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7095" y="4483100"/>
            <a:ext cx="47324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360336" y="4483099"/>
            <a:ext cx="473241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04030" y="4387641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95165" y="4492416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257165" y="4492416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cxnSpLocks/>
            <a:stCxn id="15" idx="2"/>
            <a:endCxn id="21" idx="0"/>
          </p:cNvCxnSpPr>
          <p:nvPr/>
        </p:nvCxnSpPr>
        <p:spPr>
          <a:xfrm flipH="1">
            <a:off x="1431056" y="3500755"/>
            <a:ext cx="492359" cy="877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7" idx="2"/>
            <a:endCxn id="29" idx="0"/>
          </p:cNvCxnSpPr>
          <p:nvPr/>
        </p:nvCxnSpPr>
        <p:spPr>
          <a:xfrm>
            <a:off x="3447415" y="3500755"/>
            <a:ext cx="1752600" cy="886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7" idx="2"/>
            <a:endCxn id="12" idx="0"/>
          </p:cNvCxnSpPr>
          <p:nvPr/>
        </p:nvCxnSpPr>
        <p:spPr>
          <a:xfrm flipH="1">
            <a:off x="2687256" y="1971675"/>
            <a:ext cx="1397064" cy="748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503160" y="2719705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94295" y="282448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41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456295" y="282448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987290" y="2746375"/>
            <a:ext cx="1791970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78425" y="285115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27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40425" y="2851150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8" idx="2"/>
            <a:endCxn id="42" idx="0"/>
          </p:cNvCxnSpPr>
          <p:nvPr/>
        </p:nvCxnSpPr>
        <p:spPr>
          <a:xfrm>
            <a:off x="4846320" y="1971675"/>
            <a:ext cx="1036955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9" idx="2"/>
            <a:endCxn id="37" idx="0"/>
          </p:cNvCxnSpPr>
          <p:nvPr/>
        </p:nvCxnSpPr>
        <p:spPr>
          <a:xfrm>
            <a:off x="5608320" y="1971675"/>
            <a:ext cx="2790825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02F12F1-3F0C-40A0-A477-0FA0869F595B}"/>
              </a:ext>
            </a:extLst>
          </p:cNvPr>
          <p:cNvSpPr/>
          <p:nvPr/>
        </p:nvSpPr>
        <p:spPr>
          <a:xfrm>
            <a:off x="4538345" y="5958134"/>
            <a:ext cx="967456" cy="46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988123-8E3D-4D2A-84E2-BF161A841375}"/>
              </a:ext>
            </a:extLst>
          </p:cNvPr>
          <p:cNvSpPr/>
          <p:nvPr/>
        </p:nvSpPr>
        <p:spPr>
          <a:xfrm>
            <a:off x="6472851" y="5958133"/>
            <a:ext cx="1016394" cy="467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指针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9BA129-EAE0-4EB4-9714-F5103BF134D9}"/>
              </a:ext>
            </a:extLst>
          </p:cNvPr>
          <p:cNvSpPr/>
          <p:nvPr/>
        </p:nvSpPr>
        <p:spPr>
          <a:xfrm>
            <a:off x="8399145" y="5454102"/>
            <a:ext cx="2867025" cy="97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1155CB6-C7D8-4CED-BB21-E0EA05CFFB09}"/>
              </a:ext>
            </a:extLst>
          </p:cNvPr>
          <p:cNvSpPr/>
          <p:nvPr/>
        </p:nvSpPr>
        <p:spPr>
          <a:xfrm>
            <a:off x="9018270" y="5542358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1F8802-EEB7-432E-BEF7-039199684221}"/>
              </a:ext>
            </a:extLst>
          </p:cNvPr>
          <p:cNvSpPr/>
          <p:nvPr/>
        </p:nvSpPr>
        <p:spPr>
          <a:xfrm>
            <a:off x="9780270" y="5542358"/>
            <a:ext cx="762000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8262518-7EF5-44ED-9287-06F6CBDE32FE}"/>
              </a:ext>
            </a:extLst>
          </p:cNvPr>
          <p:cNvSpPr/>
          <p:nvPr/>
        </p:nvSpPr>
        <p:spPr>
          <a:xfrm>
            <a:off x="8707120" y="591383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BF62578-245D-4731-90CA-2EDC3203DA89}"/>
              </a:ext>
            </a:extLst>
          </p:cNvPr>
          <p:cNvSpPr/>
          <p:nvPr/>
        </p:nvSpPr>
        <p:spPr>
          <a:xfrm>
            <a:off x="9469120" y="591383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3868DD2-B0F3-42D0-837C-D20159B131EF}"/>
              </a:ext>
            </a:extLst>
          </p:cNvPr>
          <p:cNvSpPr/>
          <p:nvPr/>
        </p:nvSpPr>
        <p:spPr>
          <a:xfrm>
            <a:off x="10231120" y="5913833"/>
            <a:ext cx="762000" cy="3714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678C00-426D-476B-870D-F7026A2A6C97}"/>
              </a:ext>
            </a:extLst>
          </p:cNvPr>
          <p:cNvSpPr txBox="1"/>
          <p:nvPr/>
        </p:nvSpPr>
        <p:spPr>
          <a:xfrm>
            <a:off x="9584789" y="4897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788536A-071F-47E3-A01F-D2AA3EE6C395}"/>
              </a:ext>
            </a:extLst>
          </p:cNvPr>
          <p:cNvSpPr/>
          <p:nvPr/>
        </p:nvSpPr>
        <p:spPr>
          <a:xfrm>
            <a:off x="2304415" y="4388946"/>
            <a:ext cx="1443286" cy="619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945117C-03E0-4897-AA39-7BBF967CD29F}"/>
              </a:ext>
            </a:extLst>
          </p:cNvPr>
          <p:cNvSpPr/>
          <p:nvPr/>
        </p:nvSpPr>
        <p:spPr>
          <a:xfrm>
            <a:off x="2533968" y="4504109"/>
            <a:ext cx="53244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0E7BBED-339B-4B0B-87D8-D3260E9AC594}"/>
              </a:ext>
            </a:extLst>
          </p:cNvPr>
          <p:cNvSpPr/>
          <p:nvPr/>
        </p:nvSpPr>
        <p:spPr>
          <a:xfrm>
            <a:off x="3064892" y="4502804"/>
            <a:ext cx="477138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641689-82E9-4075-96DE-AFCC73156656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>
            <a:off x="2687256" y="3572509"/>
            <a:ext cx="338802" cy="816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110" y="2056130"/>
            <a:ext cx="74199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461770" y="2257425"/>
            <a:ext cx="8421370" cy="4984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树如何存储</a:t>
            </a:r>
            <a:r>
              <a:rPr lang="en-US" altLang="zh-CN" dirty="0"/>
              <a:t>100</a:t>
            </a:r>
            <a:r>
              <a:rPr lang="zh-CN" altLang="en-US" dirty="0"/>
              <a:t>万行数据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164274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800" y="3904615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47750" y="4058920"/>
            <a:ext cx="715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0-999</a:t>
            </a:r>
          </a:p>
        </p:txBody>
      </p:sp>
      <p:sp>
        <p:nvSpPr>
          <p:cNvPr id="6" name="矩形 5"/>
          <p:cNvSpPr/>
          <p:nvPr/>
        </p:nvSpPr>
        <p:spPr>
          <a:xfrm>
            <a:off x="2508250" y="3933190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08250" y="40595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1000-2000</a:t>
            </a:r>
          </a:p>
        </p:txBody>
      </p:sp>
      <p:sp>
        <p:nvSpPr>
          <p:cNvPr id="8" name="矩形 7"/>
          <p:cNvSpPr/>
          <p:nvPr/>
        </p:nvSpPr>
        <p:spPr>
          <a:xfrm>
            <a:off x="4213225" y="3933190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13225" y="40595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2001-3000</a:t>
            </a:r>
          </a:p>
        </p:txBody>
      </p:sp>
      <p:sp>
        <p:nvSpPr>
          <p:cNvPr id="10" name="矩形 9"/>
          <p:cNvSpPr/>
          <p:nvPr/>
        </p:nvSpPr>
        <p:spPr>
          <a:xfrm>
            <a:off x="6084570" y="3933825"/>
            <a:ext cx="1296670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03950" y="40595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3001-4000</a:t>
            </a:r>
          </a:p>
        </p:txBody>
      </p:sp>
      <p:sp>
        <p:nvSpPr>
          <p:cNvPr id="12" name="矩形 11"/>
          <p:cNvSpPr/>
          <p:nvPr/>
        </p:nvSpPr>
        <p:spPr>
          <a:xfrm>
            <a:off x="9462135" y="3961765"/>
            <a:ext cx="1600835" cy="62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410065" y="4087495"/>
            <a:ext cx="170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999001-999999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96085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1000 </a:t>
            </a:r>
          </a:p>
        </p:txBody>
      </p:sp>
      <p:sp>
        <p:nvSpPr>
          <p:cNvPr id="17" name="矩形 16"/>
          <p:cNvSpPr/>
          <p:nvPr/>
        </p:nvSpPr>
        <p:spPr>
          <a:xfrm>
            <a:off x="2623820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677160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 </a:t>
            </a:r>
          </a:p>
        </p:txBody>
      </p:sp>
      <p:sp>
        <p:nvSpPr>
          <p:cNvPr id="19" name="矩形 18"/>
          <p:cNvSpPr/>
          <p:nvPr/>
        </p:nvSpPr>
        <p:spPr>
          <a:xfrm>
            <a:off x="360489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58235" y="232219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3000 </a:t>
            </a:r>
          </a:p>
        </p:txBody>
      </p:sp>
      <p:sp>
        <p:nvSpPr>
          <p:cNvPr id="21" name="矩形 20"/>
          <p:cNvSpPr/>
          <p:nvPr/>
        </p:nvSpPr>
        <p:spPr>
          <a:xfrm>
            <a:off x="4599940" y="224980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53280" y="2314575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4000 </a:t>
            </a:r>
          </a:p>
        </p:txBody>
      </p:sp>
      <p:sp>
        <p:nvSpPr>
          <p:cNvPr id="23" name="矩形 22"/>
          <p:cNvSpPr/>
          <p:nvPr/>
        </p:nvSpPr>
        <p:spPr>
          <a:xfrm>
            <a:off x="8921115" y="2257425"/>
            <a:ext cx="75247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81745" y="2314575"/>
            <a:ext cx="915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999000 </a:t>
            </a:r>
          </a:p>
        </p:txBody>
      </p:sp>
      <p:cxnSp>
        <p:nvCxnSpPr>
          <p:cNvPr id="25" name="直接箭头连接符 24"/>
          <p:cNvCxnSpPr>
            <a:stCxn id="30" idx="2"/>
            <a:endCxn id="4" idx="0"/>
          </p:cNvCxnSpPr>
          <p:nvPr/>
        </p:nvCxnSpPr>
        <p:spPr>
          <a:xfrm flipH="1">
            <a:off x="1334135" y="2764155"/>
            <a:ext cx="194310" cy="1140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395220" y="2247900"/>
            <a:ext cx="2286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376295" y="2257425"/>
            <a:ext cx="228600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57370" y="2249805"/>
            <a:ext cx="228600" cy="5143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692515" y="2257425"/>
            <a:ext cx="228600" cy="497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14145" y="2259330"/>
            <a:ext cx="228600" cy="5048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673590" y="2261235"/>
            <a:ext cx="209550" cy="497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endCxn id="6" idx="0"/>
          </p:cNvCxnSpPr>
          <p:nvPr/>
        </p:nvCxnSpPr>
        <p:spPr>
          <a:xfrm>
            <a:off x="2508250" y="2754630"/>
            <a:ext cx="648335" cy="11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7" idx="2"/>
            <a:endCxn id="8" idx="0"/>
          </p:cNvCxnSpPr>
          <p:nvPr/>
        </p:nvCxnSpPr>
        <p:spPr>
          <a:xfrm>
            <a:off x="3490595" y="2762250"/>
            <a:ext cx="1370965" cy="1170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2"/>
            <a:endCxn id="10" idx="0"/>
          </p:cNvCxnSpPr>
          <p:nvPr/>
        </p:nvCxnSpPr>
        <p:spPr>
          <a:xfrm>
            <a:off x="4471670" y="2764155"/>
            <a:ext cx="2261235" cy="1169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2"/>
          </p:cNvCxnSpPr>
          <p:nvPr/>
        </p:nvCxnSpPr>
        <p:spPr>
          <a:xfrm flipH="1">
            <a:off x="8586470" y="2754630"/>
            <a:ext cx="220345" cy="1150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2"/>
            <a:endCxn id="12" idx="0"/>
          </p:cNvCxnSpPr>
          <p:nvPr/>
        </p:nvCxnSpPr>
        <p:spPr>
          <a:xfrm>
            <a:off x="9778365" y="2758440"/>
            <a:ext cx="484505" cy="1203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树的插入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所有的插入都从根节点开始。要插入一个新的元素，首先搜索这棵树找到新元素应该被添加到的叶子节点。将新元素插入到这一节点中的步骤如下：</a:t>
            </a:r>
          </a:p>
          <a:p>
            <a:endParaRPr lang="zh-CN" altLang="en-US" dirty="0"/>
          </a:p>
          <a:p>
            <a:pPr marL="457200" indent="-457200">
              <a:buAutoNum type="arabicPeriod"/>
            </a:pPr>
            <a:r>
              <a:rPr lang="zh-CN" altLang="en-US" dirty="0"/>
              <a:t>如果叶子节点未满，将新元素插入到这一节点，且保持节点中元素有序。</a:t>
            </a:r>
          </a:p>
          <a:p>
            <a:pPr marL="457200" indent="-457200">
              <a:buAutoNum type="arabicPeriod"/>
            </a:pPr>
            <a:r>
              <a:rPr lang="zh-CN" altLang="en-US" dirty="0"/>
              <a:t>否则的话这一节点已经满了，将它平均地分裂成两个节点：</a:t>
            </a:r>
          </a:p>
          <a:p>
            <a:pPr lvl="1"/>
            <a:r>
              <a:rPr lang="zh-CN" altLang="en-US" dirty="0"/>
              <a:t>从叶子节点的元素和新的元素中选择出中位数</a:t>
            </a:r>
          </a:p>
          <a:p>
            <a:pPr lvl="1"/>
            <a:r>
              <a:rPr lang="zh-CN" altLang="en-US" dirty="0"/>
              <a:t>小于这一中位数的元素放入左边节点，大于这一中位数的元素放入右边节点，中位数作为分隔值。</a:t>
            </a:r>
          </a:p>
          <a:p>
            <a:pPr lvl="1"/>
            <a:r>
              <a:rPr lang="zh-CN" altLang="en-US" dirty="0"/>
              <a:t>分隔值（中位数）上提，插入到父节点中，这可能会造成父节点分裂，分裂父节点时可能又会使它的父节点分裂，以此类推。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2028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4971" y="1430655"/>
            <a:ext cx="38130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30  26  8  65   35 87  37  17 12   </a:t>
            </a:r>
          </a:p>
        </p:txBody>
      </p:sp>
      <p:sp>
        <p:nvSpPr>
          <p:cNvPr id="25" name="矩形 24"/>
          <p:cNvSpPr/>
          <p:nvPr/>
        </p:nvSpPr>
        <p:spPr>
          <a:xfrm>
            <a:off x="815721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46795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14143" y="1725575"/>
            <a:ext cx="489585" cy="44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588567" y="1702987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263174" y="172557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445942" y="1730066"/>
            <a:ext cx="489585" cy="418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15635" y="1702987"/>
            <a:ext cx="489585" cy="445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</a:p>
        </p:txBody>
      </p:sp>
      <p:sp>
        <p:nvSpPr>
          <p:cNvPr id="35" name="矩形 34"/>
          <p:cNvSpPr/>
          <p:nvPr/>
        </p:nvSpPr>
        <p:spPr>
          <a:xfrm>
            <a:off x="7030172" y="1700058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515141" y="1672926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9240858" y="1691050"/>
            <a:ext cx="489585" cy="495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696790" y="-8256"/>
            <a:ext cx="3662146" cy="1325563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2" name="矩形 1"/>
          <p:cNvSpPr/>
          <p:nvPr/>
        </p:nvSpPr>
        <p:spPr>
          <a:xfrm>
            <a:off x="7791105" y="1708367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AF1150-9F92-4451-8AC8-C7B6E3806FF6}"/>
              </a:ext>
            </a:extLst>
          </p:cNvPr>
          <p:cNvCxnSpPr>
            <a:cxnSpLocks/>
          </p:cNvCxnSpPr>
          <p:nvPr/>
        </p:nvCxnSpPr>
        <p:spPr>
          <a:xfrm flipH="1">
            <a:off x="5106849" y="301514"/>
            <a:ext cx="584200" cy="56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947C9B6-D71E-4606-9B7E-0A889C20332A}"/>
              </a:ext>
            </a:extLst>
          </p:cNvPr>
          <p:cNvSpPr/>
          <p:nvPr/>
        </p:nvSpPr>
        <p:spPr>
          <a:xfrm>
            <a:off x="9803130" y="57594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8C9C09-4CFF-4915-9C76-375E716EF04E}"/>
              </a:ext>
            </a:extLst>
          </p:cNvPr>
          <p:cNvSpPr/>
          <p:nvPr/>
        </p:nvSpPr>
        <p:spPr>
          <a:xfrm>
            <a:off x="10230425" y="155956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C7D7FF-CB5F-4C21-A82C-BECDC03F68AC}"/>
              </a:ext>
            </a:extLst>
          </p:cNvPr>
          <p:cNvSpPr/>
          <p:nvPr/>
        </p:nvSpPr>
        <p:spPr>
          <a:xfrm>
            <a:off x="10319202" y="2640527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99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2028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4971" y="1430655"/>
            <a:ext cx="38130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30  26  8  65   35 87  37  17 12   </a:t>
            </a:r>
          </a:p>
        </p:txBody>
      </p:sp>
      <p:sp>
        <p:nvSpPr>
          <p:cNvPr id="25" name="矩形 24"/>
          <p:cNvSpPr/>
          <p:nvPr/>
        </p:nvSpPr>
        <p:spPr>
          <a:xfrm>
            <a:off x="815721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46795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59365" y="375207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671545" y="3716393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65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495952" y="2782570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04158" y="4592631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51997" y="475242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</a:p>
        </p:txBody>
      </p:sp>
      <p:sp>
        <p:nvSpPr>
          <p:cNvPr id="35" name="矩形 34"/>
          <p:cNvSpPr/>
          <p:nvPr/>
        </p:nvSpPr>
        <p:spPr>
          <a:xfrm>
            <a:off x="7498977" y="4592631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233722" y="4705934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030776" y="3747291"/>
            <a:ext cx="489585" cy="495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696790" y="-8256"/>
            <a:ext cx="3662146" cy="1325563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2" name="矩形 1"/>
          <p:cNvSpPr/>
          <p:nvPr/>
        </p:nvSpPr>
        <p:spPr>
          <a:xfrm>
            <a:off x="5752789" y="4592631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37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AF1150-9F92-4451-8AC8-C7B6E3806FF6}"/>
              </a:ext>
            </a:extLst>
          </p:cNvPr>
          <p:cNvCxnSpPr>
            <a:cxnSpLocks/>
          </p:cNvCxnSpPr>
          <p:nvPr/>
        </p:nvCxnSpPr>
        <p:spPr>
          <a:xfrm flipH="1">
            <a:off x="5106849" y="301514"/>
            <a:ext cx="584200" cy="564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947C9B6-D71E-4606-9B7E-0A889C20332A}"/>
              </a:ext>
            </a:extLst>
          </p:cNvPr>
          <p:cNvSpPr/>
          <p:nvPr/>
        </p:nvSpPr>
        <p:spPr>
          <a:xfrm>
            <a:off x="9803130" y="57594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E8C9C09-4CFF-4915-9C76-375E716EF04E}"/>
              </a:ext>
            </a:extLst>
          </p:cNvPr>
          <p:cNvSpPr/>
          <p:nvPr/>
        </p:nvSpPr>
        <p:spPr>
          <a:xfrm>
            <a:off x="10125555" y="179895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C7D7FF-CB5F-4C21-A82C-BECDC03F68AC}"/>
              </a:ext>
            </a:extLst>
          </p:cNvPr>
          <p:cNvSpPr/>
          <p:nvPr/>
        </p:nvSpPr>
        <p:spPr>
          <a:xfrm>
            <a:off x="10230425" y="278257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324646D-C96D-4D56-BE0C-7FD760660F2C}"/>
              </a:ext>
            </a:extLst>
          </p:cNvPr>
          <p:cNvSpPr/>
          <p:nvPr/>
        </p:nvSpPr>
        <p:spPr>
          <a:xfrm>
            <a:off x="305674" y="475242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CC1D13-8E3F-467D-BC35-D9EF3B2F88C2}"/>
              </a:ext>
            </a:extLst>
          </p:cNvPr>
          <p:cNvSpPr/>
          <p:nvPr/>
        </p:nvSpPr>
        <p:spPr>
          <a:xfrm>
            <a:off x="3678378" y="4592631"/>
            <a:ext cx="1510384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923FBB-1C43-4DD0-81B7-CBC4F9F84749}"/>
              </a:ext>
            </a:extLst>
          </p:cNvPr>
          <p:cNvSpPr/>
          <p:nvPr/>
        </p:nvSpPr>
        <p:spPr>
          <a:xfrm>
            <a:off x="2900002" y="3763956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B2F0A8-E6DA-47C2-90F8-BA298F41CAF7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983793" y="4003351"/>
            <a:ext cx="1916209" cy="749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D0B4DD-A098-4ED1-9627-A2210ADF3195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>
            <a:off x="4256240" y="4003351"/>
            <a:ext cx="177330" cy="589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7DE21E-12B8-4780-B353-D2BDF0AA9E7F}"/>
              </a:ext>
            </a:extLst>
          </p:cNvPr>
          <p:cNvSpPr/>
          <p:nvPr/>
        </p:nvSpPr>
        <p:spPr>
          <a:xfrm>
            <a:off x="5616554" y="459263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17EDDF8-A6D1-4EA0-80E6-DC423B9403AF}"/>
              </a:ext>
            </a:extLst>
          </p:cNvPr>
          <p:cNvCxnSpPr>
            <a:cxnSpLocks/>
            <a:stCxn id="38" idx="1"/>
            <a:endCxn id="32" idx="0"/>
          </p:cNvCxnSpPr>
          <p:nvPr/>
        </p:nvCxnSpPr>
        <p:spPr>
          <a:xfrm>
            <a:off x="5564255" y="3940477"/>
            <a:ext cx="730418" cy="652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29E7008-CFCC-4654-9407-187BC71BB3CD}"/>
              </a:ext>
            </a:extLst>
          </p:cNvPr>
          <p:cNvSpPr/>
          <p:nvPr/>
        </p:nvSpPr>
        <p:spPr>
          <a:xfrm>
            <a:off x="7357779" y="459263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46264D1-6A0A-4098-A053-2213CDBE43C9}"/>
              </a:ext>
            </a:extLst>
          </p:cNvPr>
          <p:cNvSpPr/>
          <p:nvPr/>
        </p:nvSpPr>
        <p:spPr>
          <a:xfrm>
            <a:off x="5564255" y="3701082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D1E779B-4C28-41D3-A95A-A40895E0569A}"/>
              </a:ext>
            </a:extLst>
          </p:cNvPr>
          <p:cNvSpPr/>
          <p:nvPr/>
        </p:nvSpPr>
        <p:spPr>
          <a:xfrm>
            <a:off x="4208017" y="278257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9063D9-9964-4E2A-A01E-A7CEB597F92E}"/>
              </a:ext>
            </a:extLst>
          </p:cNvPr>
          <p:cNvCxnSpPr>
            <a:cxnSpLocks/>
            <a:stCxn id="42" idx="1"/>
            <a:endCxn id="22" idx="0"/>
          </p:cNvCxnSpPr>
          <p:nvPr/>
        </p:nvCxnSpPr>
        <p:spPr>
          <a:xfrm flipH="1">
            <a:off x="3578121" y="3021965"/>
            <a:ext cx="629896" cy="741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776A652-0510-4EB2-B4F1-4CB3B069D9D2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4886136" y="3261360"/>
            <a:ext cx="1356238" cy="4397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F033B46-B2A9-4496-A5F0-6B0BA892BCD2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6242374" y="4179872"/>
            <a:ext cx="1793524" cy="412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32F9BB4B-C150-4AC6-8B29-2DF799586750}"/>
              </a:ext>
            </a:extLst>
          </p:cNvPr>
          <p:cNvSpPr/>
          <p:nvPr/>
        </p:nvSpPr>
        <p:spPr>
          <a:xfrm>
            <a:off x="2089704" y="4705934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B7E5F2A-9757-4A8C-AF3C-5943F06BB455}"/>
              </a:ext>
            </a:extLst>
          </p:cNvPr>
          <p:cNvCxnSpPr>
            <a:cxnSpLocks/>
            <a:stCxn id="22" idx="2"/>
            <a:endCxn id="49" idx="0"/>
          </p:cNvCxnSpPr>
          <p:nvPr/>
        </p:nvCxnSpPr>
        <p:spPr>
          <a:xfrm flipH="1">
            <a:off x="2767823" y="4242746"/>
            <a:ext cx="810298" cy="463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3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32028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4971" y="1430655"/>
            <a:ext cx="38130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30  26  8  65   35 87  37  17 12   </a:t>
            </a:r>
          </a:p>
        </p:txBody>
      </p:sp>
      <p:sp>
        <p:nvSpPr>
          <p:cNvPr id="25" name="矩形 24"/>
          <p:cNvSpPr/>
          <p:nvPr/>
        </p:nvSpPr>
        <p:spPr>
          <a:xfrm>
            <a:off x="8157210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646795" y="27114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8220" y="3164374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259747" y="4013375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909145" y="2424443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981255" y="3954768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05626" y="3985394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</a:p>
        </p:txBody>
      </p:sp>
      <p:sp>
        <p:nvSpPr>
          <p:cNvPr id="35" name="矩形 34"/>
          <p:cNvSpPr/>
          <p:nvPr/>
        </p:nvSpPr>
        <p:spPr>
          <a:xfrm>
            <a:off x="8074764" y="3075788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1852" y="3983239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42940" y="3134752"/>
            <a:ext cx="462953" cy="514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标题 43"/>
          <p:cNvSpPr>
            <a:spLocks noGrp="1"/>
          </p:cNvSpPr>
          <p:nvPr>
            <p:ph type="title"/>
          </p:nvPr>
        </p:nvSpPr>
        <p:spPr>
          <a:xfrm>
            <a:off x="696790" y="-8256"/>
            <a:ext cx="3662146" cy="1325563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/>
              <a:t>树</a:t>
            </a:r>
          </a:p>
        </p:txBody>
      </p:sp>
      <p:sp>
        <p:nvSpPr>
          <p:cNvPr id="2" name="矩形 1"/>
          <p:cNvSpPr/>
          <p:nvPr/>
        </p:nvSpPr>
        <p:spPr>
          <a:xfrm>
            <a:off x="9324141" y="4011124"/>
            <a:ext cx="489585" cy="47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FAF1150-9F92-4451-8AC8-C7B6E3806FF6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4488763" y="2903233"/>
            <a:ext cx="4157259" cy="179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5947C9B6-D71E-4606-9B7E-0A889C20332A}"/>
              </a:ext>
            </a:extLst>
          </p:cNvPr>
          <p:cNvSpPr/>
          <p:nvPr/>
        </p:nvSpPr>
        <p:spPr>
          <a:xfrm>
            <a:off x="9803130" y="57594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BF39F55-3AF5-4DEC-8205-1AE3BFD91DFB}"/>
              </a:ext>
            </a:extLst>
          </p:cNvPr>
          <p:cNvSpPr/>
          <p:nvPr/>
        </p:nvSpPr>
        <p:spPr>
          <a:xfrm>
            <a:off x="1416190" y="3985394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AEA107-EFAA-4440-8DB3-E0F1FF46CD67}"/>
              </a:ext>
            </a:extLst>
          </p:cNvPr>
          <p:cNvSpPr/>
          <p:nvPr/>
        </p:nvSpPr>
        <p:spPr>
          <a:xfrm>
            <a:off x="10109643" y="1492590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982480-4BD3-4F4D-868B-5A213EF71E05}"/>
              </a:ext>
            </a:extLst>
          </p:cNvPr>
          <p:cNvSpPr/>
          <p:nvPr/>
        </p:nvSpPr>
        <p:spPr>
          <a:xfrm>
            <a:off x="4806624" y="3954768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AA3D18-B5BF-467E-A208-2F54A973D65C}"/>
              </a:ext>
            </a:extLst>
          </p:cNvPr>
          <p:cNvSpPr/>
          <p:nvPr/>
        </p:nvSpPr>
        <p:spPr>
          <a:xfrm>
            <a:off x="2583894" y="317037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9DFF93-69C1-4BDC-A945-292A2135B314}"/>
              </a:ext>
            </a:extLst>
          </p:cNvPr>
          <p:cNvCxnSpPr>
            <a:cxnSpLocks/>
            <a:stCxn id="21" idx="1"/>
            <a:endCxn id="53" idx="0"/>
          </p:cNvCxnSpPr>
          <p:nvPr/>
        </p:nvCxnSpPr>
        <p:spPr>
          <a:xfrm flipH="1">
            <a:off x="2094309" y="3409766"/>
            <a:ext cx="489585" cy="57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247EE9E-971B-44B6-8B05-D60A73AFCD90}"/>
              </a:ext>
            </a:extLst>
          </p:cNvPr>
          <p:cNvCxnSpPr>
            <a:cxnSpLocks/>
            <a:stCxn id="21" idx="3"/>
            <a:endCxn id="20" idx="0"/>
          </p:cNvCxnSpPr>
          <p:nvPr/>
        </p:nvCxnSpPr>
        <p:spPr>
          <a:xfrm>
            <a:off x="3940132" y="3409766"/>
            <a:ext cx="1544611" cy="545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0E148948-76BB-4210-87B5-EB56D0EC14FF}"/>
              </a:ext>
            </a:extLst>
          </p:cNvPr>
          <p:cNvSpPr/>
          <p:nvPr/>
        </p:nvSpPr>
        <p:spPr>
          <a:xfrm>
            <a:off x="7071213" y="4019429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2BA65DB-B757-4C69-82DB-D28BDC52C885}"/>
              </a:ext>
            </a:extLst>
          </p:cNvPr>
          <p:cNvCxnSpPr>
            <a:cxnSpLocks/>
            <a:stCxn id="36" idx="1"/>
            <a:endCxn id="30" idx="0"/>
          </p:cNvCxnSpPr>
          <p:nvPr/>
        </p:nvCxnSpPr>
        <p:spPr>
          <a:xfrm flipH="1">
            <a:off x="7749332" y="3321816"/>
            <a:ext cx="218571" cy="697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B099D65-B571-411A-8CFE-A6DA4758A6FD}"/>
              </a:ext>
            </a:extLst>
          </p:cNvPr>
          <p:cNvSpPr/>
          <p:nvPr/>
        </p:nvSpPr>
        <p:spPr>
          <a:xfrm>
            <a:off x="9178888" y="4026735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D36F78D-72A7-41DF-96C4-C8724E82EB67}"/>
              </a:ext>
            </a:extLst>
          </p:cNvPr>
          <p:cNvSpPr/>
          <p:nvPr/>
        </p:nvSpPr>
        <p:spPr>
          <a:xfrm>
            <a:off x="7967903" y="3082421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FC51C2B-80D1-4267-8304-CCD4C5EA794F}"/>
              </a:ext>
            </a:extLst>
          </p:cNvPr>
          <p:cNvSpPr/>
          <p:nvPr/>
        </p:nvSpPr>
        <p:spPr>
          <a:xfrm>
            <a:off x="3810644" y="2424443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6A567C9-C775-4D44-9CBA-721163EDE9E1}"/>
              </a:ext>
            </a:extLst>
          </p:cNvPr>
          <p:cNvCxnSpPr>
            <a:cxnSpLocks/>
            <a:stCxn id="38" idx="1"/>
            <a:endCxn id="21" idx="0"/>
          </p:cNvCxnSpPr>
          <p:nvPr/>
        </p:nvCxnSpPr>
        <p:spPr>
          <a:xfrm flipH="1">
            <a:off x="3262013" y="2663838"/>
            <a:ext cx="548631" cy="506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0BED76-E72A-429B-89E0-3B476B13D7BF}"/>
              </a:ext>
            </a:extLst>
          </p:cNvPr>
          <p:cNvCxnSpPr>
            <a:cxnSpLocks/>
          </p:cNvCxnSpPr>
          <p:nvPr/>
        </p:nvCxnSpPr>
        <p:spPr>
          <a:xfrm flipH="1">
            <a:off x="4822785" y="322678"/>
            <a:ext cx="548631" cy="506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396BA29-2193-4221-82C1-84B636CD741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646022" y="3561211"/>
            <a:ext cx="1167704" cy="458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702D6BD-E4DD-4B0C-A351-FB4EC320889D}"/>
              </a:ext>
            </a:extLst>
          </p:cNvPr>
          <p:cNvSpPr/>
          <p:nvPr/>
        </p:nvSpPr>
        <p:spPr>
          <a:xfrm>
            <a:off x="2960962" y="3985394"/>
            <a:ext cx="1356238" cy="4787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1C0CAF-28ED-4422-B53F-67F214FA4931}"/>
              </a:ext>
            </a:extLst>
          </p:cNvPr>
          <p:cNvCxnSpPr>
            <a:cxnSpLocks/>
            <a:stCxn id="21" idx="2"/>
            <a:endCxn id="51" idx="0"/>
          </p:cNvCxnSpPr>
          <p:nvPr/>
        </p:nvCxnSpPr>
        <p:spPr>
          <a:xfrm>
            <a:off x="3262013" y="3649161"/>
            <a:ext cx="377068" cy="336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PPT-2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454" y="0"/>
            <a:ext cx="10030107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419" y="43513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080" y="2208213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1999" y="2738438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9101" y="326169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 descr="PPT-2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9101" y="3801449"/>
            <a:ext cx="245561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9" descr="PPT-2-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0770" y="6410960"/>
            <a:ext cx="10029825" cy="44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内容占位符 2"/>
          <p:cNvSpPr txBox="1"/>
          <p:nvPr/>
        </p:nvSpPr>
        <p:spPr>
          <a:xfrm>
            <a:off x="2350547" y="2099598"/>
            <a:ext cx="6771204" cy="3882101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索引是什么？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常用的数据结构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索引的分类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zh-CN" altLang="en-US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创建和删除索引</a:t>
            </a: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endParaRPr lang="en-US" altLang="zh-CN" sz="235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30000"/>
              </a:spcBef>
              <a:defRPr/>
            </a:pPr>
            <a:r>
              <a:rPr lang="en-US" altLang="zh-CN" sz="235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endParaRPr kumimoji="0" lang="en-US" altLang="zh-CN" sz="23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6453" y="962026"/>
            <a:ext cx="5221747" cy="683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 </a:t>
            </a:r>
          </a:p>
        </p:txBody>
      </p:sp>
      <p:sp>
        <p:nvSpPr>
          <p:cNvPr id="13" name="矩形 12"/>
          <p:cNvSpPr/>
          <p:nvPr/>
        </p:nvSpPr>
        <p:spPr>
          <a:xfrm>
            <a:off x="6924567" y="6482191"/>
            <a:ext cx="5367139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王道码农训练营</a:t>
            </a:r>
            <a:r>
              <a:rPr lang="en-US" altLang="zh-CN" sz="16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-WWW.CSKAOYAN.COM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非叶子节点不存储data，只存储key</a:t>
            </a:r>
          </a:p>
          <a:p>
            <a:r>
              <a:rPr lang="zh-CN" altLang="en-US" dirty="0"/>
              <a:t>所有的叶子节点存储完整的一份key信息以及key对应的data</a:t>
            </a:r>
          </a:p>
          <a:p>
            <a:r>
              <a:rPr lang="zh-CN" altLang="en-US" dirty="0"/>
              <a:t>每一个父节点都出现在子节点中，是子节点的最大或者最小的元素</a:t>
            </a:r>
          </a:p>
          <a:p>
            <a:r>
              <a:rPr lang="zh-CN" altLang="en-US" dirty="0"/>
              <a:t>每个叶子节点都有一个指针，指向下一个数据，形成一个链表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B+</a:t>
            </a:r>
            <a:r>
              <a:rPr lang="zh-CN" altLang="en-US"/>
              <a:t>树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240"/>
            <a:ext cx="10515600" cy="39077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B+树的查找过程，与B树类似，只不过查找时，如果在非叶子节点上的关键字等于给定值，并不终止，而是继续沿着指针直到叶子节点位置。因此在B+树，不管查找成功与否，每次查找都是走了一条从根到叶子节点的路径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主键索引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主键索引建立的规则是</a:t>
            </a:r>
            <a:r>
              <a:rPr dirty="0"/>
              <a:t> </a:t>
            </a:r>
            <a:r>
              <a:rPr dirty="0" err="1"/>
              <a:t>int优于varchar,一般在建表的时候创建,最好是与表的其他字段不相关的列或者是业务不相关的列.一般会设为</a:t>
            </a:r>
            <a:r>
              <a:rPr dirty="0"/>
              <a:t> int </a:t>
            </a:r>
            <a:r>
              <a:rPr dirty="0" err="1"/>
              <a:t>而且是</a:t>
            </a:r>
            <a:r>
              <a:rPr dirty="0"/>
              <a:t> </a:t>
            </a:r>
            <a:r>
              <a:rPr dirty="0" err="1"/>
              <a:t>AUTO_INCREMENT自增类型的</a:t>
            </a:r>
            <a:r>
              <a:rPr lang="zh-CN" dirty="0"/>
              <a:t>。</a:t>
            </a:r>
          </a:p>
          <a:p>
            <a:r>
              <a:rPr lang="zh-CN" dirty="0"/>
              <a:t>可以通过</a:t>
            </a:r>
          </a:p>
          <a:p>
            <a:pPr marL="457200" lvl="1" indent="0">
              <a:buNone/>
            </a:pPr>
            <a:r>
              <a:rPr lang="en-US" altLang="zh-CN" dirty="0"/>
              <a:t>	SHOW INDEX FROM </a:t>
            </a:r>
            <a:r>
              <a:rPr lang="en-US" altLang="zh-CN" dirty="0" err="1"/>
              <a:t>tablename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zh-CN" altLang="en-US" dirty="0"/>
              <a:t>查看索引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CREATE INDEX </a:t>
            </a:r>
            <a:r>
              <a:rPr lang="en-US" altLang="zh-CN" dirty="0"/>
              <a:t>'</a:t>
            </a:r>
            <a:r>
              <a:rPr lang="en-US" altLang="zh-CN" dirty="0" err="1"/>
              <a:t>index_name</a:t>
            </a:r>
            <a:r>
              <a:rPr lang="en-US" altLang="zh-CN" dirty="0"/>
              <a:t>'</a:t>
            </a:r>
            <a:r>
              <a:rPr lang="zh-CN" altLang="en-US" dirty="0"/>
              <a:t> ON `</a:t>
            </a:r>
            <a:r>
              <a:rPr lang="en-US" altLang="zh-CN" dirty="0" err="1"/>
              <a:t>table_name</a:t>
            </a:r>
            <a:r>
              <a:rPr lang="zh-CN" altLang="en-US" dirty="0"/>
              <a:t>`(`</a:t>
            </a:r>
            <a:r>
              <a:rPr lang="en-US" altLang="zh-CN" dirty="0" err="1"/>
              <a:t>field_name</a:t>
            </a:r>
            <a:r>
              <a:rPr lang="zh-CN" altLang="en-US" dirty="0"/>
              <a:t>`);</a:t>
            </a:r>
          </a:p>
          <a:p>
            <a:endParaRPr lang="zh-CN" altLang="en-US" dirty="0"/>
          </a:p>
          <a:p>
            <a:r>
              <a:rPr lang="zh-CN" altLang="en-US" dirty="0"/>
              <a:t>ALTER TABLE </a:t>
            </a:r>
            <a:r>
              <a:rPr lang="en-US" altLang="zh-CN" dirty="0" err="1"/>
              <a:t>table_name</a:t>
            </a:r>
            <a:r>
              <a:rPr lang="zh-CN" altLang="en-US" dirty="0"/>
              <a:t> ADD INDEX </a:t>
            </a:r>
            <a:r>
              <a:rPr lang="en-US" altLang="zh-CN" dirty="0" err="1"/>
              <a:t>index</a:t>
            </a:r>
            <a:r>
              <a:rPr lang="en-US" altLang="zh-CN" dirty="0" err="1">
                <a:sym typeface="+mn-ea"/>
              </a:rPr>
              <a:t>_name</a:t>
            </a:r>
            <a:r>
              <a:rPr lang="zh-CN" altLang="en-US" dirty="0"/>
              <a:t>(`</a:t>
            </a:r>
            <a:r>
              <a:rPr lang="en-US" altLang="zh-CN" dirty="0" err="1">
                <a:sym typeface="+mn-ea"/>
              </a:rPr>
              <a:t>field_name</a:t>
            </a:r>
            <a:r>
              <a:rPr lang="zh-CN" altLang="en-US" dirty="0"/>
              <a:t>`)；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唯一索引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与普通索引类似,但是不同的是唯一索引要求所有的类的值是唯一的,这一点和主键索引一样.但是他允许有空值</a:t>
            </a:r>
          </a:p>
          <a:p>
            <a:endParaRPr lang="zh-CN" altLang="en-US" dirty="0"/>
          </a:p>
          <a:p>
            <a:r>
              <a:rPr lang="zh-CN" altLang="en-US" dirty="0"/>
              <a:t>CREATE UNIQUE INDEX </a:t>
            </a:r>
            <a:r>
              <a:rPr lang="en-US" altLang="zh-CN" dirty="0"/>
              <a:t>'</a:t>
            </a:r>
            <a:r>
              <a:rPr lang="en-US" altLang="zh-CN" dirty="0" err="1"/>
              <a:t>index_name</a:t>
            </a:r>
            <a:r>
              <a:rPr lang="en-US" altLang="zh-CN" dirty="0"/>
              <a:t>'</a:t>
            </a:r>
            <a:r>
              <a:rPr lang="zh-CN" altLang="en-US" dirty="0"/>
              <a:t> ON `</a:t>
            </a:r>
            <a:r>
              <a:rPr lang="en-US" altLang="zh-CN" dirty="0"/>
              <a:t>table</a:t>
            </a:r>
            <a:r>
              <a:rPr lang="zh-CN" altLang="en-US" dirty="0"/>
              <a:t>`(`</a:t>
            </a:r>
            <a:r>
              <a:rPr lang="en-US" altLang="zh-CN" dirty="0"/>
              <a:t>field</a:t>
            </a:r>
            <a:r>
              <a:rPr lang="zh-CN" altLang="en-US" dirty="0"/>
              <a:t>`);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一个表中含有多个单列索引不代表是组合索引,通俗一点讲 组合索引是:包含多个字段但是只有索引名称</a:t>
            </a:r>
          </a:p>
          <a:p>
            <a:r>
              <a:rPr lang="zh-CN" altLang="en-US" dirty="0"/>
              <a:t>CREATE INDEX </a:t>
            </a:r>
            <a:r>
              <a:rPr lang="en-US" altLang="zh-CN" dirty="0"/>
              <a:t>'</a:t>
            </a:r>
            <a:r>
              <a:rPr lang="en-US" altLang="zh-CN" dirty="0" err="1"/>
              <a:t>index_name</a:t>
            </a:r>
            <a:r>
              <a:rPr lang="en-US" altLang="zh-CN" dirty="0"/>
              <a:t>'</a:t>
            </a:r>
            <a:r>
              <a:rPr lang="zh-CN" altLang="en-US" dirty="0"/>
              <a:t> ON `</a:t>
            </a:r>
            <a:r>
              <a:rPr lang="en-US" altLang="zh-CN" dirty="0"/>
              <a:t>table</a:t>
            </a:r>
            <a:r>
              <a:rPr lang="zh-CN" altLang="en-US" dirty="0"/>
              <a:t>`(`</a:t>
            </a:r>
            <a:r>
              <a:rPr lang="en-US" altLang="zh-CN" dirty="0"/>
              <a:t>field1</a:t>
            </a:r>
            <a:r>
              <a:rPr lang="zh-CN" altLang="en-US" dirty="0"/>
              <a:t>`, `</a:t>
            </a:r>
            <a:r>
              <a:rPr lang="en-US" altLang="zh-CN" dirty="0"/>
              <a:t>field2</a:t>
            </a:r>
            <a:r>
              <a:rPr lang="zh-CN" altLang="en-US" dirty="0"/>
              <a:t>` </a:t>
            </a:r>
            <a:r>
              <a:rPr lang="en-US" altLang="zh-CN" dirty="0"/>
              <a:t>,......</a:t>
            </a:r>
            <a:r>
              <a:rPr lang="zh-CN" altLang="en-US" dirty="0"/>
              <a:t>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删除索引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ALTER TABLE </a:t>
            </a:r>
            <a:r>
              <a:rPr lang="en-US" altLang="zh-CN" dirty="0" err="1">
                <a:sym typeface="+mn-ea"/>
              </a:rPr>
              <a:t>table_name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DROP</a:t>
            </a:r>
            <a:r>
              <a:rPr lang="zh-CN" altLang="en-US" dirty="0">
                <a:sym typeface="+mn-ea"/>
              </a:rPr>
              <a:t> INDEX </a:t>
            </a:r>
            <a:r>
              <a:rPr lang="en-US" altLang="zh-CN" dirty="0" err="1">
                <a:sym typeface="+mn-ea"/>
              </a:rPr>
              <a:t>index_name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DORP INDEX </a:t>
            </a:r>
            <a:r>
              <a:rPr lang="en-US" altLang="zh-CN" dirty="0" err="1"/>
              <a:t>IndexName</a:t>
            </a:r>
            <a:r>
              <a:rPr lang="en-US" altLang="zh-CN" dirty="0"/>
              <a:t> ON `</a:t>
            </a:r>
            <a:r>
              <a:rPr lang="en-US" altLang="zh-CN" dirty="0" err="1"/>
              <a:t>TableName</a:t>
            </a:r>
            <a:r>
              <a:rPr lang="en-US" altLang="zh-CN" dirty="0"/>
              <a:t>`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索引是什么？</a:t>
            </a:r>
          </a:p>
          <a:p>
            <a:r>
              <a:rPr lang="zh-CN" altLang="en-US"/>
              <a:t>索引的作用？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索引是什么？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MySQL官方对索引的定义为：索引（Index）是帮助MySQL高效获取数据的数据结构。</a:t>
            </a:r>
          </a:p>
          <a:p>
            <a:r>
              <a:rPr lang="zh-CN" altLang="en-US" dirty="0"/>
              <a:t>查询是数据库最主要的功能之一，我们都希望查询的速度尽可能快。</a:t>
            </a:r>
          </a:p>
          <a:p>
            <a:r>
              <a:rPr lang="zh-CN" altLang="en-US" dirty="0"/>
              <a:t>优化：查询算法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索引数据结构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</a:p>
          <a:p>
            <a:r>
              <a:rPr lang="zh-CN" altLang="en-US" dirty="0"/>
              <a:t>二分查找</a:t>
            </a:r>
          </a:p>
          <a:p>
            <a:r>
              <a:rPr lang="zh-CN" altLang="en-US" dirty="0"/>
              <a:t>二叉树查找</a:t>
            </a:r>
          </a:p>
          <a:p>
            <a:r>
              <a:rPr lang="zh-CN" altLang="en-US" dirty="0"/>
              <a:t>哈希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树 </a:t>
            </a:r>
            <a:r>
              <a:rPr lang="en-US" altLang="zh-CN" dirty="0"/>
              <a:t>B+</a:t>
            </a:r>
            <a:r>
              <a:rPr lang="zh-CN" altLang="en-US" dirty="0"/>
              <a:t>树</a:t>
            </a:r>
          </a:p>
          <a:p>
            <a:endParaRPr lang="zh-CN" altLang="en-US" dirty="0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6657340" y="1622425"/>
          <a:ext cx="273558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5720080" y="1622425"/>
          <a:ext cx="93726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0x6B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/>
        </p:nvGraphicFramePr>
        <p:xfrm>
          <a:off x="6657340" y="1241425"/>
          <a:ext cx="27330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sp>
        <p:nvSpPr>
          <p:cNvPr id="4" name="矩形 3"/>
          <p:cNvSpPr/>
          <p:nvPr/>
        </p:nvSpPr>
        <p:spPr>
          <a:xfrm>
            <a:off x="446557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6557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07488" y="22998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0x07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07488" y="19836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</a:p>
        </p:txBody>
      </p:sp>
      <p:sp>
        <p:nvSpPr>
          <p:cNvPr id="8" name="矩形 7"/>
          <p:cNvSpPr/>
          <p:nvPr/>
        </p:nvSpPr>
        <p:spPr>
          <a:xfrm>
            <a:off x="374675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4675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88668" y="2299853"/>
            <a:ext cx="635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0x9C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13433" y="1993148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26</a:t>
            </a:r>
          </a:p>
        </p:txBody>
      </p:sp>
      <p:sp>
        <p:nvSpPr>
          <p:cNvPr id="12" name="矩形 11"/>
          <p:cNvSpPr/>
          <p:nvPr/>
        </p:nvSpPr>
        <p:spPr>
          <a:xfrm>
            <a:off x="302793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2793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69848" y="22998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0x43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094613" y="1993148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</a:p>
        </p:txBody>
      </p:sp>
      <p:sp>
        <p:nvSpPr>
          <p:cNvPr id="16" name="矩形 15"/>
          <p:cNvSpPr/>
          <p:nvPr/>
        </p:nvSpPr>
        <p:spPr>
          <a:xfrm>
            <a:off x="230911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0911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461518" y="1983623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age</a:t>
            </a:r>
          </a:p>
        </p:txBody>
      </p:sp>
      <p:sp>
        <p:nvSpPr>
          <p:cNvPr id="20" name="矩形 19"/>
          <p:cNvSpPr/>
          <p:nvPr/>
        </p:nvSpPr>
        <p:spPr>
          <a:xfrm>
            <a:off x="518439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8439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26308" y="2299853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0xA3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26308" y="19836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30</a:t>
            </a:r>
          </a:p>
        </p:txBody>
      </p:sp>
      <p:sp>
        <p:nvSpPr>
          <p:cNvPr id="24" name="矩形 23"/>
          <p:cNvSpPr/>
          <p:nvPr/>
        </p:nvSpPr>
        <p:spPr>
          <a:xfrm>
            <a:off x="590321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0321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945128" y="2299853"/>
            <a:ext cx="628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0x86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45128" y="19836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32</a:t>
            </a:r>
          </a:p>
        </p:txBody>
      </p:sp>
      <p:sp>
        <p:nvSpPr>
          <p:cNvPr id="28" name="矩形 27"/>
          <p:cNvSpPr/>
          <p:nvPr/>
        </p:nvSpPr>
        <p:spPr>
          <a:xfrm>
            <a:off x="6622038" y="198362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22038" y="2299853"/>
            <a:ext cx="718820" cy="316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663948" y="2299853"/>
            <a:ext cx="637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0x6B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663948" y="1983623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35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C2E492-49B1-41FE-9629-4403338EA6B8}"/>
              </a:ext>
            </a:extLst>
          </p:cNvPr>
          <p:cNvSpPr txBox="1"/>
          <p:nvPr/>
        </p:nvSpPr>
        <p:spPr>
          <a:xfrm>
            <a:off x="1775534" y="3355758"/>
            <a:ext cx="353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数据有序排放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连续的存储空间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16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073400" y="169037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97075" y="312356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53255" y="3123565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18895" y="461899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63165" y="461899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3020" y="461899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04155" y="4618990"/>
            <a:ext cx="610235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8284743"/>
              </p:ext>
            </p:extLst>
          </p:nvPr>
        </p:nvGraphicFramePr>
        <p:xfrm>
          <a:off x="8327254" y="2341880"/>
          <a:ext cx="2712856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7367270" y="2341880"/>
          <a:ext cx="937260" cy="378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extLst>
              <p:ext uri="{D42A27DB-BD31-4B8C-83A1-F6EECF244321}">
                <p14:modId xmlns:p14="http://schemas.microsoft.com/office/powerpoint/2010/main" val="1481281633"/>
              </p:ext>
            </p:extLst>
          </p:nvPr>
        </p:nvGraphicFramePr>
        <p:xfrm>
          <a:off x="8304530" y="1960880"/>
          <a:ext cx="27330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3171825" y="1828800"/>
            <a:ext cx="4140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</a:p>
          <a:p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2094865" y="3244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16685" y="47142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17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61590" y="47142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26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51680" y="324485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32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40810" y="47142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01945" y="4714240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35</a:t>
            </a:r>
          </a:p>
        </p:txBody>
      </p:sp>
      <p:cxnSp>
        <p:nvCxnSpPr>
          <p:cNvPr id="21" name="直接连接符 20"/>
          <p:cNvCxnSpPr>
            <a:stCxn id="14" idx="1"/>
            <a:endCxn id="5" idx="0"/>
          </p:cNvCxnSpPr>
          <p:nvPr/>
        </p:nvCxnSpPr>
        <p:spPr>
          <a:xfrm flipH="1">
            <a:off x="2302510" y="2151380"/>
            <a:ext cx="869315" cy="9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3"/>
            <a:endCxn id="6" idx="1"/>
          </p:cNvCxnSpPr>
          <p:nvPr/>
        </p:nvCxnSpPr>
        <p:spPr>
          <a:xfrm>
            <a:off x="3585845" y="2151380"/>
            <a:ext cx="956945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endCxn id="10" idx="0"/>
          </p:cNvCxnSpPr>
          <p:nvPr/>
        </p:nvCxnSpPr>
        <p:spPr>
          <a:xfrm>
            <a:off x="4990465" y="3624580"/>
            <a:ext cx="61912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8" idx="0"/>
          </p:cNvCxnSpPr>
          <p:nvPr/>
        </p:nvCxnSpPr>
        <p:spPr>
          <a:xfrm>
            <a:off x="2463165" y="3624580"/>
            <a:ext cx="305435" cy="9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7" idx="0"/>
          </p:cNvCxnSpPr>
          <p:nvPr/>
        </p:nvCxnSpPr>
        <p:spPr>
          <a:xfrm flipH="1">
            <a:off x="1624330" y="3646805"/>
            <a:ext cx="470535" cy="9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192270" y="3646805"/>
            <a:ext cx="470535" cy="972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6"/>
          </p:cNvCxnSpPr>
          <p:nvPr/>
        </p:nvCxnSpPr>
        <p:spPr>
          <a:xfrm>
            <a:off x="3683635" y="1969770"/>
            <a:ext cx="3674110" cy="617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4"/>
          </p:cNvCxnSpPr>
          <p:nvPr/>
        </p:nvCxnSpPr>
        <p:spPr>
          <a:xfrm>
            <a:off x="2302510" y="3682365"/>
            <a:ext cx="50463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6" idx="6"/>
          </p:cNvCxnSpPr>
          <p:nvPr/>
        </p:nvCxnSpPr>
        <p:spPr>
          <a:xfrm>
            <a:off x="5063490" y="3402965"/>
            <a:ext cx="2294890" cy="13887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650365" y="5177790"/>
            <a:ext cx="5707380" cy="655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flipV="1">
            <a:off x="2922905" y="3156585"/>
            <a:ext cx="4470400" cy="1609090"/>
          </a:xfrm>
          <a:prstGeom prst="curvedConnector3">
            <a:avLst>
              <a:gd name="adj1" fmla="val 500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9" idx="4"/>
          </p:cNvCxnSpPr>
          <p:nvPr/>
        </p:nvCxnSpPr>
        <p:spPr>
          <a:xfrm rot="5400000" flipV="1">
            <a:off x="5701030" y="3625215"/>
            <a:ext cx="113030" cy="32181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0" idx="6"/>
            <a:endCxn id="12" idx="1"/>
          </p:cNvCxnSpPr>
          <p:nvPr/>
        </p:nvCxnSpPr>
        <p:spPr>
          <a:xfrm flipV="1">
            <a:off x="5914390" y="4233545"/>
            <a:ext cx="1452880" cy="6648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/>
          <a:lstStyle/>
          <a:p>
            <a:r>
              <a:rPr lang="zh-CN" altLang="en-US" dirty="0"/>
              <a:t>二叉树索引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51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哈希索引</a:t>
            </a:r>
            <a:br>
              <a:rPr lang="zh-CN" altLang="en-US"/>
            </a:b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78505" y="2263775"/>
          <a:ext cx="209423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ironman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spiderman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thor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capatain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燕尾形箭头 5"/>
          <p:cNvSpPr/>
          <p:nvPr/>
        </p:nvSpPr>
        <p:spPr>
          <a:xfrm>
            <a:off x="5535930" y="2793365"/>
            <a:ext cx="1115695" cy="9271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21985" y="30124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哈希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7105650" y="2177415"/>
          <a:ext cx="2552065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ironman --&gt; 3825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spiderman --&gt; 5922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thor</a:t>
                      </a:r>
                      <a:r>
                        <a:rPr lang="en-US" altLang="zh-CN" dirty="0"/>
                        <a:t> --&gt; 2850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capatain</a:t>
                      </a:r>
                      <a:r>
                        <a:rPr lang="en-US" altLang="zh-CN" dirty="0"/>
                        <a:t> --&gt; 8162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2307590" y="2788285"/>
          <a:ext cx="97091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0x28C9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0x30D7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0xB431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369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哈希索引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25000" y="2433320"/>
          <a:ext cx="2094230" cy="263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ironman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spiderman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thor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capatain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785995" y="2335530"/>
          <a:ext cx="2407920" cy="2994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槽 </a:t>
                      </a:r>
                      <a:r>
                        <a:rPr lang="en-US" altLang="zh-CN" dirty="0"/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值 </a:t>
                      </a:r>
                      <a:r>
                        <a:rPr lang="en-US" altLang="zh-C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0x30D7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3825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0xA382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0x28C9</a:t>
                      </a: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8162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0xB431</a:t>
                      </a: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266190" y="2355850"/>
          <a:ext cx="2436495" cy="295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哈希函数得到哈希值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ironman --&gt;3825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spiderman --&gt; 5922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thor</a:t>
                      </a:r>
                      <a:r>
                        <a:rPr lang="en-US" altLang="zh-CN" dirty="0"/>
                        <a:t> --&gt; 2850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 err="1"/>
                        <a:t>capatain</a:t>
                      </a:r>
                      <a:r>
                        <a:rPr lang="en-US" altLang="zh-CN" dirty="0"/>
                        <a:t> --&gt; 8162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8554085" y="2957830"/>
          <a:ext cx="970915" cy="2110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0xA382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0x28C9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0x30D7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0xB431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曲线连接符 10"/>
          <p:cNvCxnSpPr/>
          <p:nvPr/>
        </p:nvCxnSpPr>
        <p:spPr>
          <a:xfrm>
            <a:off x="7193915" y="3049270"/>
            <a:ext cx="1345565" cy="1167765"/>
          </a:xfrm>
          <a:prstGeom prst="curvedConnector3">
            <a:avLst>
              <a:gd name="adj1" fmla="val 5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7198995" y="3202940"/>
            <a:ext cx="1366520" cy="490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7164705" y="3735705"/>
            <a:ext cx="1366520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64705" y="4808220"/>
            <a:ext cx="1393825" cy="173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906645" y="1559560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哈希表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44ea5d-6231-49d5-84f4-01d2c306864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44ea5d-6231-49d5-84f4-01d2c306864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30d50f-26e2-4da3-973d-436aade507a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b30d50f-26e2-4da3-973d-436aade507a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9a66ee-049e-41ba-bd04-190e9afee84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1329</Words>
  <Application>Microsoft Office PowerPoint</Application>
  <PresentationFormat>宽屏</PresentationFormat>
  <Paragraphs>276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思考</vt:lpstr>
      <vt:lpstr>索引是什么？</vt:lpstr>
      <vt:lpstr>索引数据结构 </vt:lpstr>
      <vt:lpstr>二分查找</vt:lpstr>
      <vt:lpstr>二叉树索引</vt:lpstr>
      <vt:lpstr>哈希索引 </vt:lpstr>
      <vt:lpstr>哈希索引 </vt:lpstr>
      <vt:lpstr>哈希索引</vt:lpstr>
      <vt:lpstr>B树-多叉平衡搜索树</vt:lpstr>
      <vt:lpstr>B树</vt:lpstr>
      <vt:lpstr>真假B树</vt:lpstr>
      <vt:lpstr>B树</vt:lpstr>
      <vt:lpstr>B树如何存储100万行数据</vt:lpstr>
      <vt:lpstr>B树的插入</vt:lpstr>
      <vt:lpstr>建立3阶B树</vt:lpstr>
      <vt:lpstr>建立3阶B树</vt:lpstr>
      <vt:lpstr>建立3阶B树</vt:lpstr>
      <vt:lpstr>B+树</vt:lpstr>
      <vt:lpstr>B+树</vt:lpstr>
      <vt:lpstr>PowerPoint 演示文稿</vt:lpstr>
      <vt:lpstr>主键索引</vt:lpstr>
      <vt:lpstr>普通索引</vt:lpstr>
      <vt:lpstr>唯一索引</vt:lpstr>
      <vt:lpstr>组合索引</vt:lpstr>
      <vt:lpstr>删除索引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he chen</cp:lastModifiedBy>
  <cp:revision>215</cp:revision>
  <dcterms:created xsi:type="dcterms:W3CDTF">2019-11-15T02:14:00Z</dcterms:created>
  <dcterms:modified xsi:type="dcterms:W3CDTF">2020-05-12T09:39:40Z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