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8" r:id="rId7"/>
    <p:sldId id="263" r:id="rId8"/>
    <p:sldId id="269" r:id="rId9"/>
    <p:sldId id="276" r:id="rId10"/>
    <p:sldId id="278" r:id="rId11"/>
    <p:sldId id="279" r:id="rId12"/>
    <p:sldId id="270" r:id="rId13"/>
    <p:sldId id="271" r:id="rId14"/>
    <p:sldId id="272" r:id="rId15"/>
    <p:sldId id="275" r:id="rId16"/>
    <p:sldId id="256" r:id="rId17"/>
    <p:sldId id="266" r:id="rId18"/>
    <p:sldId id="280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4A0E4-3D35-490A-8CC0-1D5B4C0CD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009E55-927B-4CF2-A333-D0A7AC614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B7501-4E63-4903-8C41-7ACA6DB5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085-8D35-4E6C-9C67-3212D9F9461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AB149-E4BF-4D1F-9C09-CAFF9AC5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D94A0-A0ED-47AB-AF92-777B4885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33FE-8ACC-4B3D-B592-09BC6D4F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8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77AC2-D94B-438A-B10D-60B81193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3AEEA-E6D9-4374-94A3-E784FE0C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71294-F057-4BDE-BC73-9B04B88D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085-8D35-4E6C-9C67-3212D9F9461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8C685-93CC-4895-A42E-77801051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15C97-D1B6-4AD5-A158-33D3EFF7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33FE-8ACC-4B3D-B592-09BC6D4F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2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F54097-0428-4559-B54E-10E1414F2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BDA41F-8462-4E10-8C9A-05CD0C166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0487A-382A-4B8F-8FE4-DBB89C75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085-8D35-4E6C-9C67-3212D9F9461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DF347-C47D-4DE4-B1AD-BA6E3F1D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68C37-A06C-4AB3-A9CF-DE58463A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33FE-8ACC-4B3D-B592-09BC6D4F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6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B04B1-AC93-40A0-8C45-C9789DED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0FBD-E6E4-40E1-AC43-170AA235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2B13F-A658-4FFA-95C6-71699BCE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085-8D35-4E6C-9C67-3212D9F9461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4B0B6-4019-475D-BAE0-372025AF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A59A4-9817-4D1E-84B8-E8ADF51E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33FE-8ACC-4B3D-B592-09BC6D4F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6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ADB39-4936-4CFF-8525-A987718E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F8ACF-BE84-4EB7-99ED-6108DBD4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3F57E-A663-4D6D-BE54-82125CFF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085-8D35-4E6C-9C67-3212D9F9461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0C2CA-4573-487D-B52E-6CA65C74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42B14-FE10-4B8E-9015-C97E0462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33FE-8ACC-4B3D-B592-09BC6D4F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1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FBBD-B7AE-4012-AB71-14232EA8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74FB3-2073-40CF-9614-4F8C8D45E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99D28-4F88-4D44-8802-49A794C4B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8A7CC-3A84-4C12-A08F-93C27DA2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085-8D35-4E6C-9C67-3212D9F9461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735F3-3EB0-4433-8D61-6D5D4E7D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65D6B-A938-4930-A237-C8C31428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33FE-8ACC-4B3D-B592-09BC6D4F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02192-657A-462F-A79A-A32B9FCA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EBF94-3E67-4D91-83B6-E1C7FB3F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9F363-0ADE-4360-9A88-CCA50421D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012DFD-4790-43A3-8D8E-9148942D7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66B16-B2D3-42B1-891A-AD23FB410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8E10EC-6E40-4D30-90B8-B2545D85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085-8D35-4E6C-9C67-3212D9F9461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EC0A7-812C-431E-AD54-1E8D95BB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13E388-DEFD-4A6B-8EF1-D69363F7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33FE-8ACC-4B3D-B592-09BC6D4F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7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36ED-3681-42A7-8201-76BF44F9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138F4A-A7C8-4491-82DA-C612373D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085-8D35-4E6C-9C67-3212D9F9461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D0B8CA-AA95-4C42-B49F-46C60B6B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EDA6C-239F-4307-956F-707A738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33FE-8ACC-4B3D-B592-09BC6D4F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6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74C230-A7DC-4A95-B35D-3CB44E9F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085-8D35-4E6C-9C67-3212D9F9461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76D433-0732-4F2D-AA87-854A3751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12F65B-0A02-460A-AC7A-CFB39B25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33FE-8ACC-4B3D-B592-09BC6D4F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9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577CA-A527-4857-AA52-0E249B94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FD199-1DCC-472F-80A2-8D1CFFD6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D55BF-F448-42A1-875E-35D812DC3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686D6-0854-4E42-8B84-B2761A96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085-8D35-4E6C-9C67-3212D9F9461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51754-CF3B-4681-B843-CE92CB5B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9F605-6BB3-48B6-B0DE-58306805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33FE-8ACC-4B3D-B592-09BC6D4F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6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F4BE8-BE10-4E4D-A189-D1DBDADF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96DEEE-E7D2-4F0D-9CCA-48D5D11E5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04F173-251B-4AAE-BEA2-06DB4BFE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05911-1E3B-481F-969D-422066DF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085-8D35-4E6C-9C67-3212D9F9461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D1C45E-157E-48B1-B025-E972DA82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9C485-FE4F-4571-81D2-8375B701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33FE-8ACC-4B3D-B592-09BC6D4F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8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A53657-3200-4FE2-B321-8DA48943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DE732-E4C3-4090-840D-1B4C6B941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50B8E-F2F5-48F3-B9B0-7FF00202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8085-8D35-4E6C-9C67-3212D9F9461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872E0-F79E-42DE-83B3-4CE4C73D3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1DE2C-D0F1-4B07-95EF-332EFF4E5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933FE-8ACC-4B3D-B592-09BC6D4FB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05894A-BD4A-4395-9763-197454CA3468}"/>
              </a:ext>
            </a:extLst>
          </p:cNvPr>
          <p:cNvSpPr/>
          <p:nvPr/>
        </p:nvSpPr>
        <p:spPr>
          <a:xfrm>
            <a:off x="6451601" y="1050925"/>
            <a:ext cx="2232025" cy="43942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1A72BC6-35C1-4537-89A3-973A6E059780}"/>
              </a:ext>
            </a:extLst>
          </p:cNvPr>
          <p:cNvCxnSpPr/>
          <p:nvPr/>
        </p:nvCxnSpPr>
        <p:spPr>
          <a:xfrm>
            <a:off x="6456364" y="1773238"/>
            <a:ext cx="2232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88F408-21A5-43A0-88F7-1507FE6DFA41}"/>
              </a:ext>
            </a:extLst>
          </p:cNvPr>
          <p:cNvCxnSpPr/>
          <p:nvPr/>
        </p:nvCxnSpPr>
        <p:spPr>
          <a:xfrm>
            <a:off x="6456364" y="4194175"/>
            <a:ext cx="2232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文本框 4">
            <a:extLst>
              <a:ext uri="{FF2B5EF4-FFF2-40B4-BE49-F238E27FC236}">
                <a16:creationId xmlns:a16="http://schemas.microsoft.com/office/drawing/2014/main" id="{1BD9BB72-78AB-4AA8-886C-89F302CAD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800100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4G</a:t>
            </a:r>
          </a:p>
        </p:txBody>
      </p:sp>
      <p:sp>
        <p:nvSpPr>
          <p:cNvPr id="3077" name="文本框 5">
            <a:extLst>
              <a:ext uri="{FF2B5EF4-FFF2-40B4-BE49-F238E27FC236}">
                <a16:creationId xmlns:a16="http://schemas.microsoft.com/office/drawing/2014/main" id="{6BF86E24-DCD3-43DC-B1EB-7B2A15DF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1" y="5345113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974824-9ECA-4533-ADC4-5F579DD55D87}"/>
              </a:ext>
            </a:extLst>
          </p:cNvPr>
          <p:cNvCxnSpPr/>
          <p:nvPr/>
        </p:nvCxnSpPr>
        <p:spPr>
          <a:xfrm>
            <a:off x="5807870" y="3022993"/>
            <a:ext cx="471488" cy="174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文本框 7">
            <a:extLst>
              <a:ext uri="{FF2B5EF4-FFF2-40B4-BE49-F238E27FC236}">
                <a16:creationId xmlns:a16="http://schemas.microsoft.com/office/drawing/2014/main" id="{3825D54B-BB73-4E51-BC3C-E24EC5A37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926" y="2165350"/>
            <a:ext cx="677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main</a:t>
            </a:r>
          </a:p>
        </p:txBody>
      </p:sp>
      <p:sp>
        <p:nvSpPr>
          <p:cNvPr id="3080" name="文本框 8">
            <a:extLst>
              <a:ext uri="{FF2B5EF4-FFF2-40B4-BE49-F238E27FC236}">
                <a16:creationId xmlns:a16="http://schemas.microsoft.com/office/drawing/2014/main" id="{A597BE95-0FAB-43A8-99D1-43BA5D40A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926" y="2533650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/>
              <a:t>funcA</a:t>
            </a:r>
            <a:endParaRPr lang="en-US" altLang="zh-CN" dirty="0"/>
          </a:p>
        </p:txBody>
      </p:sp>
      <p:sp>
        <p:nvSpPr>
          <p:cNvPr id="3081" name="文本框 10">
            <a:extLst>
              <a:ext uri="{FF2B5EF4-FFF2-40B4-BE49-F238E27FC236}">
                <a16:creationId xmlns:a16="http://schemas.microsoft.com/office/drawing/2014/main" id="{D2394229-71FE-4575-9841-B952D3CE3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26" y="3503613"/>
            <a:ext cx="779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sym typeface="宋体" panose="02010600030101010101" pitchFamily="2" charset="-122"/>
              </a:rPr>
              <a:t>funcC</a:t>
            </a:r>
            <a:endParaRPr lang="en-US" altLang="zh-CN" dirty="0"/>
          </a:p>
        </p:txBody>
      </p:sp>
      <p:sp>
        <p:nvSpPr>
          <p:cNvPr id="3082" name="文本框 11">
            <a:extLst>
              <a:ext uri="{FF2B5EF4-FFF2-40B4-BE49-F238E27FC236}">
                <a16:creationId xmlns:a16="http://schemas.microsoft.com/office/drawing/2014/main" id="{60A3B5E1-845C-47F9-94B4-71E846D4E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1050925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进程地址空间</a:t>
            </a:r>
          </a:p>
        </p:txBody>
      </p:sp>
      <p:sp>
        <p:nvSpPr>
          <p:cNvPr id="3083" name="文本框 12">
            <a:extLst>
              <a:ext uri="{FF2B5EF4-FFF2-40B4-BE49-F238E27FC236}">
                <a16:creationId xmlns:a16="http://schemas.microsoft.com/office/drawing/2014/main" id="{9A6DB465-A7AF-457F-9926-5C3E2096E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926" y="2901950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/>
              <a:t>funcB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2FD5A8-0CBA-4077-8582-843C3F3B8547}"/>
              </a:ext>
            </a:extLst>
          </p:cNvPr>
          <p:cNvSpPr/>
          <p:nvPr/>
        </p:nvSpPr>
        <p:spPr>
          <a:xfrm>
            <a:off x="4882740" y="1563545"/>
            <a:ext cx="6697663" cy="47529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DF23155-BC69-4E85-8659-DB3DC31ECC24}"/>
              </a:ext>
            </a:extLst>
          </p:cNvPr>
          <p:cNvSpPr/>
          <p:nvPr/>
        </p:nvSpPr>
        <p:spPr>
          <a:xfrm>
            <a:off x="9092776" y="1944295"/>
            <a:ext cx="792163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7A26D54-E787-406D-AD09-D0E6B8CC7C77}"/>
              </a:ext>
            </a:extLst>
          </p:cNvPr>
          <p:cNvSpPr/>
          <p:nvPr/>
        </p:nvSpPr>
        <p:spPr>
          <a:xfrm>
            <a:off x="7836285" y="3824256"/>
            <a:ext cx="79057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子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1809BAF-838F-4172-9985-0E00E31F410F}"/>
              </a:ext>
            </a:extLst>
          </p:cNvPr>
          <p:cNvSpPr/>
          <p:nvPr/>
        </p:nvSpPr>
        <p:spPr>
          <a:xfrm>
            <a:off x="10292689" y="3907278"/>
            <a:ext cx="792162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子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465599-7838-4684-A34E-D3D79CC499A5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8511083" y="2620448"/>
            <a:ext cx="697703" cy="1319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91667E4-E4D3-403C-B4AB-9C22DC30A0B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768929" y="2620448"/>
            <a:ext cx="639769" cy="14028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文本框 15">
            <a:extLst>
              <a:ext uri="{FF2B5EF4-FFF2-40B4-BE49-F238E27FC236}">
                <a16:creationId xmlns:a16="http://schemas.microsoft.com/office/drawing/2014/main" id="{D225F93E-120D-4FF8-BDB2-AF6DF512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275" y="2155432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810C42-7B63-4C33-9AB5-1DEA82AD9F8B}"/>
              </a:ext>
            </a:extLst>
          </p:cNvPr>
          <p:cNvSpPr txBox="1"/>
          <p:nvPr/>
        </p:nvSpPr>
        <p:spPr>
          <a:xfrm>
            <a:off x="820132" y="430541"/>
            <a:ext cx="3074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线程的传参</a:t>
            </a:r>
            <a:endParaRPr lang="en-US" altLang="zh-CN" sz="2800" b="1" dirty="0"/>
          </a:p>
          <a:p>
            <a:r>
              <a:rPr lang="zh-CN" altLang="en-US" sz="2800" b="1" dirty="0"/>
              <a:t>传</a:t>
            </a:r>
            <a:r>
              <a:rPr lang="en-US" altLang="zh-CN" sz="2800" b="1" dirty="0"/>
              <a:t>long</a:t>
            </a:r>
            <a:r>
              <a:rPr lang="zh-CN" altLang="en-US" sz="2800" b="1" dirty="0"/>
              <a:t>类型的变量</a:t>
            </a:r>
            <a:endParaRPr lang="en-US" altLang="zh-CN" sz="28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848738-2083-48F4-B483-523B601D0B6B}"/>
              </a:ext>
            </a:extLst>
          </p:cNvPr>
          <p:cNvSpPr/>
          <p:nvPr/>
        </p:nvSpPr>
        <p:spPr>
          <a:xfrm>
            <a:off x="5598539" y="2032477"/>
            <a:ext cx="2024478" cy="7921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 </a:t>
            </a:r>
            <a:r>
              <a:rPr lang="en-US" altLang="zh-CN" dirty="0" err="1"/>
              <a:t>istack</a:t>
            </a:r>
            <a:r>
              <a:rPr lang="en-US" altLang="zh-CN" dirty="0"/>
              <a:t>=1;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0940F0-BD5F-4E57-B286-0BE56B95B77C}"/>
              </a:ext>
            </a:extLst>
          </p:cNvPr>
          <p:cNvSpPr txBox="1"/>
          <p:nvPr/>
        </p:nvSpPr>
        <p:spPr>
          <a:xfrm>
            <a:off x="365659" y="1782227"/>
            <a:ext cx="4419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主线程：</a:t>
            </a:r>
            <a:endParaRPr lang="en-US" altLang="zh-CN" dirty="0"/>
          </a:p>
          <a:p>
            <a:r>
              <a:rPr lang="en-US" altLang="zh-CN" dirty="0" err="1"/>
              <a:t>pthread_create</a:t>
            </a:r>
            <a:r>
              <a:rPr lang="en-US" altLang="zh-CN" dirty="0"/>
              <a:t>(&amp;thid,NULL,thread,&amp;</a:t>
            </a:r>
            <a:r>
              <a:rPr lang="en-US" altLang="zh-CN" dirty="0" err="1"/>
              <a:t>istack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1A5A6F-A1F8-46F6-A84E-0A9A9D66B603}"/>
              </a:ext>
            </a:extLst>
          </p:cNvPr>
          <p:cNvSpPr txBox="1"/>
          <p:nvPr/>
        </p:nvSpPr>
        <p:spPr>
          <a:xfrm>
            <a:off x="390799" y="3359843"/>
            <a:ext cx="2715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子线程：</a:t>
            </a:r>
            <a:endParaRPr lang="en-US" altLang="zh-CN" dirty="0"/>
          </a:p>
          <a:p>
            <a:r>
              <a:rPr lang="en-US" altLang="zh-CN" dirty="0" err="1"/>
              <a:t>threadFunc</a:t>
            </a:r>
            <a:r>
              <a:rPr lang="en-US" altLang="zh-CN" dirty="0"/>
              <a:t>(void* p)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(“%</a:t>
            </a:r>
            <a:r>
              <a:rPr lang="en-US" altLang="zh-CN" dirty="0" err="1"/>
              <a:t>ld</a:t>
            </a:r>
            <a:r>
              <a:rPr lang="en-US" altLang="zh-CN" dirty="0"/>
              <a:t>\n”,(long)p);</a:t>
            </a:r>
          </a:p>
          <a:p>
            <a:r>
              <a:rPr lang="en-US" altLang="zh-CN" dirty="0"/>
              <a:t>}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35A17A-1A8D-4967-B96C-6850B285291B}"/>
              </a:ext>
            </a:extLst>
          </p:cNvPr>
          <p:cNvCxnSpPr>
            <a:cxnSpLocks/>
            <a:stCxn id="17" idx="2"/>
            <a:endCxn id="6" idx="1"/>
          </p:cNvCxnSpPr>
          <p:nvPr/>
        </p:nvCxnSpPr>
        <p:spPr>
          <a:xfrm>
            <a:off x="6610778" y="2824638"/>
            <a:ext cx="1341284" cy="111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E259052-0E07-4728-83BF-DB5C5D1DDA3C}"/>
              </a:ext>
            </a:extLst>
          </p:cNvPr>
          <p:cNvCxnSpPr>
            <a:cxnSpLocks/>
            <a:stCxn id="17" idx="2"/>
            <a:endCxn id="7" idx="1"/>
          </p:cNvCxnSpPr>
          <p:nvPr/>
        </p:nvCxnSpPr>
        <p:spPr>
          <a:xfrm>
            <a:off x="6610778" y="2824638"/>
            <a:ext cx="3797920" cy="119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4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2FD5A8-0CBA-4077-8582-843C3F3B8547}"/>
              </a:ext>
            </a:extLst>
          </p:cNvPr>
          <p:cNvSpPr/>
          <p:nvPr/>
        </p:nvSpPr>
        <p:spPr>
          <a:xfrm>
            <a:off x="4882742" y="1569644"/>
            <a:ext cx="6697663" cy="47529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A41E62-A4C3-47E2-A188-E4F39F9476EC}"/>
              </a:ext>
            </a:extLst>
          </p:cNvPr>
          <p:cNvSpPr/>
          <p:nvPr/>
        </p:nvSpPr>
        <p:spPr>
          <a:xfrm>
            <a:off x="9953277" y="3754506"/>
            <a:ext cx="1400783" cy="1835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C184CB-1B59-4B90-8572-7BABF0C37513}"/>
              </a:ext>
            </a:extLst>
          </p:cNvPr>
          <p:cNvSpPr/>
          <p:nvPr/>
        </p:nvSpPr>
        <p:spPr>
          <a:xfrm>
            <a:off x="7567117" y="3625207"/>
            <a:ext cx="1400783" cy="1835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DF23155-BC69-4E85-8659-DB3DC31ECC24}"/>
              </a:ext>
            </a:extLst>
          </p:cNvPr>
          <p:cNvSpPr/>
          <p:nvPr/>
        </p:nvSpPr>
        <p:spPr>
          <a:xfrm>
            <a:off x="9092776" y="1944295"/>
            <a:ext cx="792163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7A26D54-E787-406D-AD09-D0E6B8CC7C77}"/>
              </a:ext>
            </a:extLst>
          </p:cNvPr>
          <p:cNvSpPr/>
          <p:nvPr/>
        </p:nvSpPr>
        <p:spPr>
          <a:xfrm>
            <a:off x="7836285" y="3824256"/>
            <a:ext cx="79057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子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1809BAF-838F-4172-9985-0E00E31F410F}"/>
              </a:ext>
            </a:extLst>
          </p:cNvPr>
          <p:cNvSpPr/>
          <p:nvPr/>
        </p:nvSpPr>
        <p:spPr>
          <a:xfrm>
            <a:off x="10292689" y="3907278"/>
            <a:ext cx="792162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子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465599-7838-4684-A34E-D3D79CC499A5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8511083" y="2620448"/>
            <a:ext cx="697703" cy="1319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91667E4-E4D3-403C-B4AB-9C22DC30A0B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768929" y="2620448"/>
            <a:ext cx="639769" cy="14028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文本框 15">
            <a:extLst>
              <a:ext uri="{FF2B5EF4-FFF2-40B4-BE49-F238E27FC236}">
                <a16:creationId xmlns:a16="http://schemas.microsoft.com/office/drawing/2014/main" id="{D225F93E-120D-4FF8-BDB2-AF6DF512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275" y="2155432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810C42-7B63-4C33-9AB5-1DEA82AD9F8B}"/>
              </a:ext>
            </a:extLst>
          </p:cNvPr>
          <p:cNvSpPr txBox="1"/>
          <p:nvPr/>
        </p:nvSpPr>
        <p:spPr>
          <a:xfrm>
            <a:off x="820132" y="430541"/>
            <a:ext cx="3074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线程的传参</a:t>
            </a:r>
            <a:endParaRPr lang="en-US" altLang="zh-CN" sz="2800" b="1" dirty="0"/>
          </a:p>
          <a:p>
            <a:r>
              <a:rPr lang="zh-CN" altLang="en-US" sz="2800" b="1" dirty="0"/>
              <a:t>传</a:t>
            </a:r>
            <a:r>
              <a:rPr lang="en-US" altLang="zh-CN" sz="2800" b="1" dirty="0"/>
              <a:t>long</a:t>
            </a:r>
            <a:r>
              <a:rPr lang="zh-CN" altLang="en-US" sz="2800" b="1" dirty="0"/>
              <a:t>类型的变量</a:t>
            </a:r>
            <a:endParaRPr lang="en-US" altLang="zh-CN" sz="28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848738-2083-48F4-B483-523B601D0B6B}"/>
              </a:ext>
            </a:extLst>
          </p:cNvPr>
          <p:cNvSpPr/>
          <p:nvPr/>
        </p:nvSpPr>
        <p:spPr>
          <a:xfrm>
            <a:off x="5367319" y="2215420"/>
            <a:ext cx="1665078" cy="405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 </a:t>
            </a:r>
            <a:r>
              <a:rPr lang="en-US" altLang="zh-CN" dirty="0" err="1"/>
              <a:t>istack</a:t>
            </a:r>
            <a:r>
              <a:rPr lang="en-US" altLang="zh-CN" dirty="0"/>
              <a:t>=3;</a:t>
            </a:r>
          </a:p>
        </p:txBody>
      </p:sp>
    </p:spTree>
    <p:extLst>
      <p:ext uri="{BB962C8B-B14F-4D97-AF65-F5344CB8AC3E}">
        <p14:creationId xmlns:p14="http://schemas.microsoft.com/office/powerpoint/2010/main" val="215381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80D62-EF89-4A60-A19A-1717F16D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pthread_create</a:t>
            </a:r>
            <a:r>
              <a:rPr lang="zh-CN" altLang="en-US" dirty="0"/>
              <a:t> 线程传参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DB98D-87FC-47AB-B65E-F0BF377C0E5F}"/>
              </a:ext>
            </a:extLst>
          </p:cNvPr>
          <p:cNvSpPr/>
          <p:nvPr/>
        </p:nvSpPr>
        <p:spPr>
          <a:xfrm>
            <a:off x="895780" y="2420332"/>
            <a:ext cx="2196446" cy="110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0x4321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DB90DFE-CA2D-4812-BE86-09DFC847DE3A}"/>
              </a:ext>
            </a:extLst>
          </p:cNvPr>
          <p:cNvCxnSpPr>
            <a:cxnSpLocks/>
          </p:cNvCxnSpPr>
          <p:nvPr/>
        </p:nvCxnSpPr>
        <p:spPr>
          <a:xfrm flipH="1">
            <a:off x="3243609" y="2901100"/>
            <a:ext cx="10180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ACFEC7D-24F8-4195-AFAA-A37465CB9DD3}"/>
              </a:ext>
            </a:extLst>
          </p:cNvPr>
          <p:cNvSpPr txBox="1"/>
          <p:nvPr/>
        </p:nvSpPr>
        <p:spPr>
          <a:xfrm>
            <a:off x="4524865" y="2732553"/>
            <a:ext cx="89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0x1234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51897A7-0914-4193-B6EB-D129D46581AA}"/>
              </a:ext>
            </a:extLst>
          </p:cNvPr>
          <p:cNvCxnSpPr>
            <a:cxnSpLocks/>
          </p:cNvCxnSpPr>
          <p:nvPr/>
        </p:nvCxnSpPr>
        <p:spPr>
          <a:xfrm>
            <a:off x="2012623" y="3294668"/>
            <a:ext cx="0" cy="1218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FF85D23-59EC-4B73-AC41-A806C9B0D00E}"/>
              </a:ext>
            </a:extLst>
          </p:cNvPr>
          <p:cNvSpPr/>
          <p:nvPr/>
        </p:nvSpPr>
        <p:spPr>
          <a:xfrm>
            <a:off x="914400" y="4513082"/>
            <a:ext cx="2196446" cy="110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=3;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A38321-74CA-4199-BA04-13CCB52B2CED}"/>
              </a:ext>
            </a:extLst>
          </p:cNvPr>
          <p:cNvCxnSpPr>
            <a:cxnSpLocks/>
          </p:cNvCxnSpPr>
          <p:nvPr/>
        </p:nvCxnSpPr>
        <p:spPr>
          <a:xfrm flipH="1">
            <a:off x="3414076" y="5028415"/>
            <a:ext cx="1035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0951AE4-616D-4127-AD4D-E43EC992A71C}"/>
              </a:ext>
            </a:extLst>
          </p:cNvPr>
          <p:cNvSpPr txBox="1"/>
          <p:nvPr/>
        </p:nvSpPr>
        <p:spPr>
          <a:xfrm>
            <a:off x="4647413" y="4843749"/>
            <a:ext cx="89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0x4321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5496A98-8AEC-4B26-80B2-05D765C3B416}"/>
              </a:ext>
            </a:extLst>
          </p:cNvPr>
          <p:cNvSpPr/>
          <p:nvPr/>
        </p:nvSpPr>
        <p:spPr>
          <a:xfrm>
            <a:off x="6590908" y="2420332"/>
            <a:ext cx="2196446" cy="110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 int </a:t>
            </a:r>
            <a:r>
              <a:rPr lang="en-US" altLang="zh-CN" dirty="0" err="1"/>
              <a:t>val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3CFED31-30F9-4B85-AEA0-61C95C80AA1D}"/>
              </a:ext>
            </a:extLst>
          </p:cNvPr>
          <p:cNvCxnSpPr>
            <a:cxnSpLocks/>
          </p:cNvCxnSpPr>
          <p:nvPr/>
        </p:nvCxnSpPr>
        <p:spPr>
          <a:xfrm flipH="1">
            <a:off x="8920117" y="2901100"/>
            <a:ext cx="10180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35D2774-7CAE-4013-BE9A-F5C6C6A1F55F}"/>
              </a:ext>
            </a:extLst>
          </p:cNvPr>
          <p:cNvSpPr txBox="1"/>
          <p:nvPr/>
        </p:nvSpPr>
        <p:spPr>
          <a:xfrm>
            <a:off x="10201373" y="2732553"/>
            <a:ext cx="89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0x1234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27B418-93B9-4157-BBED-36C00CD746F1}"/>
              </a:ext>
            </a:extLst>
          </p:cNvPr>
          <p:cNvSpPr txBox="1"/>
          <p:nvPr/>
        </p:nvSpPr>
        <p:spPr>
          <a:xfrm>
            <a:off x="1555422" y="17407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传指针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B5784B-F8A8-410A-BD76-3087D376CBBD}"/>
              </a:ext>
            </a:extLst>
          </p:cNvPr>
          <p:cNvSpPr txBox="1"/>
          <p:nvPr/>
        </p:nvSpPr>
        <p:spPr>
          <a:xfrm>
            <a:off x="7250549" y="174311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</a:t>
            </a:r>
            <a:r>
              <a:rPr lang="en-US" altLang="zh-CN" dirty="0"/>
              <a:t>long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377304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8CFEB-43BF-4CCC-9F82-E70F11B7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线程清理函数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AB9B16-E4ED-45F6-9034-1B119A1F9EB9}"/>
              </a:ext>
            </a:extLst>
          </p:cNvPr>
          <p:cNvSpPr/>
          <p:nvPr/>
        </p:nvSpPr>
        <p:spPr>
          <a:xfrm>
            <a:off x="2384981" y="2673594"/>
            <a:ext cx="2007910" cy="3268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454A2E-A521-4B49-89CA-64F68E953BC2}"/>
              </a:ext>
            </a:extLst>
          </p:cNvPr>
          <p:cNvSpPr/>
          <p:nvPr/>
        </p:nvSpPr>
        <p:spPr>
          <a:xfrm>
            <a:off x="2384981" y="3957415"/>
            <a:ext cx="2007910" cy="88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Flag=0</a:t>
            </a:r>
          </a:p>
          <a:p>
            <a:pPr algn="ctr"/>
            <a:r>
              <a:rPr lang="en-US" altLang="zh-CN" dirty="0"/>
              <a:t>cleanupFunc2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76EE10-6415-4A93-AA9B-754952A068B8}"/>
              </a:ext>
            </a:extLst>
          </p:cNvPr>
          <p:cNvSpPr/>
          <p:nvPr/>
        </p:nvSpPr>
        <p:spPr>
          <a:xfrm>
            <a:off x="2384981" y="4889653"/>
            <a:ext cx="2007910" cy="8426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Flag=1</a:t>
            </a:r>
          </a:p>
          <a:p>
            <a:pPr algn="ctr"/>
            <a:r>
              <a:rPr lang="en-US" altLang="zh-CN" dirty="0" err="1"/>
              <a:t>cleanupFunc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36E055-E1E2-4EC8-94DC-BAADE4BB7A9A}"/>
              </a:ext>
            </a:extLst>
          </p:cNvPr>
          <p:cNvSpPr txBox="1"/>
          <p:nvPr/>
        </p:nvSpPr>
        <p:spPr>
          <a:xfrm>
            <a:off x="1112363" y="1762812"/>
            <a:ext cx="208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栈结构</a:t>
            </a:r>
          </a:p>
        </p:txBody>
      </p:sp>
    </p:spTree>
    <p:extLst>
      <p:ext uri="{BB962C8B-B14F-4D97-AF65-F5344CB8AC3E}">
        <p14:creationId xmlns:p14="http://schemas.microsoft.com/office/powerpoint/2010/main" val="188796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DA2D7-E3E8-4C74-A37A-6955E447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91"/>
            <a:ext cx="10515600" cy="1325563"/>
          </a:xfrm>
        </p:spPr>
        <p:txBody>
          <a:bodyPr/>
          <a:lstStyle/>
          <a:p>
            <a:r>
              <a:rPr lang="zh-CN" altLang="en-US" dirty="0"/>
              <a:t>互斥锁的使用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8EA440-E800-4555-9BD0-A4C93CB6B980}"/>
              </a:ext>
            </a:extLst>
          </p:cNvPr>
          <p:cNvSpPr/>
          <p:nvPr/>
        </p:nvSpPr>
        <p:spPr>
          <a:xfrm>
            <a:off x="3627745" y="3562642"/>
            <a:ext cx="1338606" cy="78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mutex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F86F591-EFC5-43BB-BB83-6504EF121B4E}"/>
              </a:ext>
            </a:extLst>
          </p:cNvPr>
          <p:cNvCxnSpPr>
            <a:cxnSpLocks/>
          </p:cNvCxnSpPr>
          <p:nvPr/>
        </p:nvCxnSpPr>
        <p:spPr>
          <a:xfrm flipH="1">
            <a:off x="5266830" y="3203734"/>
            <a:ext cx="1426203" cy="717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EEC56C8-C55F-472E-8396-7FFE29C10B58}"/>
              </a:ext>
            </a:extLst>
          </p:cNvPr>
          <p:cNvCxnSpPr>
            <a:cxnSpLocks/>
          </p:cNvCxnSpPr>
          <p:nvPr/>
        </p:nvCxnSpPr>
        <p:spPr>
          <a:xfrm flipH="1" flipV="1">
            <a:off x="5266830" y="4270342"/>
            <a:ext cx="1454484" cy="725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422925BC-8DD4-476D-9C04-A50AFA858DF6}"/>
              </a:ext>
            </a:extLst>
          </p:cNvPr>
          <p:cNvSpPr/>
          <p:nvPr/>
        </p:nvSpPr>
        <p:spPr>
          <a:xfrm>
            <a:off x="6868994" y="2512672"/>
            <a:ext cx="1234911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FB111C6-F40A-4E07-AEB0-88FD833FCF1F}"/>
              </a:ext>
            </a:extLst>
          </p:cNvPr>
          <p:cNvSpPr/>
          <p:nvPr/>
        </p:nvSpPr>
        <p:spPr>
          <a:xfrm>
            <a:off x="6920844" y="4471684"/>
            <a:ext cx="1234911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B6B9CB-0619-416C-9B6E-EBA27D1C1AFA}"/>
              </a:ext>
            </a:extLst>
          </p:cNvPr>
          <p:cNvSpPr txBox="1"/>
          <p:nvPr/>
        </p:nvSpPr>
        <p:spPr>
          <a:xfrm>
            <a:off x="8550111" y="2618428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pthread_mutex_lock</a:t>
            </a:r>
            <a:r>
              <a:rPr lang="en-US" altLang="zh-CN" dirty="0"/>
              <a:t>(&amp;mutex);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66084E-15FF-4708-A93F-F536EE024276}"/>
              </a:ext>
            </a:extLst>
          </p:cNvPr>
          <p:cNvSpPr txBox="1"/>
          <p:nvPr/>
        </p:nvSpPr>
        <p:spPr>
          <a:xfrm>
            <a:off x="8766926" y="4949799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pthread_mutex_lock</a:t>
            </a:r>
            <a:r>
              <a:rPr lang="en-US" altLang="zh-CN" dirty="0"/>
              <a:t>(&amp;mutex);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FFFAF57-3F1D-4F63-86B7-F1F52879F024}"/>
              </a:ext>
            </a:extLst>
          </p:cNvPr>
          <p:cNvSpPr/>
          <p:nvPr/>
        </p:nvSpPr>
        <p:spPr>
          <a:xfrm>
            <a:off x="1466656" y="3317138"/>
            <a:ext cx="716437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CF059E1-5F9F-4C5D-884F-98E892E36E52}"/>
              </a:ext>
            </a:extLst>
          </p:cNvPr>
          <p:cNvCxnSpPr/>
          <p:nvPr/>
        </p:nvCxnSpPr>
        <p:spPr>
          <a:xfrm flipH="1">
            <a:off x="2366128" y="4008748"/>
            <a:ext cx="1085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E3C0CC2-707C-424F-9670-137E6E7E7132}"/>
              </a:ext>
            </a:extLst>
          </p:cNvPr>
          <p:cNvSpPr txBox="1"/>
          <p:nvPr/>
        </p:nvSpPr>
        <p:spPr>
          <a:xfrm>
            <a:off x="1019667" y="1365087"/>
            <a:ext cx="605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传递的是锁的地址，保证使用的是同一把锁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7B961F2-4006-4D5B-880C-E0F335A2B94C}"/>
              </a:ext>
            </a:extLst>
          </p:cNvPr>
          <p:cNvCxnSpPr/>
          <p:nvPr/>
        </p:nvCxnSpPr>
        <p:spPr>
          <a:xfrm>
            <a:off x="3415642" y="2367380"/>
            <a:ext cx="424206" cy="91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78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EDDA4-71DE-4C66-BCDA-1AB08C6B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6A990-A32E-419A-BB2C-CBD963F5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注意锁资源的释放</a:t>
            </a:r>
            <a:endParaRPr lang="en-US" altLang="zh-CN" dirty="0"/>
          </a:p>
          <a:p>
            <a:r>
              <a:rPr lang="en-US" altLang="zh-CN" dirty="0" err="1"/>
              <a:t>pthread_mutex_lock</a:t>
            </a:r>
            <a:r>
              <a:rPr lang="en-US" altLang="zh-CN" dirty="0"/>
              <a:t>(&amp;mutex);</a:t>
            </a:r>
          </a:p>
          <a:p>
            <a:r>
              <a:rPr lang="en-US" altLang="zh-CN" dirty="0" err="1"/>
              <a:t>doJobs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pthread_mutex_unlock</a:t>
            </a:r>
            <a:r>
              <a:rPr lang="en-US" altLang="zh-CN" dirty="0"/>
              <a:t>(&amp;mutex);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33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147A9FF-1302-4DD8-975F-C3D0E66C67D8}"/>
              </a:ext>
            </a:extLst>
          </p:cNvPr>
          <p:cNvCxnSpPr/>
          <p:nvPr/>
        </p:nvCxnSpPr>
        <p:spPr>
          <a:xfrm>
            <a:off x="2808514" y="4814597"/>
            <a:ext cx="7156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3906A3-BCE7-4405-BABC-4EDAC23648C7}"/>
              </a:ext>
            </a:extLst>
          </p:cNvPr>
          <p:cNvCxnSpPr>
            <a:cxnSpLocks/>
          </p:cNvCxnSpPr>
          <p:nvPr/>
        </p:nvCxnSpPr>
        <p:spPr>
          <a:xfrm flipV="1">
            <a:off x="2808514" y="1191209"/>
            <a:ext cx="0" cy="362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3908A9A-DA21-4C2B-A065-A9E881EB0FD8}"/>
              </a:ext>
            </a:extLst>
          </p:cNvPr>
          <p:cNvCxnSpPr/>
          <p:nvPr/>
        </p:nvCxnSpPr>
        <p:spPr>
          <a:xfrm>
            <a:off x="2817845" y="4654420"/>
            <a:ext cx="187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8D2F9B-D418-4F1C-B182-2C87F1577043}"/>
              </a:ext>
            </a:extLst>
          </p:cNvPr>
          <p:cNvCxnSpPr>
            <a:cxnSpLocks/>
          </p:cNvCxnSpPr>
          <p:nvPr/>
        </p:nvCxnSpPr>
        <p:spPr>
          <a:xfrm flipV="1">
            <a:off x="4693298" y="3429000"/>
            <a:ext cx="0" cy="122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50219B1-144E-4E24-BE18-61DEA5EF1FBA}"/>
              </a:ext>
            </a:extLst>
          </p:cNvPr>
          <p:cNvCxnSpPr>
            <a:cxnSpLocks/>
          </p:cNvCxnSpPr>
          <p:nvPr/>
        </p:nvCxnSpPr>
        <p:spPr>
          <a:xfrm>
            <a:off x="4693298" y="4654420"/>
            <a:ext cx="4189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725CB6E-376E-4198-BBA2-59F7DA3DC27C}"/>
              </a:ext>
            </a:extLst>
          </p:cNvPr>
          <p:cNvCxnSpPr>
            <a:cxnSpLocks/>
          </p:cNvCxnSpPr>
          <p:nvPr/>
        </p:nvCxnSpPr>
        <p:spPr>
          <a:xfrm flipV="1">
            <a:off x="6394580" y="3429000"/>
            <a:ext cx="0" cy="122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9E9DE00-1CD5-4DA4-9AFA-7381246E341E}"/>
              </a:ext>
            </a:extLst>
          </p:cNvPr>
          <p:cNvSpPr txBox="1"/>
          <p:nvPr/>
        </p:nvSpPr>
        <p:spPr>
          <a:xfrm>
            <a:off x="4314829" y="297958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signal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E1C3C1-CC7B-4144-9F6B-4C06B2ED4588}"/>
              </a:ext>
            </a:extLst>
          </p:cNvPr>
          <p:cNvSpPr txBox="1"/>
          <p:nvPr/>
        </p:nvSpPr>
        <p:spPr>
          <a:xfrm>
            <a:off x="6096000" y="297024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signal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B28BB0D-DDA9-4B7D-A3EA-944DCFBD67F9}"/>
              </a:ext>
            </a:extLst>
          </p:cNvPr>
          <p:cNvCxnSpPr>
            <a:cxnSpLocks/>
          </p:cNvCxnSpPr>
          <p:nvPr/>
        </p:nvCxnSpPr>
        <p:spPr>
          <a:xfrm>
            <a:off x="5578648" y="2696119"/>
            <a:ext cx="0" cy="194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0D4FB42-C9E9-4477-9498-29E39985BACB}"/>
              </a:ext>
            </a:extLst>
          </p:cNvPr>
          <p:cNvSpPr txBox="1"/>
          <p:nvPr/>
        </p:nvSpPr>
        <p:spPr>
          <a:xfrm>
            <a:off x="4797487" y="200084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子线程</a:t>
            </a:r>
            <a:r>
              <a:rPr lang="en-US" altLang="zh-CN" dirty="0"/>
              <a:t>wait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55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1A50A-C88E-4768-AEB1-7E929F953F1C}"/>
              </a:ext>
            </a:extLst>
          </p:cNvPr>
          <p:cNvSpPr/>
          <p:nvPr/>
        </p:nvSpPr>
        <p:spPr>
          <a:xfrm>
            <a:off x="1449371" y="655716"/>
            <a:ext cx="1593130" cy="161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生产者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EA1F8A1-1FF8-4F70-948A-1FFF6F2CA16D}"/>
              </a:ext>
            </a:extLst>
          </p:cNvPr>
          <p:cNvSpPr/>
          <p:nvPr/>
        </p:nvSpPr>
        <p:spPr>
          <a:xfrm>
            <a:off x="4844798" y="4407365"/>
            <a:ext cx="1593130" cy="161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9E7012D-AAD1-4B5A-A4DE-315B8E26E55D}"/>
              </a:ext>
            </a:extLst>
          </p:cNvPr>
          <p:cNvSpPr/>
          <p:nvPr/>
        </p:nvSpPr>
        <p:spPr>
          <a:xfrm>
            <a:off x="8144759" y="4642222"/>
            <a:ext cx="1593130" cy="161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48F760-A041-409A-B664-F45C9C2002E1}"/>
              </a:ext>
            </a:extLst>
          </p:cNvPr>
          <p:cNvSpPr/>
          <p:nvPr/>
        </p:nvSpPr>
        <p:spPr>
          <a:xfrm>
            <a:off x="4996207" y="384143"/>
            <a:ext cx="5703216" cy="3044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99F67E-6348-4926-987A-BAEF289130D3}"/>
              </a:ext>
            </a:extLst>
          </p:cNvPr>
          <p:cNvSpPr txBox="1"/>
          <p:nvPr/>
        </p:nvSpPr>
        <p:spPr>
          <a:xfrm>
            <a:off x="6271183" y="917788"/>
            <a:ext cx="117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仓库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C35B0DE-4CDA-4376-BC41-B366F555A344}"/>
              </a:ext>
            </a:extLst>
          </p:cNvPr>
          <p:cNvSpPr/>
          <p:nvPr/>
        </p:nvSpPr>
        <p:spPr>
          <a:xfrm>
            <a:off x="3261674" y="1338606"/>
            <a:ext cx="1511432" cy="369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FF51E733-A1E4-4CA9-98AA-8186F8245BA5}"/>
              </a:ext>
            </a:extLst>
          </p:cNvPr>
          <p:cNvSpPr/>
          <p:nvPr/>
        </p:nvSpPr>
        <p:spPr>
          <a:xfrm>
            <a:off x="6864081" y="2771028"/>
            <a:ext cx="1042447" cy="9387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锁</a:t>
            </a:r>
          </a:p>
        </p:txBody>
      </p:sp>
      <p:sp>
        <p:nvSpPr>
          <p:cNvPr id="14" name="箭头: 直角双向 13">
            <a:extLst>
              <a:ext uri="{FF2B5EF4-FFF2-40B4-BE49-F238E27FC236}">
                <a16:creationId xmlns:a16="http://schemas.microsoft.com/office/drawing/2014/main" id="{018E881F-6C58-44E5-BDF3-6E238796A948}"/>
              </a:ext>
            </a:extLst>
          </p:cNvPr>
          <p:cNvSpPr/>
          <p:nvPr/>
        </p:nvSpPr>
        <p:spPr>
          <a:xfrm>
            <a:off x="6724455" y="3990564"/>
            <a:ext cx="505904" cy="130331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直角双向 14">
            <a:extLst>
              <a:ext uri="{FF2B5EF4-FFF2-40B4-BE49-F238E27FC236}">
                <a16:creationId xmlns:a16="http://schemas.microsoft.com/office/drawing/2014/main" id="{75515307-F163-4313-A1BE-32296039F679}"/>
              </a:ext>
            </a:extLst>
          </p:cNvPr>
          <p:cNvSpPr/>
          <p:nvPr/>
        </p:nvSpPr>
        <p:spPr>
          <a:xfrm rot="5400000">
            <a:off x="7179164" y="4328289"/>
            <a:ext cx="1303317" cy="62787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DA0FEE-5706-45D6-B011-6556A2CA254D}"/>
              </a:ext>
            </a:extLst>
          </p:cNvPr>
          <p:cNvSpPr/>
          <p:nvPr/>
        </p:nvSpPr>
        <p:spPr>
          <a:xfrm>
            <a:off x="9696168" y="976090"/>
            <a:ext cx="381785" cy="4415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567B14-8ADA-446D-99C2-A1D9C60FBA1D}"/>
              </a:ext>
            </a:extLst>
          </p:cNvPr>
          <p:cNvSpPr/>
          <p:nvPr/>
        </p:nvSpPr>
        <p:spPr>
          <a:xfrm>
            <a:off x="9696167" y="1399901"/>
            <a:ext cx="381785" cy="4415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CCDD34-5E97-4C41-9244-ACE94E45EDB4}"/>
              </a:ext>
            </a:extLst>
          </p:cNvPr>
          <p:cNvSpPr/>
          <p:nvPr/>
        </p:nvSpPr>
        <p:spPr>
          <a:xfrm>
            <a:off x="8465271" y="917787"/>
            <a:ext cx="961533" cy="2145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DFE555-1854-4979-AE8C-F730A32735E9}"/>
              </a:ext>
            </a:extLst>
          </p:cNvPr>
          <p:cNvSpPr txBox="1"/>
          <p:nvPr/>
        </p:nvSpPr>
        <p:spPr>
          <a:xfrm>
            <a:off x="8630241" y="107768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98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BB064-15FE-4A65-9E89-E3B4FB1D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可重入函数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A395EDF-BDE1-4EDA-8DB7-2B3BF244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只关注结果的可再现性。</a:t>
            </a:r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Step1</a:t>
            </a:r>
          </a:p>
          <a:p>
            <a:pPr lvl="1"/>
            <a:r>
              <a:rPr lang="en-US" altLang="zh-CN" dirty="0"/>
              <a:t>Step2  //</a:t>
            </a:r>
            <a:r>
              <a:rPr lang="en-US" altLang="zh-CN" dirty="0" err="1"/>
              <a:t>func</a:t>
            </a:r>
            <a:r>
              <a:rPr lang="zh-CN" altLang="en-US" dirty="0"/>
              <a:t>函数执行到一半，被打断，比如执行信号处理函数，此时信     </a:t>
            </a:r>
            <a:r>
              <a:rPr lang="en-US" altLang="zh-CN" dirty="0"/>
              <a:t>//  </a:t>
            </a:r>
            <a:r>
              <a:rPr lang="zh-CN" altLang="en-US" dirty="0"/>
              <a:t>号处理函数里又调用了</a:t>
            </a:r>
            <a:r>
              <a:rPr lang="en-US" altLang="zh-CN" dirty="0" err="1"/>
              <a:t>func</a:t>
            </a:r>
            <a:r>
              <a:rPr lang="zh-CN" altLang="en-US" dirty="0"/>
              <a:t>函数。效果类似</a:t>
            </a:r>
            <a:r>
              <a:rPr lang="en-US" altLang="zh-CN" dirty="0" err="1"/>
              <a:t>func</a:t>
            </a:r>
            <a:r>
              <a:rPr lang="zh-CN" altLang="en-US" dirty="0"/>
              <a:t>函数递归调用自己。</a:t>
            </a:r>
            <a:endParaRPr lang="en-US" altLang="zh-CN" dirty="0"/>
          </a:p>
          <a:p>
            <a:pPr lvl="1"/>
            <a:r>
              <a:rPr lang="en-US" altLang="zh-CN" dirty="0"/>
              <a:t>Step3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58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2D48A3-7DB2-428D-B327-9A0F98510D0E}"/>
              </a:ext>
            </a:extLst>
          </p:cNvPr>
          <p:cNvSpPr/>
          <p:nvPr/>
        </p:nvSpPr>
        <p:spPr>
          <a:xfrm>
            <a:off x="2007909" y="1800520"/>
            <a:ext cx="3723588" cy="30566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线程安全函数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67AA2-CE4C-4D7D-B49D-198DFB25CF94}"/>
              </a:ext>
            </a:extLst>
          </p:cNvPr>
          <p:cNvSpPr/>
          <p:nvPr/>
        </p:nvSpPr>
        <p:spPr>
          <a:xfrm>
            <a:off x="5731496" y="1800521"/>
            <a:ext cx="3855563" cy="3056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线程不安全函数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95FB57-0ADD-4B02-9EB4-02555CA0434A}"/>
              </a:ext>
            </a:extLst>
          </p:cNvPr>
          <p:cNvSpPr/>
          <p:nvPr/>
        </p:nvSpPr>
        <p:spPr>
          <a:xfrm>
            <a:off x="2762053" y="2017335"/>
            <a:ext cx="2215299" cy="9968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可重入函数</a:t>
            </a:r>
          </a:p>
        </p:txBody>
      </p:sp>
    </p:spTree>
    <p:extLst>
      <p:ext uri="{BB962C8B-B14F-4D97-AF65-F5344CB8AC3E}">
        <p14:creationId xmlns:p14="http://schemas.microsoft.com/office/powerpoint/2010/main" val="420722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内容占位符 2">
            <a:extLst>
              <a:ext uri="{FF2B5EF4-FFF2-40B4-BE49-F238E27FC236}">
                <a16:creationId xmlns:a16="http://schemas.microsoft.com/office/drawing/2014/main" id="{7A87CE56-1819-4929-929E-736C5344A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2377" y="1007707"/>
            <a:ext cx="8229600" cy="513455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funcA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	int </a:t>
            </a:r>
            <a:r>
              <a:rPr lang="en-US" altLang="zh-CN" dirty="0" err="1"/>
              <a:t>fd</a:t>
            </a:r>
            <a:r>
              <a:rPr lang="en-US" altLang="zh-CN" dirty="0"/>
              <a:t> =open(file)</a:t>
            </a:r>
          </a:p>
          <a:p>
            <a:pPr marL="457200" lvl="1" indent="0">
              <a:buNone/>
            </a:pPr>
            <a:r>
              <a:rPr lang="en-US" altLang="zh-CN" dirty="0"/>
              <a:t>	if(fork()&gt;0)  </a:t>
            </a:r>
          </a:p>
          <a:p>
            <a:pPr marL="457200" lvl="1" indent="0">
              <a:buNone/>
            </a:pPr>
            <a:r>
              <a:rPr lang="en-US" altLang="zh-CN" dirty="0"/>
              <a:t>	{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funcB</a:t>
            </a:r>
            <a:r>
              <a:rPr lang="en-US" altLang="zh-CN" dirty="0"/>
              <a:t>();//</a:t>
            </a:r>
            <a:r>
              <a:rPr lang="zh-CN" altLang="en-US" dirty="0"/>
              <a:t>卖热干面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5</a:t>
            </a:r>
          </a:p>
          <a:p>
            <a:pPr marL="457200" lvl="1" indent="0">
              <a:buNone/>
            </a:pPr>
            <a:r>
              <a:rPr lang="en-US" altLang="zh-CN" dirty="0"/>
              <a:t>		Return 0;</a:t>
            </a:r>
          </a:p>
          <a:p>
            <a:pPr marL="457200" lvl="1" indent="0">
              <a:buNone/>
            </a:pPr>
            <a:r>
              <a:rPr lang="en-US" altLang="zh-CN" dirty="0"/>
              <a:t>	}</a:t>
            </a:r>
          </a:p>
          <a:p>
            <a:pPr marL="457200" lvl="1" indent="0">
              <a:buNone/>
            </a:pPr>
            <a:r>
              <a:rPr lang="en-US" altLang="zh-CN" dirty="0"/>
              <a:t>	else{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funcC</a:t>
            </a:r>
            <a:r>
              <a:rPr lang="en-US" altLang="zh-CN" dirty="0"/>
              <a:t>();//</a:t>
            </a:r>
            <a:r>
              <a:rPr lang="zh-CN" altLang="en-US" dirty="0"/>
              <a:t>卖牛肉粉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newfd</a:t>
            </a:r>
            <a:r>
              <a:rPr lang="en-US" altLang="zh-CN" dirty="0"/>
              <a:t> = accept(); 5 </a:t>
            </a:r>
          </a:p>
          <a:p>
            <a:pPr marL="457200" lvl="1" indent="0">
              <a:buNone/>
            </a:pPr>
            <a:r>
              <a:rPr lang="en-US" altLang="zh-CN" dirty="0"/>
              <a:t>			return 0;</a:t>
            </a:r>
          </a:p>
          <a:p>
            <a:pPr marL="457200" lvl="1" indent="0">
              <a:buNone/>
            </a:pPr>
            <a:r>
              <a:rPr lang="en-US" altLang="zh-CN" dirty="0"/>
              <a:t>	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A58681-EAFF-4FFC-8975-687CA9CF12F9}"/>
              </a:ext>
            </a:extLst>
          </p:cNvPr>
          <p:cNvSpPr/>
          <p:nvPr/>
        </p:nvSpPr>
        <p:spPr>
          <a:xfrm>
            <a:off x="3357564" y="1050925"/>
            <a:ext cx="2232025" cy="43942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7222B7-6FCA-42A9-B452-915040DAADDC}"/>
              </a:ext>
            </a:extLst>
          </p:cNvPr>
          <p:cNvCxnSpPr/>
          <p:nvPr/>
        </p:nvCxnSpPr>
        <p:spPr>
          <a:xfrm>
            <a:off x="3362326" y="1773238"/>
            <a:ext cx="2232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8BA56C1-ACE8-4F0C-A20E-2B320E7B5821}"/>
              </a:ext>
            </a:extLst>
          </p:cNvPr>
          <p:cNvCxnSpPr/>
          <p:nvPr/>
        </p:nvCxnSpPr>
        <p:spPr>
          <a:xfrm>
            <a:off x="3362326" y="4194175"/>
            <a:ext cx="2232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4">
            <a:extLst>
              <a:ext uri="{FF2B5EF4-FFF2-40B4-BE49-F238E27FC236}">
                <a16:creationId xmlns:a16="http://schemas.microsoft.com/office/drawing/2014/main" id="{09D284F9-B6F8-4236-B4F9-00D35C021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800100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4G</a:t>
            </a:r>
          </a:p>
        </p:txBody>
      </p:sp>
      <p:sp>
        <p:nvSpPr>
          <p:cNvPr id="5125" name="文本框 5">
            <a:extLst>
              <a:ext uri="{FF2B5EF4-FFF2-40B4-BE49-F238E27FC236}">
                <a16:creationId xmlns:a16="http://schemas.microsoft.com/office/drawing/2014/main" id="{C5C74CB4-23BB-4658-A7AF-D958E2D88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3" y="5345113"/>
            <a:ext cx="309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4D385DC-E58A-4413-AD7F-08F10A7C8CCA}"/>
              </a:ext>
            </a:extLst>
          </p:cNvPr>
          <p:cNvCxnSpPr/>
          <p:nvPr/>
        </p:nvCxnSpPr>
        <p:spPr>
          <a:xfrm>
            <a:off x="2694170" y="3219696"/>
            <a:ext cx="471487" cy="174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文本框 7">
            <a:extLst>
              <a:ext uri="{FF2B5EF4-FFF2-40B4-BE49-F238E27FC236}">
                <a16:creationId xmlns:a16="http://schemas.microsoft.com/office/drawing/2014/main" id="{B8979164-EF71-44BA-8AEE-398C71D5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2165350"/>
            <a:ext cx="67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main</a:t>
            </a:r>
          </a:p>
        </p:txBody>
      </p:sp>
      <p:sp>
        <p:nvSpPr>
          <p:cNvPr id="5128" name="文本框 8">
            <a:extLst>
              <a:ext uri="{FF2B5EF4-FFF2-40B4-BE49-F238E27FC236}">
                <a16:creationId xmlns:a16="http://schemas.microsoft.com/office/drawing/2014/main" id="{9B4E9A2C-59B8-4226-A69C-3C84AEA0B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2533650"/>
            <a:ext cx="766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funcA</a:t>
            </a:r>
          </a:p>
        </p:txBody>
      </p:sp>
      <p:sp>
        <p:nvSpPr>
          <p:cNvPr id="5129" name="文本框 10">
            <a:extLst>
              <a:ext uri="{FF2B5EF4-FFF2-40B4-BE49-F238E27FC236}">
                <a16:creationId xmlns:a16="http://schemas.microsoft.com/office/drawing/2014/main" id="{42A2DB4D-C4D9-4BAA-A6C4-69AB38C62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88" y="3648075"/>
            <a:ext cx="779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宋体" panose="02010600030101010101" pitchFamily="2" charset="-122"/>
              </a:rPr>
              <a:t>funcC</a:t>
            </a:r>
            <a:endParaRPr lang="en-US" altLang="zh-CN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32F1D1-A853-4E66-BE3F-9AD4B83F7B4B}"/>
              </a:ext>
            </a:extLst>
          </p:cNvPr>
          <p:cNvSpPr/>
          <p:nvPr/>
        </p:nvSpPr>
        <p:spPr>
          <a:xfrm>
            <a:off x="7446984" y="1050925"/>
            <a:ext cx="2232025" cy="43942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015135-9B03-488F-98DC-95BBC6676D60}"/>
              </a:ext>
            </a:extLst>
          </p:cNvPr>
          <p:cNvCxnSpPr/>
          <p:nvPr/>
        </p:nvCxnSpPr>
        <p:spPr>
          <a:xfrm>
            <a:off x="7416801" y="1892300"/>
            <a:ext cx="2232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29C3249-F9E5-420B-B0F7-A899ECB5C6F3}"/>
              </a:ext>
            </a:extLst>
          </p:cNvPr>
          <p:cNvCxnSpPr/>
          <p:nvPr/>
        </p:nvCxnSpPr>
        <p:spPr>
          <a:xfrm>
            <a:off x="7416801" y="4313238"/>
            <a:ext cx="2232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3" name="文本框 13">
            <a:extLst>
              <a:ext uri="{FF2B5EF4-FFF2-40B4-BE49-F238E27FC236}">
                <a16:creationId xmlns:a16="http://schemas.microsoft.com/office/drawing/2014/main" id="{3FD1A682-9F8E-4DBE-8D44-146B5CC4D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0" y="919163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4G</a:t>
            </a:r>
          </a:p>
        </p:txBody>
      </p:sp>
      <p:sp>
        <p:nvSpPr>
          <p:cNvPr id="5134" name="文本框 14">
            <a:extLst>
              <a:ext uri="{FF2B5EF4-FFF2-40B4-BE49-F238E27FC236}">
                <a16:creationId xmlns:a16="http://schemas.microsoft.com/office/drawing/2014/main" id="{FEF5284E-72B6-408A-9BB2-6D96B308B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88" y="5464175"/>
            <a:ext cx="309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05D826D-652E-441E-8B36-932D14A57D31}"/>
              </a:ext>
            </a:extLst>
          </p:cNvPr>
          <p:cNvCxnSpPr/>
          <p:nvPr/>
        </p:nvCxnSpPr>
        <p:spPr>
          <a:xfrm>
            <a:off x="6856051" y="4000500"/>
            <a:ext cx="471488" cy="158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6" name="文本框 16">
            <a:extLst>
              <a:ext uri="{FF2B5EF4-FFF2-40B4-BE49-F238E27FC236}">
                <a16:creationId xmlns:a16="http://schemas.microsoft.com/office/drawing/2014/main" id="{410083B2-0707-4B92-AA5B-7C61F4AC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2284413"/>
            <a:ext cx="67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main</a:t>
            </a:r>
          </a:p>
        </p:txBody>
      </p:sp>
      <p:sp>
        <p:nvSpPr>
          <p:cNvPr id="5137" name="文本框 17">
            <a:extLst>
              <a:ext uri="{FF2B5EF4-FFF2-40B4-BE49-F238E27FC236}">
                <a16:creationId xmlns:a16="http://schemas.microsoft.com/office/drawing/2014/main" id="{793106A8-F711-4C16-8A89-3C42DCB92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2652713"/>
            <a:ext cx="766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funcA</a:t>
            </a:r>
          </a:p>
        </p:txBody>
      </p:sp>
      <p:sp>
        <p:nvSpPr>
          <p:cNvPr id="5138" name="文本框 18">
            <a:extLst>
              <a:ext uri="{FF2B5EF4-FFF2-40B4-BE49-F238E27FC236}">
                <a16:creationId xmlns:a16="http://schemas.microsoft.com/office/drawing/2014/main" id="{53A25FCD-D874-4306-A2E7-7A9188A64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63" y="3741738"/>
            <a:ext cx="779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宋体" panose="02010600030101010101" pitchFamily="2" charset="-122"/>
              </a:rPr>
              <a:t>funcC</a:t>
            </a:r>
            <a:endParaRPr lang="en-US" altLang="zh-CN"/>
          </a:p>
        </p:txBody>
      </p:sp>
      <p:sp>
        <p:nvSpPr>
          <p:cNvPr id="5139" name="文本框 19">
            <a:extLst>
              <a:ext uri="{FF2B5EF4-FFF2-40B4-BE49-F238E27FC236}">
                <a16:creationId xmlns:a16="http://schemas.microsoft.com/office/drawing/2014/main" id="{3A90C65E-969D-47E2-A69B-44C917EE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4" y="2165350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父进程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B8EB03F1-4935-4374-B844-2531FDF05307}"/>
              </a:ext>
            </a:extLst>
          </p:cNvPr>
          <p:cNvSpPr/>
          <p:nvPr/>
        </p:nvSpPr>
        <p:spPr>
          <a:xfrm>
            <a:off x="5894388" y="2757488"/>
            <a:ext cx="863600" cy="1444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141" name="文本框 21">
            <a:extLst>
              <a:ext uri="{FF2B5EF4-FFF2-40B4-BE49-F238E27FC236}">
                <a16:creationId xmlns:a16="http://schemas.microsoft.com/office/drawing/2014/main" id="{0D9689A6-65C2-42D8-89F0-8BCCF1E0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4" y="2389188"/>
            <a:ext cx="572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fork</a:t>
            </a:r>
          </a:p>
        </p:txBody>
      </p:sp>
      <p:sp>
        <p:nvSpPr>
          <p:cNvPr id="5142" name="文本框 22">
            <a:extLst>
              <a:ext uri="{FF2B5EF4-FFF2-40B4-BE49-F238E27FC236}">
                <a16:creationId xmlns:a16="http://schemas.microsoft.com/office/drawing/2014/main" id="{21E4A5B0-16F9-45EA-90DD-89F31400B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114" y="1589088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子进程</a:t>
            </a:r>
          </a:p>
        </p:txBody>
      </p:sp>
      <p:sp>
        <p:nvSpPr>
          <p:cNvPr id="5143" name="文本框 23">
            <a:extLst>
              <a:ext uri="{FF2B5EF4-FFF2-40B4-BE49-F238E27FC236}">
                <a16:creationId xmlns:a16="http://schemas.microsoft.com/office/drawing/2014/main" id="{64F54E84-B223-4F38-8A34-22F5A9125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3021013"/>
            <a:ext cx="766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funcB</a:t>
            </a:r>
          </a:p>
        </p:txBody>
      </p:sp>
      <p:sp>
        <p:nvSpPr>
          <p:cNvPr id="5144" name="文本框 24">
            <a:extLst>
              <a:ext uri="{FF2B5EF4-FFF2-40B4-BE49-F238E27FC236}">
                <a16:creationId xmlns:a16="http://schemas.microsoft.com/office/drawing/2014/main" id="{2C24A3C0-A120-493D-8034-83FD6404E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3021013"/>
            <a:ext cx="766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/>
              <a:t>funcB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2664D1-6677-4EA9-9211-ECA8377172B0}"/>
              </a:ext>
            </a:extLst>
          </p:cNvPr>
          <p:cNvSpPr/>
          <p:nvPr/>
        </p:nvSpPr>
        <p:spPr>
          <a:xfrm>
            <a:off x="4913314" y="1136650"/>
            <a:ext cx="2232025" cy="43942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921C06A-2831-4650-8E40-29EAFEF4707F}"/>
              </a:ext>
            </a:extLst>
          </p:cNvPr>
          <p:cNvCxnSpPr/>
          <p:nvPr/>
        </p:nvCxnSpPr>
        <p:spPr>
          <a:xfrm>
            <a:off x="4918076" y="1858963"/>
            <a:ext cx="2232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59D7606-F3B4-4962-8278-E2B3D7941C11}"/>
              </a:ext>
            </a:extLst>
          </p:cNvPr>
          <p:cNvCxnSpPr/>
          <p:nvPr/>
        </p:nvCxnSpPr>
        <p:spPr>
          <a:xfrm>
            <a:off x="4918076" y="4279900"/>
            <a:ext cx="2232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文本框 4">
            <a:extLst>
              <a:ext uri="{FF2B5EF4-FFF2-40B4-BE49-F238E27FC236}">
                <a16:creationId xmlns:a16="http://schemas.microsoft.com/office/drawing/2014/main" id="{82DC5699-CAA0-404C-BBF9-7A524914C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885825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4G</a:t>
            </a:r>
          </a:p>
        </p:txBody>
      </p:sp>
      <p:sp>
        <p:nvSpPr>
          <p:cNvPr id="6149" name="文本框 5">
            <a:extLst>
              <a:ext uri="{FF2B5EF4-FFF2-40B4-BE49-F238E27FC236}">
                <a16:creationId xmlns:a16="http://schemas.microsoft.com/office/drawing/2014/main" id="{BB77CCF6-4CB8-4089-B402-07DDD00DF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5430838"/>
            <a:ext cx="309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61A386B-A634-454C-A899-28460DA51275}"/>
              </a:ext>
            </a:extLst>
          </p:cNvPr>
          <p:cNvCxnSpPr>
            <a:cxnSpLocks/>
          </p:cNvCxnSpPr>
          <p:nvPr/>
        </p:nvCxnSpPr>
        <p:spPr>
          <a:xfrm>
            <a:off x="4232388" y="3288229"/>
            <a:ext cx="592862" cy="26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1" name="文本框 7">
            <a:extLst>
              <a:ext uri="{FF2B5EF4-FFF2-40B4-BE49-F238E27FC236}">
                <a16:creationId xmlns:a16="http://schemas.microsoft.com/office/drawing/2014/main" id="{2AEDCDE8-9D3A-4CD0-8484-286F19024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2251075"/>
            <a:ext cx="67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main</a:t>
            </a:r>
          </a:p>
        </p:txBody>
      </p:sp>
      <p:sp>
        <p:nvSpPr>
          <p:cNvPr id="6152" name="文本框 8">
            <a:extLst>
              <a:ext uri="{FF2B5EF4-FFF2-40B4-BE49-F238E27FC236}">
                <a16:creationId xmlns:a16="http://schemas.microsoft.com/office/drawing/2014/main" id="{A2312BF4-13C2-41EA-AEC5-214BA6B47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2619375"/>
            <a:ext cx="766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funcA</a:t>
            </a:r>
          </a:p>
        </p:txBody>
      </p:sp>
      <p:sp>
        <p:nvSpPr>
          <p:cNvPr id="6153" name="文本框 10">
            <a:extLst>
              <a:ext uri="{FF2B5EF4-FFF2-40B4-BE49-F238E27FC236}">
                <a16:creationId xmlns:a16="http://schemas.microsoft.com/office/drawing/2014/main" id="{073B28DD-3C79-43BC-A98F-FE3F14D6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49" y="3735618"/>
            <a:ext cx="779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sym typeface="宋体" panose="02010600030101010101" pitchFamily="2" charset="-122"/>
              </a:rPr>
              <a:t>funcC</a:t>
            </a:r>
            <a:endParaRPr lang="en-US" altLang="zh-CN" dirty="0"/>
          </a:p>
        </p:txBody>
      </p:sp>
      <p:sp>
        <p:nvSpPr>
          <p:cNvPr id="6154" name="文本框 19">
            <a:extLst>
              <a:ext uri="{FF2B5EF4-FFF2-40B4-BE49-F238E27FC236}">
                <a16:creationId xmlns:a16="http://schemas.microsoft.com/office/drawing/2014/main" id="{0760D2A0-48B0-4809-A3AB-64EED194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933" y="159436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进程</a:t>
            </a:r>
          </a:p>
        </p:txBody>
      </p:sp>
      <p:sp>
        <p:nvSpPr>
          <p:cNvPr id="6155" name="文本框 24">
            <a:extLst>
              <a:ext uri="{FF2B5EF4-FFF2-40B4-BE49-F238E27FC236}">
                <a16:creationId xmlns:a16="http://schemas.microsoft.com/office/drawing/2014/main" id="{5C36C58D-F9A6-4000-903C-1386257E4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3106738"/>
            <a:ext cx="766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/>
              <a:t>funcB</a:t>
            </a:r>
            <a:endParaRPr lang="en-US" altLang="zh-CN" dirty="0"/>
          </a:p>
        </p:txBody>
      </p:sp>
      <p:sp>
        <p:nvSpPr>
          <p:cNvPr id="6156" name="文本框 25">
            <a:extLst>
              <a:ext uri="{FF2B5EF4-FFF2-40B4-BE49-F238E27FC236}">
                <a16:creationId xmlns:a16="http://schemas.microsoft.com/office/drawing/2014/main" id="{49C2A2FA-33D8-4C0B-8988-1B4A08247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4" y="3106738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主线程</a:t>
            </a:r>
          </a:p>
        </p:txBody>
      </p:sp>
      <p:sp>
        <p:nvSpPr>
          <p:cNvPr id="6157" name="文本框 26">
            <a:extLst>
              <a:ext uri="{FF2B5EF4-FFF2-40B4-BE49-F238E27FC236}">
                <a16:creationId xmlns:a16="http://schemas.microsoft.com/office/drawing/2014/main" id="{014C1A47-1BF2-47CA-87E3-F7B382145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1" y="3733800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子线程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2C8940C-CB1A-4675-9827-A1898FAC1717}"/>
              </a:ext>
            </a:extLst>
          </p:cNvPr>
          <p:cNvCxnSpPr>
            <a:cxnSpLocks/>
          </p:cNvCxnSpPr>
          <p:nvPr/>
        </p:nvCxnSpPr>
        <p:spPr>
          <a:xfrm>
            <a:off x="4256756" y="3908941"/>
            <a:ext cx="565874" cy="90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5A49AB-B6A7-474A-8A5F-A17123D06378}"/>
              </a:ext>
            </a:extLst>
          </p:cNvPr>
          <p:cNvSpPr/>
          <p:nvPr/>
        </p:nvSpPr>
        <p:spPr>
          <a:xfrm>
            <a:off x="3357564" y="1050925"/>
            <a:ext cx="2232025" cy="43942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3F03417-ACF2-44B8-AF90-A0B2BA474291}"/>
              </a:ext>
            </a:extLst>
          </p:cNvPr>
          <p:cNvCxnSpPr/>
          <p:nvPr/>
        </p:nvCxnSpPr>
        <p:spPr>
          <a:xfrm>
            <a:off x="3362326" y="1773238"/>
            <a:ext cx="2232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62E5FD8-DD81-4640-9E52-1DBCE369971A}"/>
              </a:ext>
            </a:extLst>
          </p:cNvPr>
          <p:cNvCxnSpPr/>
          <p:nvPr/>
        </p:nvCxnSpPr>
        <p:spPr>
          <a:xfrm>
            <a:off x="3362326" y="4194175"/>
            <a:ext cx="2232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文本框 4">
            <a:extLst>
              <a:ext uri="{FF2B5EF4-FFF2-40B4-BE49-F238E27FC236}">
                <a16:creationId xmlns:a16="http://schemas.microsoft.com/office/drawing/2014/main" id="{A83791C9-BF1F-4C57-B81B-C54E0F67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800100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4G</a:t>
            </a:r>
          </a:p>
        </p:txBody>
      </p:sp>
      <p:sp>
        <p:nvSpPr>
          <p:cNvPr id="7173" name="文本框 5">
            <a:extLst>
              <a:ext uri="{FF2B5EF4-FFF2-40B4-BE49-F238E27FC236}">
                <a16:creationId xmlns:a16="http://schemas.microsoft.com/office/drawing/2014/main" id="{D04D8141-2055-4541-AC0B-9B2F6E2D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3" y="5345113"/>
            <a:ext cx="309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94F1EAA-3D35-4741-891D-22977612F0FD}"/>
              </a:ext>
            </a:extLst>
          </p:cNvPr>
          <p:cNvCxnSpPr/>
          <p:nvPr/>
        </p:nvCxnSpPr>
        <p:spPr>
          <a:xfrm>
            <a:off x="2703514" y="3195638"/>
            <a:ext cx="471487" cy="174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文本框 7">
            <a:extLst>
              <a:ext uri="{FF2B5EF4-FFF2-40B4-BE49-F238E27FC236}">
                <a16:creationId xmlns:a16="http://schemas.microsoft.com/office/drawing/2014/main" id="{B0A6245D-2D33-46A7-A901-DC388D7EB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2165350"/>
            <a:ext cx="67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main</a:t>
            </a:r>
          </a:p>
        </p:txBody>
      </p:sp>
      <p:sp>
        <p:nvSpPr>
          <p:cNvPr id="7176" name="文本框 8">
            <a:extLst>
              <a:ext uri="{FF2B5EF4-FFF2-40B4-BE49-F238E27FC236}">
                <a16:creationId xmlns:a16="http://schemas.microsoft.com/office/drawing/2014/main" id="{46C94B07-B110-4079-8C3A-AF2A8701C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2533650"/>
            <a:ext cx="766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funcA</a:t>
            </a:r>
          </a:p>
        </p:txBody>
      </p:sp>
      <p:sp>
        <p:nvSpPr>
          <p:cNvPr id="7177" name="文本框 10">
            <a:extLst>
              <a:ext uri="{FF2B5EF4-FFF2-40B4-BE49-F238E27FC236}">
                <a16:creationId xmlns:a16="http://schemas.microsoft.com/office/drawing/2014/main" id="{775190A6-00B0-451C-81E6-698342EC7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88" y="3648075"/>
            <a:ext cx="779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宋体" panose="02010600030101010101" pitchFamily="2" charset="-122"/>
              </a:rPr>
              <a:t>funcC</a:t>
            </a:r>
            <a:endParaRPr lang="en-US" altLang="zh-CN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EB39F3-CAE1-4C94-B73D-5511854B813D}"/>
              </a:ext>
            </a:extLst>
          </p:cNvPr>
          <p:cNvSpPr/>
          <p:nvPr/>
        </p:nvSpPr>
        <p:spPr>
          <a:xfrm>
            <a:off x="7416801" y="1168400"/>
            <a:ext cx="2232025" cy="43942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17C0525-186F-46DE-BAD4-465CB6C951A0}"/>
              </a:ext>
            </a:extLst>
          </p:cNvPr>
          <p:cNvCxnSpPr/>
          <p:nvPr/>
        </p:nvCxnSpPr>
        <p:spPr>
          <a:xfrm>
            <a:off x="7416801" y="1892300"/>
            <a:ext cx="2232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CBC5758-7619-4FEE-AC29-81D83107F61F}"/>
              </a:ext>
            </a:extLst>
          </p:cNvPr>
          <p:cNvCxnSpPr/>
          <p:nvPr/>
        </p:nvCxnSpPr>
        <p:spPr>
          <a:xfrm>
            <a:off x="7416801" y="4313238"/>
            <a:ext cx="2232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文本框 13">
            <a:extLst>
              <a:ext uri="{FF2B5EF4-FFF2-40B4-BE49-F238E27FC236}">
                <a16:creationId xmlns:a16="http://schemas.microsoft.com/office/drawing/2014/main" id="{5DE19197-429D-4CD7-B935-E7C6DA778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0" y="919163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4G</a:t>
            </a:r>
          </a:p>
        </p:txBody>
      </p:sp>
      <p:sp>
        <p:nvSpPr>
          <p:cNvPr id="7182" name="文本框 14">
            <a:extLst>
              <a:ext uri="{FF2B5EF4-FFF2-40B4-BE49-F238E27FC236}">
                <a16:creationId xmlns:a16="http://schemas.microsoft.com/office/drawing/2014/main" id="{FC2EF98E-A85F-4EA8-B888-94BA923B7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88" y="5464175"/>
            <a:ext cx="309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B059747-64B9-40C8-82BC-7F3F9D994A8D}"/>
              </a:ext>
            </a:extLst>
          </p:cNvPr>
          <p:cNvCxnSpPr/>
          <p:nvPr/>
        </p:nvCxnSpPr>
        <p:spPr>
          <a:xfrm>
            <a:off x="6845300" y="3917951"/>
            <a:ext cx="471488" cy="158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4" name="文本框 16">
            <a:extLst>
              <a:ext uri="{FF2B5EF4-FFF2-40B4-BE49-F238E27FC236}">
                <a16:creationId xmlns:a16="http://schemas.microsoft.com/office/drawing/2014/main" id="{0DE698A2-E607-475C-AFE6-F0CF6818B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2284413"/>
            <a:ext cx="67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main</a:t>
            </a:r>
          </a:p>
        </p:txBody>
      </p:sp>
      <p:sp>
        <p:nvSpPr>
          <p:cNvPr id="7185" name="文本框 17">
            <a:extLst>
              <a:ext uri="{FF2B5EF4-FFF2-40B4-BE49-F238E27FC236}">
                <a16:creationId xmlns:a16="http://schemas.microsoft.com/office/drawing/2014/main" id="{4F138287-F240-492B-92BD-B51020C3E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2652713"/>
            <a:ext cx="766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funcA</a:t>
            </a:r>
          </a:p>
        </p:txBody>
      </p:sp>
      <p:sp>
        <p:nvSpPr>
          <p:cNvPr id="7186" name="文本框 18">
            <a:extLst>
              <a:ext uri="{FF2B5EF4-FFF2-40B4-BE49-F238E27FC236}">
                <a16:creationId xmlns:a16="http://schemas.microsoft.com/office/drawing/2014/main" id="{9C460020-C184-4254-9A17-06F988BBC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63" y="3741738"/>
            <a:ext cx="779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宋体" panose="02010600030101010101" pitchFamily="2" charset="-122"/>
              </a:rPr>
              <a:t>funcC</a:t>
            </a:r>
            <a:endParaRPr lang="en-US" altLang="zh-CN"/>
          </a:p>
        </p:txBody>
      </p:sp>
      <p:sp>
        <p:nvSpPr>
          <p:cNvPr id="7187" name="文本框 19">
            <a:extLst>
              <a:ext uri="{FF2B5EF4-FFF2-40B4-BE49-F238E27FC236}">
                <a16:creationId xmlns:a16="http://schemas.microsoft.com/office/drawing/2014/main" id="{4232565A-E3B6-4331-9028-7EF9D4882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4" y="2165350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父进程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C753F4FF-425F-417C-82AF-CB61BD1A4A59}"/>
              </a:ext>
            </a:extLst>
          </p:cNvPr>
          <p:cNvSpPr/>
          <p:nvPr/>
        </p:nvSpPr>
        <p:spPr>
          <a:xfrm>
            <a:off x="5894388" y="2757488"/>
            <a:ext cx="863600" cy="1444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189" name="文本框 21">
            <a:extLst>
              <a:ext uri="{FF2B5EF4-FFF2-40B4-BE49-F238E27FC236}">
                <a16:creationId xmlns:a16="http://schemas.microsoft.com/office/drawing/2014/main" id="{3D572DB2-847B-44B7-A8DB-5A58748B9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4" y="2389188"/>
            <a:ext cx="572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fork</a:t>
            </a:r>
          </a:p>
        </p:txBody>
      </p:sp>
      <p:sp>
        <p:nvSpPr>
          <p:cNvPr id="7190" name="文本框 22">
            <a:extLst>
              <a:ext uri="{FF2B5EF4-FFF2-40B4-BE49-F238E27FC236}">
                <a16:creationId xmlns:a16="http://schemas.microsoft.com/office/drawing/2014/main" id="{15E590AD-6803-4E1A-8C3B-C271B61CA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114" y="1589088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子进程</a:t>
            </a:r>
          </a:p>
        </p:txBody>
      </p:sp>
      <p:sp>
        <p:nvSpPr>
          <p:cNvPr id="7191" name="文本框 23">
            <a:extLst>
              <a:ext uri="{FF2B5EF4-FFF2-40B4-BE49-F238E27FC236}">
                <a16:creationId xmlns:a16="http://schemas.microsoft.com/office/drawing/2014/main" id="{B8579D71-624F-46F8-9637-DA15D0462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3021013"/>
            <a:ext cx="766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funcB</a:t>
            </a:r>
          </a:p>
        </p:txBody>
      </p:sp>
      <p:sp>
        <p:nvSpPr>
          <p:cNvPr id="7192" name="文本框 24">
            <a:extLst>
              <a:ext uri="{FF2B5EF4-FFF2-40B4-BE49-F238E27FC236}">
                <a16:creationId xmlns:a16="http://schemas.microsoft.com/office/drawing/2014/main" id="{3EC9437E-0CD7-47BA-8206-F7A334582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3021013"/>
            <a:ext cx="766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funcB</a:t>
            </a:r>
          </a:p>
        </p:txBody>
      </p:sp>
      <p:sp>
        <p:nvSpPr>
          <p:cNvPr id="7193" name="文本框 25">
            <a:extLst>
              <a:ext uri="{FF2B5EF4-FFF2-40B4-BE49-F238E27FC236}">
                <a16:creationId xmlns:a16="http://schemas.microsoft.com/office/drawing/2014/main" id="{06F3C5F5-D78E-4EB5-808B-408B4784B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1" y="3021013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主线程</a:t>
            </a:r>
          </a:p>
        </p:txBody>
      </p:sp>
      <p:sp>
        <p:nvSpPr>
          <p:cNvPr id="7194" name="文本框 26">
            <a:extLst>
              <a:ext uri="{FF2B5EF4-FFF2-40B4-BE49-F238E27FC236}">
                <a16:creationId xmlns:a16="http://schemas.microsoft.com/office/drawing/2014/main" id="{F1613CBA-31D6-43AA-95D8-5714AA07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9" y="3741738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主线程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DF23155-BC69-4E85-8659-DB3DC31ECC24}"/>
              </a:ext>
            </a:extLst>
          </p:cNvPr>
          <p:cNvSpPr/>
          <p:nvPr/>
        </p:nvSpPr>
        <p:spPr>
          <a:xfrm>
            <a:off x="6006608" y="981949"/>
            <a:ext cx="792163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父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7A26D54-E787-406D-AD09-D0E6B8CC7C77}"/>
              </a:ext>
            </a:extLst>
          </p:cNvPr>
          <p:cNvSpPr/>
          <p:nvPr/>
        </p:nvSpPr>
        <p:spPr>
          <a:xfrm>
            <a:off x="4947631" y="2524473"/>
            <a:ext cx="79057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子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1809BAF-838F-4172-9985-0E00E31F410F}"/>
              </a:ext>
            </a:extLst>
          </p:cNvPr>
          <p:cNvSpPr/>
          <p:nvPr/>
        </p:nvSpPr>
        <p:spPr>
          <a:xfrm>
            <a:off x="7192462" y="2488653"/>
            <a:ext cx="792162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26061B4-17C6-42F6-8607-93456B2D78D2}"/>
              </a:ext>
            </a:extLst>
          </p:cNvPr>
          <p:cNvSpPr/>
          <p:nvPr/>
        </p:nvSpPr>
        <p:spPr>
          <a:xfrm>
            <a:off x="4262568" y="4232666"/>
            <a:ext cx="792162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子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F499DDC-0B05-48E4-B7EC-9AED88429843}"/>
              </a:ext>
            </a:extLst>
          </p:cNvPr>
          <p:cNvSpPr/>
          <p:nvPr/>
        </p:nvSpPr>
        <p:spPr>
          <a:xfrm>
            <a:off x="6704003" y="4229017"/>
            <a:ext cx="792162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子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B35C5D7-7031-45C1-9E00-2C2B8AE5CDF5}"/>
              </a:ext>
            </a:extLst>
          </p:cNvPr>
          <p:cNvSpPr/>
          <p:nvPr/>
        </p:nvSpPr>
        <p:spPr>
          <a:xfrm>
            <a:off x="9324435" y="4229017"/>
            <a:ext cx="792162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F78323-CE82-450F-AF40-CDDE9CA3377C}"/>
              </a:ext>
            </a:extLst>
          </p:cNvPr>
          <p:cNvSpPr/>
          <p:nvPr/>
        </p:nvSpPr>
        <p:spPr>
          <a:xfrm>
            <a:off x="5577845" y="718967"/>
            <a:ext cx="1649691" cy="124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4220B8B-4FD8-47CD-8C7C-6D850604D130}"/>
              </a:ext>
            </a:extLst>
          </p:cNvPr>
          <p:cNvSpPr/>
          <p:nvPr/>
        </p:nvSpPr>
        <p:spPr>
          <a:xfrm>
            <a:off x="4518072" y="2296798"/>
            <a:ext cx="1649691" cy="124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8491D25-7B42-4A44-ADFB-820EF1F57DD8}"/>
              </a:ext>
            </a:extLst>
          </p:cNvPr>
          <p:cNvSpPr/>
          <p:nvPr/>
        </p:nvSpPr>
        <p:spPr>
          <a:xfrm>
            <a:off x="6925804" y="2324580"/>
            <a:ext cx="1649691" cy="124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0A07E0-DD54-4CE6-844F-2DD0F64117A0}"/>
              </a:ext>
            </a:extLst>
          </p:cNvPr>
          <p:cNvSpPr/>
          <p:nvPr/>
        </p:nvSpPr>
        <p:spPr>
          <a:xfrm>
            <a:off x="3928154" y="4014449"/>
            <a:ext cx="1649691" cy="124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6434ED6-A533-44B5-8F1C-9AC599AC887A}"/>
              </a:ext>
            </a:extLst>
          </p:cNvPr>
          <p:cNvSpPr/>
          <p:nvPr/>
        </p:nvSpPr>
        <p:spPr>
          <a:xfrm>
            <a:off x="6167763" y="4045655"/>
            <a:ext cx="1649691" cy="124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CF35CA-4336-4ECA-A8A6-8EA16E19B207}"/>
              </a:ext>
            </a:extLst>
          </p:cNvPr>
          <p:cNvSpPr/>
          <p:nvPr/>
        </p:nvSpPr>
        <p:spPr>
          <a:xfrm>
            <a:off x="8895670" y="4002135"/>
            <a:ext cx="1649691" cy="124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74C3754-750B-45CF-86AF-5A9C261706B4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flipH="1">
            <a:off x="5342918" y="1963305"/>
            <a:ext cx="1059773" cy="33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3DD520F-5D2C-4463-A55A-CE3607BDBAD9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>
            <a:off x="6402691" y="1963305"/>
            <a:ext cx="1347959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C8F0E78-CBF0-4575-8DB9-1AA5EBF9889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4753000" y="3541136"/>
            <a:ext cx="589918" cy="47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E788507-9D86-4BBE-8B93-A40DB6CBA0CF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5342918" y="3541136"/>
            <a:ext cx="1649691" cy="50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806C1D1-C25D-476E-A911-E493281A82CE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7750650" y="3568918"/>
            <a:ext cx="1969866" cy="43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6058E7F-D3E2-49C9-8CB9-FDE771445855}"/>
              </a:ext>
            </a:extLst>
          </p:cNvPr>
          <p:cNvSpPr txBox="1"/>
          <p:nvPr/>
        </p:nvSpPr>
        <p:spPr>
          <a:xfrm>
            <a:off x="1093509" y="64102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进程间关系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33B157-6816-4972-8E8E-301A194518AA}"/>
              </a:ext>
            </a:extLst>
          </p:cNvPr>
          <p:cNvSpPr txBox="1"/>
          <p:nvPr/>
        </p:nvSpPr>
        <p:spPr>
          <a:xfrm>
            <a:off x="999241" y="166854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进程间资源互相独立</a:t>
            </a:r>
            <a:endParaRPr lang="en-US" altLang="zh-CN" dirty="0"/>
          </a:p>
          <a:p>
            <a:r>
              <a:rPr lang="zh-CN" altLang="en-US" dirty="0"/>
              <a:t>只有父进程能等待子进程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89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2FD5A8-0CBA-4077-8582-843C3F3B8547}"/>
              </a:ext>
            </a:extLst>
          </p:cNvPr>
          <p:cNvSpPr/>
          <p:nvPr/>
        </p:nvSpPr>
        <p:spPr>
          <a:xfrm>
            <a:off x="4383464" y="1040017"/>
            <a:ext cx="5266351" cy="45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DF23155-BC69-4E85-8659-DB3DC31ECC24}"/>
              </a:ext>
            </a:extLst>
          </p:cNvPr>
          <p:cNvSpPr/>
          <p:nvPr/>
        </p:nvSpPr>
        <p:spPr>
          <a:xfrm>
            <a:off x="6579308" y="1325195"/>
            <a:ext cx="807528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7A26D54-E787-406D-AD09-D0E6B8CC7C77}"/>
              </a:ext>
            </a:extLst>
          </p:cNvPr>
          <p:cNvSpPr/>
          <p:nvPr/>
        </p:nvSpPr>
        <p:spPr>
          <a:xfrm>
            <a:off x="5788763" y="2466608"/>
            <a:ext cx="80591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1809BAF-838F-4172-9985-0E00E31F410F}"/>
              </a:ext>
            </a:extLst>
          </p:cNvPr>
          <p:cNvSpPr/>
          <p:nvPr/>
        </p:nvSpPr>
        <p:spPr>
          <a:xfrm>
            <a:off x="7866769" y="2534870"/>
            <a:ext cx="807527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26061B4-17C6-42F6-8607-93456B2D78D2}"/>
              </a:ext>
            </a:extLst>
          </p:cNvPr>
          <p:cNvSpPr/>
          <p:nvPr/>
        </p:nvSpPr>
        <p:spPr>
          <a:xfrm>
            <a:off x="4850519" y="3858845"/>
            <a:ext cx="807527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F499DDC-0B05-48E4-B7EC-9AED88429843}"/>
              </a:ext>
            </a:extLst>
          </p:cNvPr>
          <p:cNvSpPr/>
          <p:nvPr/>
        </p:nvSpPr>
        <p:spPr>
          <a:xfrm>
            <a:off x="6285619" y="4082683"/>
            <a:ext cx="807527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B35C5D7-7031-45C1-9E00-2C2B8AE5CDF5}"/>
              </a:ext>
            </a:extLst>
          </p:cNvPr>
          <p:cNvSpPr/>
          <p:nvPr/>
        </p:nvSpPr>
        <p:spPr>
          <a:xfrm>
            <a:off x="7866769" y="4082683"/>
            <a:ext cx="807527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465599-7838-4684-A34E-D3D79CC499A5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6476650" y="2001348"/>
            <a:ext cx="220918" cy="5810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2256E6-FEE6-4B5A-8A64-26C2DE20B440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5539786" y="3141406"/>
            <a:ext cx="367000" cy="8334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80F6709-58E9-4B2E-BD79-B0E351FF3292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270533" y="3327032"/>
            <a:ext cx="0" cy="755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91667E4-E4D3-403C-B4AB-9C22DC30A0B8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7268576" y="2001348"/>
            <a:ext cx="1001957" cy="20813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0CBD9F4-73B3-476F-9F01-1100D497ECD3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476650" y="3141406"/>
            <a:ext cx="212733" cy="9412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文本框 15">
            <a:extLst>
              <a:ext uri="{FF2B5EF4-FFF2-40B4-BE49-F238E27FC236}">
                <a16:creationId xmlns:a16="http://schemas.microsoft.com/office/drawing/2014/main" id="{D225F93E-120D-4FF8-BDB2-AF6DF512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112" y="1536332"/>
            <a:ext cx="423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主</a:t>
            </a:r>
          </a:p>
        </p:txBody>
      </p:sp>
      <p:sp>
        <p:nvSpPr>
          <p:cNvPr id="8206" name="文本框 16">
            <a:extLst>
              <a:ext uri="{FF2B5EF4-FFF2-40B4-BE49-F238E27FC236}">
                <a16:creationId xmlns:a16="http://schemas.microsoft.com/office/drawing/2014/main" id="{E4813E48-9A29-4A19-BFE7-9A4F13F88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587" y="2650757"/>
            <a:ext cx="5477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207" name="文本框 17">
            <a:extLst>
              <a:ext uri="{FF2B5EF4-FFF2-40B4-BE49-F238E27FC236}">
                <a16:creationId xmlns:a16="http://schemas.microsoft.com/office/drawing/2014/main" id="{7C67558A-48F3-44A4-9E1C-A0291805D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75" y="2772995"/>
            <a:ext cx="423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子</a:t>
            </a:r>
          </a:p>
        </p:txBody>
      </p:sp>
      <p:sp>
        <p:nvSpPr>
          <p:cNvPr id="8208" name="文本框 18">
            <a:extLst>
              <a:ext uri="{FF2B5EF4-FFF2-40B4-BE49-F238E27FC236}">
                <a16:creationId xmlns:a16="http://schemas.microsoft.com/office/drawing/2014/main" id="{77F5FB4A-5AA3-498B-A97B-1E37DC014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75" y="4282707"/>
            <a:ext cx="423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/>
              <a:t>子</a:t>
            </a:r>
          </a:p>
        </p:txBody>
      </p:sp>
      <p:sp>
        <p:nvSpPr>
          <p:cNvPr id="8209" name="文本框 19">
            <a:extLst>
              <a:ext uri="{FF2B5EF4-FFF2-40B4-BE49-F238E27FC236}">
                <a16:creationId xmlns:a16="http://schemas.microsoft.com/office/drawing/2014/main" id="{B50B355C-B255-4D47-A23F-E7B957F88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375" y="4278934"/>
            <a:ext cx="5477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210" name="文本框 20">
            <a:extLst>
              <a:ext uri="{FF2B5EF4-FFF2-40B4-BE49-F238E27FC236}">
                <a16:creationId xmlns:a16="http://schemas.microsoft.com/office/drawing/2014/main" id="{5AAD4CA8-9AF8-4FE5-AAF1-32225BEC9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325" y="4082682"/>
            <a:ext cx="423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/>
              <a:t>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810C42-7B63-4C33-9AB5-1DEA82AD9F8B}"/>
              </a:ext>
            </a:extLst>
          </p:cNvPr>
          <p:cNvSpPr txBox="1"/>
          <p:nvPr/>
        </p:nvSpPr>
        <p:spPr>
          <a:xfrm>
            <a:off x="820132" y="43054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线程间关系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2515D9-E102-49FC-9654-BC6108F6EAC1}"/>
              </a:ext>
            </a:extLst>
          </p:cNvPr>
          <p:cNvSpPr txBox="1"/>
          <p:nvPr/>
        </p:nvSpPr>
        <p:spPr>
          <a:xfrm>
            <a:off x="1027522" y="1649454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所有线程共享同一进程的资源</a:t>
            </a:r>
            <a:endParaRPr lang="en-US" altLang="zh-CN" dirty="0"/>
          </a:p>
          <a:p>
            <a:r>
              <a:rPr lang="zh-CN" altLang="en-US" dirty="0"/>
              <a:t>子线程之间可以互相等待</a:t>
            </a:r>
            <a:endParaRPr lang="en-US" altLang="zh-CN" dirty="0"/>
          </a:p>
          <a:p>
            <a:r>
              <a:rPr lang="zh-CN" altLang="en-US" dirty="0"/>
              <a:t>但是子线程不能等待主线程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92E28-357B-4ED3-A2D8-2B09301B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堆空间  </a:t>
            </a:r>
            <a:r>
              <a:rPr lang="en-US" altLang="zh-CN" dirty="0"/>
              <a:t>int </a:t>
            </a:r>
            <a:r>
              <a:rPr lang="zh-CN" altLang="en-US" dirty="0"/>
              <a:t> </a:t>
            </a:r>
            <a:r>
              <a:rPr lang="en-US" altLang="zh-CN" dirty="0" err="1"/>
              <a:t>iStack</a:t>
            </a:r>
            <a:r>
              <a:rPr lang="en-US" altLang="zh-CN" dirty="0"/>
              <a:t>=3;</a:t>
            </a:r>
          </a:p>
          <a:p>
            <a:pPr lvl="1"/>
            <a:r>
              <a:rPr lang="en-US" altLang="zh-CN" dirty="0" err="1"/>
              <a:t>Pthread_create</a:t>
            </a:r>
            <a:r>
              <a:rPr lang="en-US" altLang="zh-CN" dirty="0"/>
              <a:t>(&amp;thid,NULL,</a:t>
            </a:r>
            <a:r>
              <a:rPr lang="en-US" altLang="zh-CN" dirty="0" err="1"/>
              <a:t>threadFunc</a:t>
            </a:r>
            <a:r>
              <a:rPr lang="en-US" altLang="zh-CN" dirty="0"/>
              <a:t>,&amp;</a:t>
            </a:r>
            <a:r>
              <a:rPr lang="en-US" altLang="zh-CN" dirty="0" err="1"/>
              <a:t>iStack</a:t>
            </a:r>
            <a:r>
              <a:rPr lang="en-US" altLang="zh-CN" dirty="0"/>
              <a:t>);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栈空间   </a:t>
            </a:r>
            <a:r>
              <a:rPr lang="en-US" altLang="zh-CN" dirty="0"/>
              <a:t>char *p = malloc(20);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p,”hello</a:t>
            </a:r>
            <a:r>
              <a:rPr lang="en-US" altLang="zh-CN" dirty="0"/>
              <a:t>”);</a:t>
            </a:r>
          </a:p>
          <a:p>
            <a:pPr lvl="1"/>
            <a:r>
              <a:rPr lang="en-US" altLang="zh-CN" dirty="0" err="1"/>
              <a:t>Pthread_create</a:t>
            </a:r>
            <a:r>
              <a:rPr lang="en-US" altLang="zh-CN" dirty="0"/>
              <a:t>(&amp;</a:t>
            </a:r>
            <a:r>
              <a:rPr lang="en-US" altLang="zh-CN" dirty="0" err="1"/>
              <a:t>thid,NULL,threadFunc,p</a:t>
            </a:r>
            <a:r>
              <a:rPr lang="en-US" altLang="zh-CN" dirty="0"/>
              <a:t>);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3. long int </a:t>
            </a:r>
            <a:r>
              <a:rPr lang="en-US" altLang="zh-CN" dirty="0" err="1"/>
              <a:t>val</a:t>
            </a:r>
            <a:r>
              <a:rPr lang="en-US" altLang="zh-CN" dirty="0"/>
              <a:t> = 3; </a:t>
            </a:r>
          </a:p>
          <a:p>
            <a:pPr lvl="1"/>
            <a:r>
              <a:rPr lang="en-US" altLang="zh-CN" dirty="0" err="1"/>
              <a:t>pthread_create</a:t>
            </a:r>
            <a:r>
              <a:rPr lang="en-US" altLang="zh-CN" dirty="0"/>
              <a:t>(&amp;</a:t>
            </a:r>
            <a:r>
              <a:rPr lang="en-US" altLang="zh-CN" dirty="0" err="1"/>
              <a:t>thid,NULL,threadFunc,val</a:t>
            </a:r>
            <a:r>
              <a:rPr lang="en-US" altLang="zh-CN" dirty="0"/>
              <a:t>);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sz="1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FD14E9-DC84-4CBC-9712-4E785F7F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pthread_create</a:t>
            </a:r>
            <a:r>
              <a:rPr lang="zh-CN" altLang="en-US" dirty="0"/>
              <a:t> 线程传参</a:t>
            </a:r>
          </a:p>
        </p:txBody>
      </p:sp>
    </p:spTree>
    <p:extLst>
      <p:ext uri="{BB962C8B-B14F-4D97-AF65-F5344CB8AC3E}">
        <p14:creationId xmlns:p14="http://schemas.microsoft.com/office/powerpoint/2010/main" val="246291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2FD5A8-0CBA-4077-8582-843C3F3B8547}"/>
              </a:ext>
            </a:extLst>
          </p:cNvPr>
          <p:cNvSpPr/>
          <p:nvPr/>
        </p:nvSpPr>
        <p:spPr>
          <a:xfrm>
            <a:off x="4779047" y="1409389"/>
            <a:ext cx="6697663" cy="47529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DF23155-BC69-4E85-8659-DB3DC31ECC24}"/>
              </a:ext>
            </a:extLst>
          </p:cNvPr>
          <p:cNvSpPr/>
          <p:nvPr/>
        </p:nvSpPr>
        <p:spPr>
          <a:xfrm>
            <a:off x="8989081" y="1784040"/>
            <a:ext cx="792163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7A26D54-E787-406D-AD09-D0E6B8CC7C77}"/>
              </a:ext>
            </a:extLst>
          </p:cNvPr>
          <p:cNvSpPr/>
          <p:nvPr/>
        </p:nvSpPr>
        <p:spPr>
          <a:xfrm>
            <a:off x="7732590" y="3664001"/>
            <a:ext cx="79057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子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1809BAF-838F-4172-9985-0E00E31F410F}"/>
              </a:ext>
            </a:extLst>
          </p:cNvPr>
          <p:cNvSpPr/>
          <p:nvPr/>
        </p:nvSpPr>
        <p:spPr>
          <a:xfrm>
            <a:off x="10188994" y="3747023"/>
            <a:ext cx="792162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子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465599-7838-4684-A34E-D3D79CC499A5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8407388" y="2460193"/>
            <a:ext cx="697703" cy="1319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91667E4-E4D3-403C-B4AB-9C22DC30A0B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665234" y="2460193"/>
            <a:ext cx="639769" cy="14028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文本框 15">
            <a:extLst>
              <a:ext uri="{FF2B5EF4-FFF2-40B4-BE49-F238E27FC236}">
                <a16:creationId xmlns:a16="http://schemas.microsoft.com/office/drawing/2014/main" id="{D225F93E-120D-4FF8-BDB2-AF6DF512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9580" y="1995177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810C42-7B63-4C33-9AB5-1DEA82AD9F8B}"/>
              </a:ext>
            </a:extLst>
          </p:cNvPr>
          <p:cNvSpPr txBox="1"/>
          <p:nvPr/>
        </p:nvSpPr>
        <p:spPr>
          <a:xfrm>
            <a:off x="848412" y="27061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线程的传参</a:t>
            </a:r>
            <a:endParaRPr lang="en-US" altLang="zh-CN" sz="2800" b="1" dirty="0"/>
          </a:p>
          <a:p>
            <a:r>
              <a:rPr lang="zh-CN" altLang="en-US" sz="2800" b="1" dirty="0"/>
              <a:t>传指针的方式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848738-2083-48F4-B483-523B601D0B6B}"/>
              </a:ext>
            </a:extLst>
          </p:cNvPr>
          <p:cNvSpPr/>
          <p:nvPr/>
        </p:nvSpPr>
        <p:spPr>
          <a:xfrm>
            <a:off x="5256338" y="3544509"/>
            <a:ext cx="1456679" cy="405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 </a:t>
            </a:r>
            <a:r>
              <a:rPr lang="en-US" altLang="zh-CN" dirty="0" err="1"/>
              <a:t>istack</a:t>
            </a:r>
            <a:r>
              <a:rPr lang="en-US" altLang="zh-CN" dirty="0"/>
              <a:t>=3;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0B440E-C436-4499-A8F0-742A183D91BC}"/>
              </a:ext>
            </a:extLst>
          </p:cNvPr>
          <p:cNvCxnSpPr>
            <a:cxnSpLocks/>
            <a:stCxn id="25" idx="2"/>
            <a:endCxn id="6" idx="1"/>
          </p:cNvCxnSpPr>
          <p:nvPr/>
        </p:nvCxnSpPr>
        <p:spPr>
          <a:xfrm>
            <a:off x="6586035" y="2493640"/>
            <a:ext cx="1262332" cy="128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809AE77-C153-420B-A01A-22DD3C949760}"/>
              </a:ext>
            </a:extLst>
          </p:cNvPr>
          <p:cNvCxnSpPr>
            <a:cxnSpLocks/>
            <a:stCxn id="25" idx="2"/>
            <a:endCxn id="7" idx="1"/>
          </p:cNvCxnSpPr>
          <p:nvPr/>
        </p:nvCxnSpPr>
        <p:spPr>
          <a:xfrm>
            <a:off x="6586035" y="2493640"/>
            <a:ext cx="3718968" cy="136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15A692A-A318-44D1-940C-0B07C3276F5B}"/>
              </a:ext>
            </a:extLst>
          </p:cNvPr>
          <p:cNvSpPr txBox="1"/>
          <p:nvPr/>
        </p:nvSpPr>
        <p:spPr>
          <a:xfrm>
            <a:off x="365659" y="1782227"/>
            <a:ext cx="4419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主线程：</a:t>
            </a:r>
            <a:endParaRPr lang="en-US" altLang="zh-CN" dirty="0"/>
          </a:p>
          <a:p>
            <a:r>
              <a:rPr lang="en-US" altLang="zh-CN" dirty="0" err="1"/>
              <a:t>pthread_create</a:t>
            </a:r>
            <a:r>
              <a:rPr lang="en-US" altLang="zh-CN" dirty="0"/>
              <a:t>(&amp;thid,NULL,thread,&amp;</a:t>
            </a:r>
            <a:r>
              <a:rPr lang="en-US" altLang="zh-CN" dirty="0" err="1"/>
              <a:t>istack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2FED13-8195-4A14-A1AC-9AC382D38D0B}"/>
              </a:ext>
            </a:extLst>
          </p:cNvPr>
          <p:cNvSpPr/>
          <p:nvPr/>
        </p:nvSpPr>
        <p:spPr>
          <a:xfrm>
            <a:off x="5575386" y="1750593"/>
            <a:ext cx="2021297" cy="74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存放</a:t>
            </a:r>
            <a:r>
              <a:rPr lang="en-US" altLang="zh-CN" dirty="0" err="1"/>
              <a:t>istack</a:t>
            </a:r>
            <a:r>
              <a:rPr lang="zh-CN" altLang="en-US" dirty="0"/>
              <a:t>的地址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27E75E-013B-4CA0-95A0-45CF242FDFBB}"/>
              </a:ext>
            </a:extLst>
          </p:cNvPr>
          <p:cNvSpPr txBox="1"/>
          <p:nvPr/>
        </p:nvSpPr>
        <p:spPr>
          <a:xfrm>
            <a:off x="390799" y="3359843"/>
            <a:ext cx="2715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子线程：</a:t>
            </a:r>
            <a:endParaRPr lang="en-US" altLang="zh-CN" dirty="0"/>
          </a:p>
          <a:p>
            <a:r>
              <a:rPr lang="en-US" altLang="zh-CN" dirty="0" err="1"/>
              <a:t>threadFunc</a:t>
            </a:r>
            <a:r>
              <a:rPr lang="en-US" altLang="zh-CN" dirty="0"/>
              <a:t>(void* p)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(“%</a:t>
            </a:r>
            <a:r>
              <a:rPr lang="en-US" altLang="zh-CN" dirty="0" err="1"/>
              <a:t>ld</a:t>
            </a:r>
            <a:r>
              <a:rPr lang="en-US" altLang="zh-CN" dirty="0"/>
              <a:t>\n”,(long)p);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11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7872</TotalTime>
  <Words>563</Words>
  <Application>Microsoft Office PowerPoint</Application>
  <PresentationFormat>宽屏</PresentationFormat>
  <Paragraphs>176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pthread_create 线程传参</vt:lpstr>
      <vt:lpstr>PowerPoint 演示文稿</vt:lpstr>
      <vt:lpstr>PowerPoint 演示文稿</vt:lpstr>
      <vt:lpstr>PowerPoint 演示文稿</vt:lpstr>
      <vt:lpstr>pthread_create 线程传参</vt:lpstr>
      <vt:lpstr>线程清理函数</vt:lpstr>
      <vt:lpstr>互斥锁的使用</vt:lpstr>
      <vt:lpstr>互斥锁的使用</vt:lpstr>
      <vt:lpstr>PowerPoint 演示文稿</vt:lpstr>
      <vt:lpstr>PowerPoint 演示文稿</vt:lpstr>
      <vt:lpstr>可重入函数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chen</dc:creator>
  <cp:lastModifiedBy>he chen</cp:lastModifiedBy>
  <cp:revision>112</cp:revision>
  <dcterms:created xsi:type="dcterms:W3CDTF">2019-12-11T13:22:29Z</dcterms:created>
  <dcterms:modified xsi:type="dcterms:W3CDTF">2020-04-27T11:56:18Z</dcterms:modified>
</cp:coreProperties>
</file>