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4DC647-4D2C-482F-B3E8-859E1D6561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845D1D-D765-463D-A2DF-D6EC72352D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3B3844-BA1D-4D0C-8413-05390D542D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21327A-46AD-4071-9456-58ED5E272E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CC9614-00A0-4752-BFD0-4C1C36341E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BD67A8-1A32-4022-B4C9-11699621E6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6EDB0F-C7C9-401A-BD33-6C302C3923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D3702B-4747-47EC-B660-89585F7FF5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A51F8A-8543-4B1C-81ED-EE4F88DDCA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2F23A1-ED3C-4172-B639-D041EA0B07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22CB34-51AB-4083-9124-324A9F02DF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461385-5D81-473A-8C49-FDFD0AF8F9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E0015A-90BA-4D27-8B2B-C070C083DC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8010F8-33EA-4B9E-A6FC-8AB8B554E6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D181B6-619E-4E49-8B41-10F5FD951F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E26BF2-BF56-433F-9E19-BFDE216A36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0D6041-718B-44C4-8A0F-66C5F7888F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7B1C73-EA54-42BD-B298-429CB06937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F7E9F0-BF01-4A70-A4D7-A0D64D8047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78FE1D-44E8-49A8-8443-B5F137061D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31B843-6143-4578-B526-658116AFE1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967056-03E8-4C4E-A8A7-AC3456EC01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61252-D4B9-4DE1-8CC4-69D4B52B05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2039C7-94DC-434C-80AF-54799208F2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89308E-42FD-444C-B408-84E4B6A3D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396AC8-E174-412A-BC71-CDA9B0DEB0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7A1370-897B-44BD-9956-0EC7022A6E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95F83E-7089-4004-91BB-9C6CEDFF6E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705DD6-6FC9-4B2F-9C44-6BE0730735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365257-2060-48AC-AEC2-153EE0FEF1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B55EE6-568B-4F18-841D-3F7B87A8E7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9D99B7-C5B0-40C9-B171-3B9BDA905E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4C6110-8AE8-4FAC-8670-DD73DF67C8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FA2AD1-90D0-45EC-A1BB-938A1629F0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9FF9A6-CD81-4804-884A-BABEF7F3A7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5CF137-EBFF-42A6-A167-B975DDB73A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C8D5F3-303F-469B-9051-788717575E3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E2D913-8FC8-479B-930F-C369846A8C13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2564FF0-817B-4EE6-8414-1AB5E00FB6B0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ite.mockito.org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3575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Version Control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4" name="Picture 2" descr="Git - Logo Downloads"/>
          <p:cNvPicPr/>
          <p:nvPr/>
        </p:nvPicPr>
        <p:blipFill>
          <a:blip r:embed="rId1"/>
          <a:stretch/>
        </p:blipFill>
        <p:spPr>
          <a:xfrm>
            <a:off x="670320" y="225972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4" descr="Github logo png, Picture #741661 github logo png"/>
          <p:cNvPicPr/>
          <p:nvPr/>
        </p:nvPicPr>
        <p:blipFill>
          <a:blip r:embed="rId2"/>
          <a:stretch/>
        </p:blipFill>
        <p:spPr>
          <a:xfrm>
            <a:off x="9369360" y="2123280"/>
            <a:ext cx="2265120" cy="226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Version Control (Specifically </a:t>
            </a: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GIT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Git lets multiple people collaborate on the same project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Git allows us to store all our code in an online repository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on GitHub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Git allows us to work on different copies of the same code at the same time, and merge our work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Here is how Git works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How Git Works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29" name="Group 10"/>
          <p:cNvGrpSpPr/>
          <p:nvPr/>
        </p:nvGrpSpPr>
        <p:grpSpPr>
          <a:xfrm>
            <a:off x="3158280" y="2257920"/>
            <a:ext cx="873000" cy="2302560"/>
            <a:chOff x="3158280" y="2257920"/>
            <a:chExt cx="873000" cy="2302560"/>
          </a:xfrm>
        </p:grpSpPr>
        <p:sp>
          <p:nvSpPr>
            <p:cNvPr id="130" name="Arrow: Down 8"/>
            <p:cNvSpPr/>
            <p:nvPr/>
          </p:nvSpPr>
          <p:spPr>
            <a:xfrm>
              <a:off x="3158280" y="2257920"/>
              <a:ext cx="210960" cy="23025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1" name="TextBox 9"/>
            <p:cNvSpPr/>
            <p:nvPr/>
          </p:nvSpPr>
          <p:spPr>
            <a:xfrm>
              <a:off x="3263760" y="3189960"/>
              <a:ext cx="767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</a:rPr>
                <a:t>Clone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132" name="Picture 4" descr="Github logo png, Picture #741661 github logo png"/>
          <p:cNvPicPr/>
          <p:nvPr/>
        </p:nvPicPr>
        <p:blipFill>
          <a:blip r:embed="rId1"/>
          <a:stretch/>
        </p:blipFill>
        <p:spPr>
          <a:xfrm>
            <a:off x="1708560" y="1690200"/>
            <a:ext cx="678960" cy="678960"/>
          </a:xfrm>
          <a:prstGeom prst="rect">
            <a:avLst/>
          </a:prstGeom>
          <a:ln w="0">
            <a:noFill/>
          </a:ln>
        </p:spPr>
      </p:pic>
      <p:sp>
        <p:nvSpPr>
          <p:cNvPr id="133" name="Oval 3"/>
          <p:cNvSpPr/>
          <p:nvPr/>
        </p:nvSpPr>
        <p:spPr>
          <a:xfrm>
            <a:off x="3198960" y="2030040"/>
            <a:ext cx="104040" cy="10188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360" bIns="273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0" y="1805400"/>
            <a:ext cx="18720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Git Repository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onsolas"/>
              </a:rPr>
              <a:t>remote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-</a:t>
            </a:r>
            <a:r>
              <a:rPr b="0" lang="en-US" sz="1400" spc="-1" strike="noStrike">
                <a:solidFill>
                  <a:srgbClr val="ffffff"/>
                </a:solidFill>
                <a:latin typeface="Consolas"/>
              </a:rPr>
              <a:t> origin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Box 11"/>
          <p:cNvSpPr/>
          <p:nvPr/>
        </p:nvSpPr>
        <p:spPr>
          <a:xfrm>
            <a:off x="2387520" y="1865520"/>
            <a:ext cx="81144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onsolas"/>
              </a:rPr>
              <a:t>master 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branch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TextBox 5"/>
          <p:cNvSpPr/>
          <p:nvPr/>
        </p:nvSpPr>
        <p:spPr>
          <a:xfrm>
            <a:off x="17280" y="4415400"/>
            <a:ext cx="1244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Git Repository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onsolas"/>
              </a:rPr>
              <a:t>local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7" name="Picture 7" descr=""/>
          <p:cNvPicPr/>
          <p:nvPr/>
        </p:nvPicPr>
        <p:blipFill>
          <a:blip r:embed="rId2"/>
          <a:stretch/>
        </p:blipFill>
        <p:spPr>
          <a:xfrm>
            <a:off x="1725840" y="4415400"/>
            <a:ext cx="577440" cy="551880"/>
          </a:xfrm>
          <a:prstGeom prst="rect">
            <a:avLst/>
          </a:prstGeom>
          <a:ln w="0">
            <a:noFill/>
          </a:ln>
        </p:spPr>
      </p:pic>
      <p:sp>
        <p:nvSpPr>
          <p:cNvPr id="138" name="Oval 15"/>
          <p:cNvSpPr/>
          <p:nvPr/>
        </p:nvSpPr>
        <p:spPr>
          <a:xfrm>
            <a:off x="3220560" y="4699440"/>
            <a:ext cx="104040" cy="10188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360" bIns="273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TextBox 16"/>
          <p:cNvSpPr/>
          <p:nvPr/>
        </p:nvSpPr>
        <p:spPr>
          <a:xfrm>
            <a:off x="2303280" y="4535280"/>
            <a:ext cx="89712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onsolas"/>
              </a:rPr>
              <a:t>master 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branch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0" name="Group 25"/>
          <p:cNvGrpSpPr/>
          <p:nvPr/>
        </p:nvGrpSpPr>
        <p:grpSpPr>
          <a:xfrm>
            <a:off x="2836800" y="5725080"/>
            <a:ext cx="1642680" cy="514440"/>
            <a:chOff x="2836800" y="5725080"/>
            <a:chExt cx="1642680" cy="514440"/>
          </a:xfrm>
        </p:grpSpPr>
        <p:sp>
          <p:nvSpPr>
            <p:cNvPr id="141" name="Oval 23"/>
            <p:cNvSpPr/>
            <p:nvPr/>
          </p:nvSpPr>
          <p:spPr>
            <a:xfrm>
              <a:off x="3747600" y="580212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142" name="Group 24"/>
            <p:cNvGrpSpPr/>
            <p:nvPr/>
          </p:nvGrpSpPr>
          <p:grpSpPr>
            <a:xfrm>
              <a:off x="2836800" y="5725080"/>
              <a:ext cx="1642680" cy="514440"/>
              <a:chOff x="2836800" y="5725080"/>
              <a:chExt cx="1642680" cy="514440"/>
            </a:xfrm>
          </p:grpSpPr>
          <p:sp>
            <p:nvSpPr>
              <p:cNvPr id="143" name="Arrow: Right 14"/>
              <p:cNvSpPr/>
              <p:nvPr/>
            </p:nvSpPr>
            <p:spPr>
              <a:xfrm>
                <a:off x="3317760" y="5725080"/>
                <a:ext cx="380160" cy="2559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44" name="TextBox 18"/>
              <p:cNvSpPr/>
              <p:nvPr/>
            </p:nvSpPr>
            <p:spPr>
              <a:xfrm>
                <a:off x="2836800" y="5967360"/>
                <a:ext cx="164268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Files Changed &amp; Saved</a:t>
                </a:r>
                <a:endParaRPr b="0" lang="en-US" sz="12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145" name="Group 2050"/>
          <p:cNvGrpSpPr/>
          <p:nvPr/>
        </p:nvGrpSpPr>
        <p:grpSpPr>
          <a:xfrm>
            <a:off x="0" y="5542560"/>
            <a:ext cx="3268080" cy="562680"/>
            <a:chOff x="0" y="5542560"/>
            <a:chExt cx="3268080" cy="562680"/>
          </a:xfrm>
        </p:grpSpPr>
        <p:grpSp>
          <p:nvGrpSpPr>
            <p:cNvPr id="146" name="Group 17"/>
            <p:cNvGrpSpPr/>
            <p:nvPr/>
          </p:nvGrpSpPr>
          <p:grpSpPr>
            <a:xfrm>
              <a:off x="0" y="5699880"/>
              <a:ext cx="3268080" cy="302760"/>
              <a:chOff x="0" y="5699880"/>
              <a:chExt cx="3268080" cy="302760"/>
            </a:xfrm>
          </p:grpSpPr>
          <p:sp>
            <p:nvSpPr>
              <p:cNvPr id="147" name="TextBox 19"/>
              <p:cNvSpPr/>
              <p:nvPr/>
            </p:nvSpPr>
            <p:spPr>
              <a:xfrm>
                <a:off x="0" y="5699880"/>
                <a:ext cx="146268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Local File System</a:t>
                </a: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48" name="Oval 22"/>
              <p:cNvSpPr/>
              <p:nvPr/>
            </p:nvSpPr>
            <p:spPr>
              <a:xfrm>
                <a:off x="3164040" y="580248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pic>
          <p:nvPicPr>
            <p:cNvPr id="149" name="Picture 8" descr="Download File Explorer Icon from Windows 10 Build 18298"/>
            <p:cNvPicPr/>
            <p:nvPr/>
          </p:nvPicPr>
          <p:blipFill>
            <a:blip r:embed="rId3"/>
            <a:stretch/>
          </p:blipFill>
          <p:spPr>
            <a:xfrm>
              <a:off x="1693080" y="5542560"/>
              <a:ext cx="562680" cy="562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0" name="Group 29"/>
          <p:cNvGrpSpPr/>
          <p:nvPr/>
        </p:nvGrpSpPr>
        <p:grpSpPr>
          <a:xfrm>
            <a:off x="3342600" y="4703400"/>
            <a:ext cx="1144800" cy="1049040"/>
            <a:chOff x="3342600" y="4703400"/>
            <a:chExt cx="1144800" cy="1049040"/>
          </a:xfrm>
        </p:grpSpPr>
        <p:sp>
          <p:nvSpPr>
            <p:cNvPr id="151" name="Oval 20"/>
            <p:cNvSpPr/>
            <p:nvPr/>
          </p:nvSpPr>
          <p:spPr>
            <a:xfrm>
              <a:off x="3773520" y="470340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2" name="Arrow: Up 26"/>
            <p:cNvSpPr/>
            <p:nvPr/>
          </p:nvSpPr>
          <p:spPr>
            <a:xfrm>
              <a:off x="3747600" y="4966200"/>
              <a:ext cx="104040" cy="78624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3" name="TextBox 27"/>
            <p:cNvSpPr/>
            <p:nvPr/>
          </p:nvSpPr>
          <p:spPr>
            <a:xfrm>
              <a:off x="3799800" y="5081040"/>
              <a:ext cx="687600" cy="59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Calibri"/>
                </a:rPr>
                <a:t>Stage &amp; Commit Changes</a:t>
              </a:r>
              <a:endParaRPr b="0" lang="en-US" sz="11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Rectangle 28"/>
            <p:cNvSpPr/>
            <p:nvPr/>
          </p:nvSpPr>
          <p:spPr>
            <a:xfrm>
              <a:off x="3342600" y="4714560"/>
              <a:ext cx="398880" cy="954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55" name="Group 2047"/>
          <p:cNvGrpSpPr/>
          <p:nvPr/>
        </p:nvGrpSpPr>
        <p:grpSpPr>
          <a:xfrm>
            <a:off x="3341880" y="2026800"/>
            <a:ext cx="1242000" cy="2622240"/>
            <a:chOff x="3341880" y="2026800"/>
            <a:chExt cx="1242000" cy="2622240"/>
          </a:xfrm>
        </p:grpSpPr>
        <p:grpSp>
          <p:nvGrpSpPr>
            <p:cNvPr id="156" name="Group 30"/>
            <p:cNvGrpSpPr/>
            <p:nvPr/>
          </p:nvGrpSpPr>
          <p:grpSpPr>
            <a:xfrm>
              <a:off x="3341880" y="2026800"/>
              <a:ext cx="642600" cy="2622240"/>
              <a:chOff x="3341880" y="2026800"/>
              <a:chExt cx="642600" cy="2622240"/>
            </a:xfrm>
          </p:grpSpPr>
          <p:sp>
            <p:nvSpPr>
              <p:cNvPr id="157" name="Oval 21"/>
              <p:cNvSpPr/>
              <p:nvPr/>
            </p:nvSpPr>
            <p:spPr>
              <a:xfrm>
                <a:off x="3770640" y="202680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58" name="Rectangle 41"/>
              <p:cNvSpPr/>
              <p:nvPr/>
            </p:nvSpPr>
            <p:spPr>
              <a:xfrm>
                <a:off x="3341880" y="2034000"/>
                <a:ext cx="398880" cy="95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59" name="Arrow: Up 42"/>
              <p:cNvSpPr/>
              <p:nvPr/>
            </p:nvSpPr>
            <p:spPr>
              <a:xfrm>
                <a:off x="3773520" y="2257920"/>
                <a:ext cx="210960" cy="239112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sp>
          <p:nvSpPr>
            <p:cNvPr id="160" name="TextBox 45"/>
            <p:cNvSpPr/>
            <p:nvPr/>
          </p:nvSpPr>
          <p:spPr>
            <a:xfrm>
              <a:off x="3896280" y="3244320"/>
              <a:ext cx="687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</a:rPr>
                <a:t>Push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1" name="Group 2048"/>
          <p:cNvGrpSpPr/>
          <p:nvPr/>
        </p:nvGrpSpPr>
        <p:grpSpPr>
          <a:xfrm>
            <a:off x="3908160" y="2027160"/>
            <a:ext cx="542520" cy="101880"/>
            <a:chOff x="3908160" y="2027160"/>
            <a:chExt cx="542520" cy="101880"/>
          </a:xfrm>
        </p:grpSpPr>
        <p:sp>
          <p:nvSpPr>
            <p:cNvPr id="162" name="Oval 32"/>
            <p:cNvSpPr/>
            <p:nvPr/>
          </p:nvSpPr>
          <p:spPr>
            <a:xfrm>
              <a:off x="4346640" y="202716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3" name="Rectangle 49"/>
            <p:cNvSpPr/>
            <p:nvPr/>
          </p:nvSpPr>
          <p:spPr>
            <a:xfrm>
              <a:off x="3908160" y="2033280"/>
              <a:ext cx="398880" cy="954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64" name="Group 2054"/>
          <p:cNvGrpSpPr/>
          <p:nvPr/>
        </p:nvGrpSpPr>
        <p:grpSpPr>
          <a:xfrm>
            <a:off x="4295160" y="2228400"/>
            <a:ext cx="790200" cy="2391120"/>
            <a:chOff x="4295160" y="2228400"/>
            <a:chExt cx="790200" cy="2391120"/>
          </a:xfrm>
        </p:grpSpPr>
        <p:sp>
          <p:nvSpPr>
            <p:cNvPr id="165" name="Arrow: Up 60"/>
            <p:cNvSpPr/>
            <p:nvPr/>
          </p:nvSpPr>
          <p:spPr>
            <a:xfrm rot="10800000">
              <a:off x="4295160" y="2228400"/>
              <a:ext cx="210960" cy="23911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6" name="TextBox 64"/>
            <p:cNvSpPr/>
            <p:nvPr/>
          </p:nvSpPr>
          <p:spPr>
            <a:xfrm>
              <a:off x="4397760" y="3255840"/>
              <a:ext cx="687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</a:rPr>
                <a:t>Pull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7" name="Group 65"/>
          <p:cNvGrpSpPr/>
          <p:nvPr/>
        </p:nvGrpSpPr>
        <p:grpSpPr>
          <a:xfrm>
            <a:off x="3904200" y="4705200"/>
            <a:ext cx="542520" cy="101880"/>
            <a:chOff x="3904200" y="4705200"/>
            <a:chExt cx="542520" cy="101880"/>
          </a:xfrm>
        </p:grpSpPr>
        <p:sp>
          <p:nvSpPr>
            <p:cNvPr id="168" name="Oval 66"/>
            <p:cNvSpPr/>
            <p:nvPr/>
          </p:nvSpPr>
          <p:spPr>
            <a:xfrm>
              <a:off x="4342680" y="470520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9" name="Rectangle 67"/>
            <p:cNvSpPr/>
            <p:nvPr/>
          </p:nvSpPr>
          <p:spPr>
            <a:xfrm>
              <a:off x="3904200" y="4711680"/>
              <a:ext cx="398880" cy="954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70" name="Group 69"/>
          <p:cNvGrpSpPr/>
          <p:nvPr/>
        </p:nvGrpSpPr>
        <p:grpSpPr>
          <a:xfrm>
            <a:off x="3893400" y="5802120"/>
            <a:ext cx="542520" cy="101880"/>
            <a:chOff x="3893400" y="5802120"/>
            <a:chExt cx="542520" cy="101880"/>
          </a:xfrm>
        </p:grpSpPr>
        <p:sp>
          <p:nvSpPr>
            <p:cNvPr id="171" name="Oval 70"/>
            <p:cNvSpPr/>
            <p:nvPr/>
          </p:nvSpPr>
          <p:spPr>
            <a:xfrm>
              <a:off x="4331880" y="580212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2" name="Rectangle 71"/>
            <p:cNvSpPr/>
            <p:nvPr/>
          </p:nvSpPr>
          <p:spPr>
            <a:xfrm>
              <a:off x="3893400" y="5808600"/>
              <a:ext cx="398880" cy="954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73" name="Group 48"/>
          <p:cNvGrpSpPr/>
          <p:nvPr/>
        </p:nvGrpSpPr>
        <p:grpSpPr>
          <a:xfrm>
            <a:off x="5516280" y="4884480"/>
            <a:ext cx="678600" cy="514800"/>
            <a:chOff x="5516280" y="4884480"/>
            <a:chExt cx="678600" cy="514800"/>
          </a:xfrm>
        </p:grpSpPr>
        <p:sp>
          <p:nvSpPr>
            <p:cNvPr id="174" name="Arrow: Bent 50"/>
            <p:cNvSpPr/>
            <p:nvPr/>
          </p:nvSpPr>
          <p:spPr>
            <a:xfrm flipH="1" rot="10800000">
              <a:off x="5516280" y="4884480"/>
              <a:ext cx="504000" cy="5148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75" name="Oval 51"/>
            <p:cNvSpPr/>
            <p:nvPr/>
          </p:nvSpPr>
          <p:spPr>
            <a:xfrm>
              <a:off x="6071760" y="5236920"/>
              <a:ext cx="12312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76" name="Group 52"/>
          <p:cNvGrpSpPr/>
          <p:nvPr/>
        </p:nvGrpSpPr>
        <p:grpSpPr>
          <a:xfrm>
            <a:off x="5630760" y="5797800"/>
            <a:ext cx="542520" cy="101880"/>
            <a:chOff x="5630760" y="5797800"/>
            <a:chExt cx="542520" cy="101880"/>
          </a:xfrm>
        </p:grpSpPr>
        <p:sp>
          <p:nvSpPr>
            <p:cNvPr id="177" name="Oval 53"/>
            <p:cNvSpPr/>
            <p:nvPr/>
          </p:nvSpPr>
          <p:spPr>
            <a:xfrm>
              <a:off x="6069240" y="579780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8" name="Rectangle 54"/>
            <p:cNvSpPr/>
            <p:nvPr/>
          </p:nvSpPr>
          <p:spPr>
            <a:xfrm>
              <a:off x="5630760" y="5804280"/>
              <a:ext cx="398880" cy="954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79" name="Group 55"/>
          <p:cNvGrpSpPr/>
          <p:nvPr/>
        </p:nvGrpSpPr>
        <p:grpSpPr>
          <a:xfrm>
            <a:off x="6241680" y="5232240"/>
            <a:ext cx="1055520" cy="101880"/>
            <a:chOff x="6241680" y="5232240"/>
            <a:chExt cx="1055520" cy="101880"/>
          </a:xfrm>
        </p:grpSpPr>
        <p:sp>
          <p:nvSpPr>
            <p:cNvPr id="180" name="Oval 56"/>
            <p:cNvSpPr/>
            <p:nvPr/>
          </p:nvSpPr>
          <p:spPr>
            <a:xfrm>
              <a:off x="7193160" y="523224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1" name="Rectangle 57"/>
            <p:cNvSpPr/>
            <p:nvPr/>
          </p:nvSpPr>
          <p:spPr>
            <a:xfrm>
              <a:off x="6241680" y="5240880"/>
              <a:ext cx="897480" cy="8352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8880" bIns="388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82" name="Group 58"/>
          <p:cNvGrpSpPr/>
          <p:nvPr/>
        </p:nvGrpSpPr>
        <p:grpSpPr>
          <a:xfrm>
            <a:off x="7845480" y="2027160"/>
            <a:ext cx="542520" cy="101880"/>
            <a:chOff x="7845480" y="2027160"/>
            <a:chExt cx="542520" cy="101880"/>
          </a:xfrm>
        </p:grpSpPr>
        <p:sp>
          <p:nvSpPr>
            <p:cNvPr id="183" name="Oval 59"/>
            <p:cNvSpPr/>
            <p:nvPr/>
          </p:nvSpPr>
          <p:spPr>
            <a:xfrm>
              <a:off x="8283960" y="202716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4" name="Rectangle 61"/>
            <p:cNvSpPr/>
            <p:nvPr/>
          </p:nvSpPr>
          <p:spPr>
            <a:xfrm>
              <a:off x="7845480" y="2033280"/>
              <a:ext cx="398880" cy="954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85" name="Group 62"/>
          <p:cNvGrpSpPr/>
          <p:nvPr/>
        </p:nvGrpSpPr>
        <p:grpSpPr>
          <a:xfrm>
            <a:off x="8427600" y="2021400"/>
            <a:ext cx="542520" cy="101880"/>
            <a:chOff x="8427600" y="2021400"/>
            <a:chExt cx="542520" cy="101880"/>
          </a:xfrm>
        </p:grpSpPr>
        <p:sp>
          <p:nvSpPr>
            <p:cNvPr id="186" name="Oval 63"/>
            <p:cNvSpPr/>
            <p:nvPr/>
          </p:nvSpPr>
          <p:spPr>
            <a:xfrm>
              <a:off x="8866080" y="202140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7" name="Rectangle 68"/>
            <p:cNvSpPr/>
            <p:nvPr/>
          </p:nvSpPr>
          <p:spPr>
            <a:xfrm>
              <a:off x="8427600" y="2027880"/>
              <a:ext cx="398880" cy="954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88" name="Group 72"/>
          <p:cNvGrpSpPr/>
          <p:nvPr/>
        </p:nvGrpSpPr>
        <p:grpSpPr>
          <a:xfrm>
            <a:off x="9015840" y="2025720"/>
            <a:ext cx="542520" cy="101880"/>
            <a:chOff x="9015840" y="2025720"/>
            <a:chExt cx="542520" cy="101880"/>
          </a:xfrm>
        </p:grpSpPr>
        <p:sp>
          <p:nvSpPr>
            <p:cNvPr id="189" name="Oval 73"/>
            <p:cNvSpPr/>
            <p:nvPr/>
          </p:nvSpPr>
          <p:spPr>
            <a:xfrm>
              <a:off x="9454320" y="202572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0" name="Rectangle 74"/>
            <p:cNvSpPr/>
            <p:nvPr/>
          </p:nvSpPr>
          <p:spPr>
            <a:xfrm>
              <a:off x="9015840" y="2031840"/>
              <a:ext cx="398880" cy="954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91" name="Group 75"/>
          <p:cNvGrpSpPr/>
          <p:nvPr/>
        </p:nvGrpSpPr>
        <p:grpSpPr>
          <a:xfrm>
            <a:off x="6020640" y="2709720"/>
            <a:ext cx="1050480" cy="2391120"/>
            <a:chOff x="6020640" y="2709720"/>
            <a:chExt cx="1050480" cy="2391120"/>
          </a:xfrm>
        </p:grpSpPr>
        <p:sp>
          <p:nvSpPr>
            <p:cNvPr id="192" name="Arrow: Up 76"/>
            <p:cNvSpPr/>
            <p:nvPr/>
          </p:nvSpPr>
          <p:spPr>
            <a:xfrm rot="10800000">
              <a:off x="6020640" y="2709720"/>
              <a:ext cx="210960" cy="23911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3" name="TextBox 77"/>
            <p:cNvSpPr/>
            <p:nvPr/>
          </p:nvSpPr>
          <p:spPr>
            <a:xfrm>
              <a:off x="6174000" y="3642120"/>
              <a:ext cx="897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</a:rPr>
                <a:t>Checkout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94" name="Group 78"/>
          <p:cNvGrpSpPr/>
          <p:nvPr/>
        </p:nvGrpSpPr>
        <p:grpSpPr>
          <a:xfrm>
            <a:off x="5870160" y="5729760"/>
            <a:ext cx="1634040" cy="540360"/>
            <a:chOff x="5870160" y="5729760"/>
            <a:chExt cx="1634040" cy="540360"/>
          </a:xfrm>
        </p:grpSpPr>
        <p:sp>
          <p:nvSpPr>
            <p:cNvPr id="195" name="Oval 79"/>
            <p:cNvSpPr/>
            <p:nvPr/>
          </p:nvSpPr>
          <p:spPr>
            <a:xfrm>
              <a:off x="7201800" y="581724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6" name="Arrow: Right 80"/>
            <p:cNvSpPr/>
            <p:nvPr/>
          </p:nvSpPr>
          <p:spPr>
            <a:xfrm>
              <a:off x="6226920" y="5729760"/>
              <a:ext cx="920520" cy="2559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7" name="TextBox 81"/>
            <p:cNvSpPr/>
            <p:nvPr/>
          </p:nvSpPr>
          <p:spPr>
            <a:xfrm>
              <a:off x="5870160" y="5997960"/>
              <a:ext cx="1634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Files Changed &amp; Saved</a:t>
              </a:r>
              <a:endParaRPr b="0" lang="en-US" sz="1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98" name="Group 82"/>
          <p:cNvGrpSpPr/>
          <p:nvPr/>
        </p:nvGrpSpPr>
        <p:grpSpPr>
          <a:xfrm>
            <a:off x="7201800" y="5303520"/>
            <a:ext cx="780120" cy="591840"/>
            <a:chOff x="7201800" y="5303520"/>
            <a:chExt cx="780120" cy="591840"/>
          </a:xfrm>
        </p:grpSpPr>
        <p:sp>
          <p:nvSpPr>
            <p:cNvPr id="199" name="Arrow: Up 83"/>
            <p:cNvSpPr/>
            <p:nvPr/>
          </p:nvSpPr>
          <p:spPr>
            <a:xfrm>
              <a:off x="7201800" y="5418360"/>
              <a:ext cx="104040" cy="3009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0" name="TextBox 84"/>
            <p:cNvSpPr/>
            <p:nvPr/>
          </p:nvSpPr>
          <p:spPr>
            <a:xfrm>
              <a:off x="7294320" y="5303520"/>
              <a:ext cx="687600" cy="59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Calibri"/>
                </a:rPr>
                <a:t>Stage &amp; Commit Changes</a:t>
              </a:r>
              <a:endParaRPr b="0" lang="en-US" sz="11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1" name="Group 85"/>
          <p:cNvGrpSpPr/>
          <p:nvPr/>
        </p:nvGrpSpPr>
        <p:grpSpPr>
          <a:xfrm>
            <a:off x="6216480" y="2547000"/>
            <a:ext cx="1055880" cy="101880"/>
            <a:chOff x="6216480" y="2547000"/>
            <a:chExt cx="1055880" cy="101880"/>
          </a:xfrm>
        </p:grpSpPr>
        <p:sp>
          <p:nvSpPr>
            <p:cNvPr id="202" name="Oval 86"/>
            <p:cNvSpPr/>
            <p:nvPr/>
          </p:nvSpPr>
          <p:spPr>
            <a:xfrm>
              <a:off x="7168320" y="2547000"/>
              <a:ext cx="10404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3" name="Rectangle 87"/>
            <p:cNvSpPr/>
            <p:nvPr/>
          </p:nvSpPr>
          <p:spPr>
            <a:xfrm>
              <a:off x="6216480" y="2556000"/>
              <a:ext cx="897480" cy="8352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8880" bIns="388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204" name="Group 88"/>
          <p:cNvGrpSpPr/>
          <p:nvPr/>
        </p:nvGrpSpPr>
        <p:grpSpPr>
          <a:xfrm>
            <a:off x="7139520" y="2728440"/>
            <a:ext cx="732960" cy="2445840"/>
            <a:chOff x="7139520" y="2728440"/>
            <a:chExt cx="732960" cy="2445840"/>
          </a:xfrm>
        </p:grpSpPr>
        <p:sp>
          <p:nvSpPr>
            <p:cNvPr id="205" name="Arrow: Up 89"/>
            <p:cNvSpPr/>
            <p:nvPr/>
          </p:nvSpPr>
          <p:spPr>
            <a:xfrm>
              <a:off x="7139520" y="2728440"/>
              <a:ext cx="210960" cy="244584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6" name="TextBox 90"/>
            <p:cNvSpPr/>
            <p:nvPr/>
          </p:nvSpPr>
          <p:spPr>
            <a:xfrm>
              <a:off x="7250040" y="3693240"/>
              <a:ext cx="622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</a:rPr>
                <a:t>Push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7" name="Group 91"/>
          <p:cNvGrpSpPr/>
          <p:nvPr/>
        </p:nvGrpSpPr>
        <p:grpSpPr>
          <a:xfrm>
            <a:off x="7358040" y="2170800"/>
            <a:ext cx="1222200" cy="525240"/>
            <a:chOff x="7358040" y="2170800"/>
            <a:chExt cx="1222200" cy="525240"/>
          </a:xfrm>
        </p:grpSpPr>
        <p:sp>
          <p:nvSpPr>
            <p:cNvPr id="208" name="Arrow: Bent 92"/>
            <p:cNvSpPr/>
            <p:nvPr/>
          </p:nvSpPr>
          <p:spPr>
            <a:xfrm flipH="1" rot="5400000">
              <a:off x="7385040" y="2143800"/>
              <a:ext cx="460800" cy="5148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9" name="TextBox 93"/>
            <p:cNvSpPr/>
            <p:nvPr/>
          </p:nvSpPr>
          <p:spPr>
            <a:xfrm>
              <a:off x="7804080" y="2271600"/>
              <a:ext cx="776160" cy="42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Calibri"/>
                </a:rPr>
                <a:t>Open Pull Request</a:t>
              </a:r>
              <a:endParaRPr b="0" lang="en-US" sz="11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10" name="Group 94"/>
          <p:cNvGrpSpPr/>
          <p:nvPr/>
        </p:nvGrpSpPr>
        <p:grpSpPr>
          <a:xfrm>
            <a:off x="5641200" y="1713600"/>
            <a:ext cx="2599200" cy="419760"/>
            <a:chOff x="5641200" y="1713600"/>
            <a:chExt cx="2599200" cy="419760"/>
          </a:xfrm>
        </p:grpSpPr>
        <p:grpSp>
          <p:nvGrpSpPr>
            <p:cNvPr id="211" name="Group 95"/>
            <p:cNvGrpSpPr/>
            <p:nvPr/>
          </p:nvGrpSpPr>
          <p:grpSpPr>
            <a:xfrm>
              <a:off x="5641200" y="2021400"/>
              <a:ext cx="2171160" cy="111960"/>
              <a:chOff x="5641200" y="2021400"/>
              <a:chExt cx="2171160" cy="111960"/>
            </a:xfrm>
          </p:grpSpPr>
          <p:sp>
            <p:nvSpPr>
              <p:cNvPr id="212" name="Oval 97"/>
              <p:cNvSpPr/>
              <p:nvPr/>
            </p:nvSpPr>
            <p:spPr>
              <a:xfrm>
                <a:off x="7708320" y="202716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13" name="Rectangle 98"/>
              <p:cNvSpPr/>
              <p:nvPr/>
            </p:nvSpPr>
            <p:spPr>
              <a:xfrm>
                <a:off x="5641200" y="2021400"/>
                <a:ext cx="2040480" cy="1119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sp>
          <p:nvSpPr>
            <p:cNvPr id="214" name="TextBox 96"/>
            <p:cNvSpPr/>
            <p:nvPr/>
          </p:nvSpPr>
          <p:spPr>
            <a:xfrm>
              <a:off x="7561440" y="1713600"/>
              <a:ext cx="678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Calibri"/>
                </a:rPr>
                <a:t>Merge</a:t>
              </a:r>
              <a:endParaRPr b="0" lang="en-US" sz="11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15" name="Group 6"/>
          <p:cNvGrpSpPr/>
          <p:nvPr/>
        </p:nvGrpSpPr>
        <p:grpSpPr>
          <a:xfrm>
            <a:off x="4482720" y="2018880"/>
            <a:ext cx="1127160" cy="108000"/>
            <a:chOff x="4482720" y="2018880"/>
            <a:chExt cx="1127160" cy="108000"/>
          </a:xfrm>
        </p:grpSpPr>
        <p:grpSp>
          <p:nvGrpSpPr>
            <p:cNvPr id="216" name="Group 99"/>
            <p:cNvGrpSpPr/>
            <p:nvPr/>
          </p:nvGrpSpPr>
          <p:grpSpPr>
            <a:xfrm>
              <a:off x="4482720" y="2025000"/>
              <a:ext cx="542520" cy="101880"/>
              <a:chOff x="4482720" y="2025000"/>
              <a:chExt cx="542520" cy="101880"/>
            </a:xfrm>
          </p:grpSpPr>
          <p:sp>
            <p:nvSpPr>
              <p:cNvPr id="217" name="Oval 100"/>
              <p:cNvSpPr/>
              <p:nvPr/>
            </p:nvSpPr>
            <p:spPr>
              <a:xfrm>
                <a:off x="4921200" y="202500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18" name="Rectangle 101"/>
              <p:cNvSpPr/>
              <p:nvPr/>
            </p:nvSpPr>
            <p:spPr>
              <a:xfrm>
                <a:off x="4482720" y="2031480"/>
                <a:ext cx="398880" cy="95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219" name="Group 102"/>
            <p:cNvGrpSpPr/>
            <p:nvPr/>
          </p:nvGrpSpPr>
          <p:grpSpPr>
            <a:xfrm>
              <a:off x="5067360" y="2018880"/>
              <a:ext cx="542520" cy="101880"/>
              <a:chOff x="5067360" y="2018880"/>
              <a:chExt cx="542520" cy="101880"/>
            </a:xfrm>
          </p:grpSpPr>
          <p:sp>
            <p:nvSpPr>
              <p:cNvPr id="220" name="Oval 103"/>
              <p:cNvSpPr/>
              <p:nvPr/>
            </p:nvSpPr>
            <p:spPr>
              <a:xfrm>
                <a:off x="5505840" y="201888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21" name="Rectangle 104"/>
              <p:cNvSpPr/>
              <p:nvPr/>
            </p:nvSpPr>
            <p:spPr>
              <a:xfrm>
                <a:off x="5067360" y="2025360"/>
                <a:ext cx="398880" cy="95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</p:grpSp>
      <p:grpSp>
        <p:nvGrpSpPr>
          <p:cNvPr id="222" name="Group 105"/>
          <p:cNvGrpSpPr/>
          <p:nvPr/>
        </p:nvGrpSpPr>
        <p:grpSpPr>
          <a:xfrm>
            <a:off x="4804200" y="2188800"/>
            <a:ext cx="1310400" cy="527400"/>
            <a:chOff x="4804200" y="2188800"/>
            <a:chExt cx="1310400" cy="527400"/>
          </a:xfrm>
        </p:grpSpPr>
        <p:sp>
          <p:nvSpPr>
            <p:cNvPr id="223" name="TextBox 106"/>
            <p:cNvSpPr/>
            <p:nvPr/>
          </p:nvSpPr>
          <p:spPr>
            <a:xfrm>
              <a:off x="4804200" y="2291760"/>
              <a:ext cx="733680" cy="42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Calibri"/>
                </a:rPr>
                <a:t>feature branch</a:t>
              </a:r>
              <a:endParaRPr b="0" lang="en-US" sz="11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" name="Arrow: Bent 107"/>
            <p:cNvSpPr/>
            <p:nvPr/>
          </p:nvSpPr>
          <p:spPr>
            <a:xfrm flipH="1" rot="10800000">
              <a:off x="5493960" y="2188800"/>
              <a:ext cx="460800" cy="5148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25" name="Oval 108"/>
            <p:cNvSpPr/>
            <p:nvPr/>
          </p:nvSpPr>
          <p:spPr>
            <a:xfrm>
              <a:off x="6001920" y="2541240"/>
              <a:ext cx="112680" cy="101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360" bIns="273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226" name="Group 109"/>
          <p:cNvGrpSpPr/>
          <p:nvPr/>
        </p:nvGrpSpPr>
        <p:grpSpPr>
          <a:xfrm>
            <a:off x="4495680" y="4696560"/>
            <a:ext cx="1127160" cy="108360"/>
            <a:chOff x="4495680" y="4696560"/>
            <a:chExt cx="1127160" cy="108360"/>
          </a:xfrm>
        </p:grpSpPr>
        <p:grpSp>
          <p:nvGrpSpPr>
            <p:cNvPr id="227" name="Group 110"/>
            <p:cNvGrpSpPr/>
            <p:nvPr/>
          </p:nvGrpSpPr>
          <p:grpSpPr>
            <a:xfrm>
              <a:off x="4495680" y="4703040"/>
              <a:ext cx="542520" cy="101880"/>
              <a:chOff x="4495680" y="4703040"/>
              <a:chExt cx="542520" cy="101880"/>
            </a:xfrm>
          </p:grpSpPr>
          <p:sp>
            <p:nvSpPr>
              <p:cNvPr id="228" name="Oval 114"/>
              <p:cNvSpPr/>
              <p:nvPr/>
            </p:nvSpPr>
            <p:spPr>
              <a:xfrm>
                <a:off x="4934160" y="470304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29" name="Rectangle 115"/>
              <p:cNvSpPr/>
              <p:nvPr/>
            </p:nvSpPr>
            <p:spPr>
              <a:xfrm>
                <a:off x="4495680" y="4709160"/>
                <a:ext cx="398880" cy="95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230" name="Group 111"/>
            <p:cNvGrpSpPr/>
            <p:nvPr/>
          </p:nvGrpSpPr>
          <p:grpSpPr>
            <a:xfrm>
              <a:off x="5080680" y="4696560"/>
              <a:ext cx="542160" cy="101880"/>
              <a:chOff x="5080680" y="4696560"/>
              <a:chExt cx="542160" cy="101880"/>
            </a:xfrm>
          </p:grpSpPr>
          <p:sp>
            <p:nvSpPr>
              <p:cNvPr id="231" name="Oval 112"/>
              <p:cNvSpPr/>
              <p:nvPr/>
            </p:nvSpPr>
            <p:spPr>
              <a:xfrm>
                <a:off x="5518800" y="469656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32" name="Rectangle 113"/>
              <p:cNvSpPr/>
              <p:nvPr/>
            </p:nvSpPr>
            <p:spPr>
              <a:xfrm>
                <a:off x="5080680" y="4703040"/>
                <a:ext cx="398880" cy="95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</p:grpSp>
      <p:grpSp>
        <p:nvGrpSpPr>
          <p:cNvPr id="233" name="Group 116"/>
          <p:cNvGrpSpPr/>
          <p:nvPr/>
        </p:nvGrpSpPr>
        <p:grpSpPr>
          <a:xfrm>
            <a:off x="4469760" y="5784840"/>
            <a:ext cx="1127520" cy="108360"/>
            <a:chOff x="4469760" y="5784840"/>
            <a:chExt cx="1127520" cy="108360"/>
          </a:xfrm>
        </p:grpSpPr>
        <p:grpSp>
          <p:nvGrpSpPr>
            <p:cNvPr id="234" name="Group 117"/>
            <p:cNvGrpSpPr/>
            <p:nvPr/>
          </p:nvGrpSpPr>
          <p:grpSpPr>
            <a:xfrm>
              <a:off x="4469760" y="5791320"/>
              <a:ext cx="542520" cy="101880"/>
              <a:chOff x="4469760" y="5791320"/>
              <a:chExt cx="542520" cy="101880"/>
            </a:xfrm>
          </p:grpSpPr>
          <p:sp>
            <p:nvSpPr>
              <p:cNvPr id="235" name="Oval 121"/>
              <p:cNvSpPr/>
              <p:nvPr/>
            </p:nvSpPr>
            <p:spPr>
              <a:xfrm>
                <a:off x="4908240" y="579132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36" name="Rectangle 122"/>
              <p:cNvSpPr/>
              <p:nvPr/>
            </p:nvSpPr>
            <p:spPr>
              <a:xfrm>
                <a:off x="4469760" y="5797800"/>
                <a:ext cx="398880" cy="95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237" name="Group 118"/>
            <p:cNvGrpSpPr/>
            <p:nvPr/>
          </p:nvGrpSpPr>
          <p:grpSpPr>
            <a:xfrm>
              <a:off x="5054760" y="5784840"/>
              <a:ext cx="542520" cy="101880"/>
              <a:chOff x="5054760" y="5784840"/>
              <a:chExt cx="542520" cy="101880"/>
            </a:xfrm>
          </p:grpSpPr>
          <p:sp>
            <p:nvSpPr>
              <p:cNvPr id="238" name="Oval 119"/>
              <p:cNvSpPr/>
              <p:nvPr/>
            </p:nvSpPr>
            <p:spPr>
              <a:xfrm>
                <a:off x="5493240" y="5784840"/>
                <a:ext cx="104040" cy="101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27360" bIns="2736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39" name="Rectangle 120"/>
              <p:cNvSpPr/>
              <p:nvPr/>
            </p:nvSpPr>
            <p:spPr>
              <a:xfrm>
                <a:off x="5054760" y="5791320"/>
                <a:ext cx="398880" cy="95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How Will We Implement Git?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Projects, Issues, PRs, Releases, Milestones, Labels, etc.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Git Flow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Continuous Integration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Continuous Building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GitHub Workflow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Continuous Testing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OpenSymbo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hlinkClick r:id="rId1"/>
              </a:rPr>
              <a:t>Mockito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2494</TotalTime>
  <Application>LibreOffice/7.5.4.2$Linux_X86_64 LibreOffice_project/50$Build-2</Application>
  <AppVersion>15.0000</AppVersion>
  <Words>141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2020-05-21T12:19:15Z</dcterms:created>
  <dc:creator>e durso</dc:creator>
  <dc:description/>
  <dc:language>en-US</dc:language>
  <cp:lastModifiedBy/>
  <dcterms:modified xsi:type="dcterms:W3CDTF">2023-07-18T20:36:26Z</dcterms:modified>
  <cp:revision>18</cp:revision>
  <dc:subject/>
  <dc:title>Version Control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