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2" r:id="rId6"/>
    <p:sldId id="260" r:id="rId7"/>
    <p:sldId id="267" r:id="rId8"/>
    <p:sldId id="263" r:id="rId9"/>
    <p:sldId id="265" r:id="rId10"/>
    <p:sldId id="286" r:id="rId11"/>
    <p:sldId id="266" r:id="rId12"/>
    <p:sldId id="281" r:id="rId13"/>
    <p:sldId id="282" r:id="rId14"/>
    <p:sldId id="283" r:id="rId15"/>
    <p:sldId id="264" r:id="rId16"/>
    <p:sldId id="269" r:id="rId17"/>
    <p:sldId id="270" r:id="rId18"/>
    <p:sldId id="271" r:id="rId19"/>
    <p:sldId id="272" r:id="rId20"/>
    <p:sldId id="273" r:id="rId21"/>
    <p:sldId id="275" r:id="rId22"/>
    <p:sldId id="276" r:id="rId23"/>
    <p:sldId id="285" r:id="rId24"/>
    <p:sldId id="287"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FE7512B-AA2D-41B7-AAC5-678EB3811D5D}">
          <p14:sldIdLst>
            <p14:sldId id="256"/>
            <p14:sldId id="259"/>
            <p14:sldId id="258"/>
            <p14:sldId id="257"/>
            <p14:sldId id="262"/>
            <p14:sldId id="260"/>
            <p14:sldId id="267"/>
            <p14:sldId id="263"/>
            <p14:sldId id="265"/>
            <p14:sldId id="286"/>
            <p14:sldId id="266"/>
            <p14:sldId id="281"/>
            <p14:sldId id="282"/>
            <p14:sldId id="283"/>
            <p14:sldId id="264"/>
            <p14:sldId id="269"/>
            <p14:sldId id="270"/>
            <p14:sldId id="271"/>
            <p14:sldId id="272"/>
            <p14:sldId id="273"/>
            <p14:sldId id="275"/>
            <p14:sldId id="276"/>
            <p14:sldId id="285"/>
            <p14:sldId id="287"/>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0000FF"/>
    <a:srgbClr val="FF66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123" d="100"/>
          <a:sy n="123" d="100"/>
        </p:scale>
        <p:origin x="11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84020CE-6A52-4DF0-A8BD-47789400BDAC}" type="datetimeFigureOut">
              <a:rPr lang="en-GB" smtClean="0"/>
              <a:t>15/11/2024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2246781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84020CE-6A52-4DF0-A8BD-47789400BDAC}" type="datetimeFigureOut">
              <a:rPr lang="en-GB" smtClean="0"/>
              <a:t>15/11/2024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63833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84020CE-6A52-4DF0-A8BD-47789400BDAC}" type="datetimeFigureOut">
              <a:rPr lang="en-GB" smtClean="0"/>
              <a:t>15/11/2024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260438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84020CE-6A52-4DF0-A8BD-47789400BDAC}" type="datetimeFigureOut">
              <a:rPr lang="en-GB" smtClean="0"/>
              <a:t>15/11/2024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842441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020CE-6A52-4DF0-A8BD-47789400BDAC}" type="datetimeFigureOut">
              <a:rPr lang="en-GB" smtClean="0"/>
              <a:t>15/11/2024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82553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84020CE-6A52-4DF0-A8BD-47789400BDAC}" type="datetimeFigureOut">
              <a:rPr lang="en-GB" smtClean="0"/>
              <a:t>15/11/2024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3445961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84020CE-6A52-4DF0-A8BD-47789400BDAC}" type="datetimeFigureOut">
              <a:rPr lang="en-GB" smtClean="0"/>
              <a:t>15/11/2024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363547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84020CE-6A52-4DF0-A8BD-47789400BDAC}" type="datetimeFigureOut">
              <a:rPr lang="en-GB" smtClean="0"/>
              <a:t>15/11/2024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3299518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020CE-6A52-4DF0-A8BD-47789400BDAC}" type="datetimeFigureOut">
              <a:rPr lang="en-GB" smtClean="0"/>
              <a:t>15/11/2024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166030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020CE-6A52-4DF0-A8BD-47789400BDAC}" type="datetimeFigureOut">
              <a:rPr lang="en-GB" smtClean="0"/>
              <a:t>15/11/2024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2384127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4020CE-6A52-4DF0-A8BD-47789400BDAC}" type="datetimeFigureOut">
              <a:rPr lang="en-GB" smtClean="0"/>
              <a:t>15/11/2024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BEF5472-4717-4C05-818C-A46FC826DCBD}" type="slidenum">
              <a:rPr lang="en-GB" smtClean="0"/>
              <a:t>‹#›</a:t>
            </a:fld>
            <a:endParaRPr lang="en-GB"/>
          </a:p>
        </p:txBody>
      </p:sp>
    </p:spTree>
    <p:extLst>
      <p:ext uri="{BB962C8B-B14F-4D97-AF65-F5344CB8AC3E}">
        <p14:creationId xmlns:p14="http://schemas.microsoft.com/office/powerpoint/2010/main" val="2632242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020CE-6A52-4DF0-A8BD-47789400BDAC}" type="datetimeFigureOut">
              <a:rPr lang="en-GB" smtClean="0"/>
              <a:t>15/11/2024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F5472-4717-4C05-818C-A46FC826DCBD}" type="slidenum">
              <a:rPr lang="en-GB" smtClean="0"/>
              <a:t>‹#›</a:t>
            </a:fld>
            <a:endParaRPr lang="en-GB"/>
          </a:p>
        </p:txBody>
      </p:sp>
    </p:spTree>
    <p:extLst>
      <p:ext uri="{BB962C8B-B14F-4D97-AF65-F5344CB8AC3E}">
        <p14:creationId xmlns:p14="http://schemas.microsoft.com/office/powerpoint/2010/main" val="2293355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Refine/OpenRefine/wiki/Faceting" TargetMode="External"/><Relationship Id="rId2" Type="http://schemas.openxmlformats.org/officeDocument/2006/relationships/hyperlink" Target="http://www.datacarpentry.org/OpenRefine-ecology-lesson/03-numbers/"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github.com/OpenRefine/OpenRefine/wiki/Clustering-In-Depth"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3.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penrefin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openrefin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OpenRefine/OpenRefine/wiki/Importers" TargetMode="External"/><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B9CC9E-D114-43C4-B396-D85E558146A4}"/>
              </a:ext>
            </a:extLst>
          </p:cNvPr>
          <p:cNvSpPr>
            <a:spLocks noGrp="1"/>
          </p:cNvSpPr>
          <p:nvPr>
            <p:ph type="ctrTitle"/>
          </p:nvPr>
        </p:nvSpPr>
        <p:spPr/>
        <p:txBody>
          <a:bodyPr/>
          <a:lstStyle/>
          <a:p>
            <a:endParaRPr lang="en-GB"/>
          </a:p>
        </p:txBody>
      </p:sp>
      <p:pic>
        <p:nvPicPr>
          <p:cNvPr id="8" name="Picture 7">
            <a:extLst>
              <a:ext uri="{FF2B5EF4-FFF2-40B4-BE49-F238E27FC236}">
                <a16:creationId xmlns:a16="http://schemas.microsoft.com/office/drawing/2014/main" id="{7DAE8CAB-FB99-4C4D-896F-1874E71D1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 y="428"/>
            <a:ext cx="12190476" cy="6857143"/>
          </a:xfrm>
          <a:prstGeom prst="rect">
            <a:avLst/>
          </a:prstGeom>
        </p:spPr>
      </p:pic>
    </p:spTree>
    <p:extLst>
      <p:ext uri="{BB962C8B-B14F-4D97-AF65-F5344CB8AC3E}">
        <p14:creationId xmlns:p14="http://schemas.microsoft.com/office/powerpoint/2010/main" val="1197562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461665"/>
          </a:xfrm>
          <a:prstGeom prst="rect">
            <a:avLst/>
          </a:prstGeom>
          <a:solidFill>
            <a:srgbClr val="FF6600">
              <a:alpha val="69804"/>
            </a:srgbClr>
          </a:solidFill>
        </p:spPr>
        <p:txBody>
          <a:bodyPr wrap="square" rtlCol="0">
            <a:spAutoFit/>
          </a:bodyPr>
          <a:lstStyle/>
          <a:p>
            <a:pPr algn="r"/>
            <a:r>
              <a:rPr lang="en-GB" sz="2400" dirty="0">
                <a:latin typeface="Source Sans Pro" panose="020B0503030403020204" pitchFamily="34" charset="0"/>
                <a:ea typeface="Source Sans Pro" panose="020B0503030403020204" pitchFamily="34" charset="0"/>
              </a:rPr>
              <a:t>2. Working with </a:t>
            </a:r>
            <a:r>
              <a:rPr lang="en-GB" sz="2400" dirty="0" err="1">
                <a:latin typeface="Source Sans Pro" panose="020B0503030403020204" pitchFamily="34" charset="0"/>
                <a:ea typeface="Source Sans Pro" panose="020B0503030403020204" pitchFamily="34" charset="0"/>
              </a:rPr>
              <a:t>OpenRefine</a:t>
            </a:r>
            <a:endParaRPr lang="en-GB" sz="2400" dirty="0">
              <a:latin typeface="Source Sans Pro" panose="020B0503030403020204" pitchFamily="34" charset="0"/>
              <a:ea typeface="Source Sans Pro" panose="020B0503030403020204" pitchFamily="34" charset="0"/>
            </a:endParaRPr>
          </a:p>
        </p:txBody>
      </p:sp>
      <p:sp>
        <p:nvSpPr>
          <p:cNvPr id="2" name="Rectangle 1"/>
          <p:cNvSpPr/>
          <p:nvPr/>
        </p:nvSpPr>
        <p:spPr>
          <a:xfrm>
            <a:off x="0" y="629687"/>
            <a:ext cx="12192000" cy="5139869"/>
          </a:xfrm>
          <a:prstGeom prst="rect">
            <a:avLst/>
          </a:prstGeom>
        </p:spPr>
        <p:txBody>
          <a:bodyPr wrap="square">
            <a:spAutoFit/>
          </a:bodyPr>
          <a:lstStyle/>
          <a:p>
            <a:r>
              <a:rPr lang="en-GB" sz="2000" b="1" dirty="0">
                <a:latin typeface="Source Sans Pro" panose="020B0503030403020204" pitchFamily="34" charset="0"/>
                <a:ea typeface="Source Sans Pro" panose="020B0503030403020204" pitchFamily="34" charset="0"/>
              </a:rPr>
              <a:t>More on Faceting</a:t>
            </a:r>
          </a:p>
          <a:p>
            <a:endParaRPr lang="en-GB" sz="1600" dirty="0">
              <a:latin typeface="Source Sans Pro" panose="020B0503030403020204" pitchFamily="34" charset="0"/>
              <a:ea typeface="Source Sans Pro" panose="020B0503030403020204" pitchFamily="34" charset="0"/>
            </a:endParaRPr>
          </a:p>
          <a:p>
            <a:r>
              <a:rPr lang="en-GB" sz="1600" dirty="0">
                <a:latin typeface="Source Sans Pro" panose="020B0503030403020204" pitchFamily="34" charset="0"/>
                <a:ea typeface="Source Sans Pro" panose="020B0503030403020204" pitchFamily="34" charset="0"/>
              </a:rPr>
              <a:t>As well as ‘Text facets’ Refine also supports a range of other types of facet. These include:</a:t>
            </a:r>
          </a:p>
          <a:p>
            <a:pPr>
              <a:buFont typeface="Arial" panose="020B0604020202020204" pitchFamily="34" charset="0"/>
              <a:buChar char="•"/>
            </a:pPr>
            <a:r>
              <a:rPr lang="en-GB" sz="1600" b="1" dirty="0">
                <a:latin typeface="Source Sans Pro" panose="020B0503030403020204" pitchFamily="34" charset="0"/>
                <a:ea typeface="Source Sans Pro" panose="020B0503030403020204" pitchFamily="34" charset="0"/>
              </a:rPr>
              <a:t>Numeric facets</a:t>
            </a:r>
          </a:p>
          <a:p>
            <a:pPr>
              <a:buFont typeface="Arial" panose="020B0604020202020204" pitchFamily="34" charset="0"/>
              <a:buChar char="•"/>
            </a:pPr>
            <a:r>
              <a:rPr lang="en-GB" sz="1600" b="1" dirty="0">
                <a:latin typeface="Source Sans Pro" panose="020B0503030403020204" pitchFamily="34" charset="0"/>
                <a:ea typeface="Source Sans Pro" panose="020B0503030403020204" pitchFamily="34" charset="0"/>
              </a:rPr>
              <a:t>Timeline facets </a:t>
            </a:r>
            <a:r>
              <a:rPr lang="en-GB" sz="1600" dirty="0">
                <a:latin typeface="Source Sans Pro" panose="020B0503030403020204" pitchFamily="34" charset="0"/>
                <a:ea typeface="Source Sans Pro" panose="020B0503030403020204" pitchFamily="34" charset="0"/>
              </a:rPr>
              <a:t>(for dates)</a:t>
            </a:r>
          </a:p>
          <a:p>
            <a:pPr>
              <a:buFont typeface="Arial" panose="020B0604020202020204" pitchFamily="34" charset="0"/>
              <a:buChar char="•"/>
            </a:pPr>
            <a:r>
              <a:rPr lang="en-GB" sz="1600" b="1" dirty="0">
                <a:latin typeface="Source Sans Pro" panose="020B0503030403020204" pitchFamily="34" charset="0"/>
                <a:ea typeface="Source Sans Pro" panose="020B0503030403020204" pitchFamily="34" charset="0"/>
              </a:rPr>
              <a:t>Custom facets</a:t>
            </a:r>
          </a:p>
          <a:p>
            <a:pPr>
              <a:buFont typeface="Arial" panose="020B0604020202020204" pitchFamily="34" charset="0"/>
              <a:buChar char="•"/>
            </a:pPr>
            <a:r>
              <a:rPr lang="en-GB" sz="1600" b="1" dirty="0">
                <a:latin typeface="Source Sans Pro" panose="020B0503030403020204" pitchFamily="34" charset="0"/>
                <a:ea typeface="Source Sans Pro" panose="020B0503030403020204" pitchFamily="34" charset="0"/>
              </a:rPr>
              <a:t>Scatterplot facets</a:t>
            </a:r>
          </a:p>
          <a:p>
            <a:pPr>
              <a:buFont typeface="Arial" panose="020B0604020202020204" pitchFamily="34" charset="0"/>
              <a:buChar char="•"/>
            </a:pPr>
            <a:endParaRPr lang="en-GB" sz="1600" b="1" dirty="0">
              <a:latin typeface="Source Sans Pro" panose="020B0503030403020204" pitchFamily="34" charset="0"/>
              <a:ea typeface="Source Sans Pro" panose="020B0503030403020204" pitchFamily="34" charset="0"/>
            </a:endParaRPr>
          </a:p>
          <a:p>
            <a:r>
              <a:rPr lang="en-GB" sz="1600" b="1" dirty="0">
                <a:latin typeface="Source Sans Pro" panose="020B0503030403020204" pitchFamily="34" charset="0"/>
                <a:ea typeface="Source Sans Pro" panose="020B0503030403020204" pitchFamily="34" charset="0"/>
              </a:rPr>
              <a:t>Numeric and Scatterplot facets</a:t>
            </a:r>
            <a:r>
              <a:rPr lang="en-GB" sz="1600" dirty="0">
                <a:latin typeface="Source Sans Pro" panose="020B0503030403020204" pitchFamily="34" charset="0"/>
                <a:ea typeface="Source Sans Pro" panose="020B0503030403020204" pitchFamily="34" charset="0"/>
              </a:rPr>
              <a:t> display graphs instead of lists of values. The numeric facet graph includes ‘drag and drop’ controls you can use to set a start and end range to filter the data displayed. These facets are explored further in </a:t>
            </a:r>
            <a:r>
              <a:rPr lang="en-GB" sz="1600" dirty="0">
                <a:latin typeface="Source Sans Pro" panose="020B0503030403020204" pitchFamily="34" charset="0"/>
                <a:ea typeface="Source Sans Pro" panose="020B0503030403020204" pitchFamily="34" charset="0"/>
                <a:hlinkClick r:id="rId2"/>
              </a:rPr>
              <a:t>Examining Numbers in </a:t>
            </a:r>
            <a:r>
              <a:rPr lang="en-GB" sz="1600" dirty="0" err="1">
                <a:latin typeface="Source Sans Pro" panose="020B0503030403020204" pitchFamily="34" charset="0"/>
                <a:ea typeface="Source Sans Pro" panose="020B0503030403020204" pitchFamily="34" charset="0"/>
                <a:hlinkClick r:id="rId2"/>
              </a:rPr>
              <a:t>OpenRefine</a:t>
            </a:r>
            <a:endParaRPr lang="en-GB" sz="1600" dirty="0">
              <a:latin typeface="Source Sans Pro" panose="020B0503030403020204" pitchFamily="34" charset="0"/>
              <a:ea typeface="Source Sans Pro" panose="020B0503030403020204" pitchFamily="34" charset="0"/>
            </a:endParaRPr>
          </a:p>
          <a:p>
            <a:endParaRPr lang="en-GB" sz="1600" dirty="0">
              <a:latin typeface="Source Sans Pro" panose="020B0503030403020204" pitchFamily="34" charset="0"/>
              <a:ea typeface="Source Sans Pro" panose="020B0503030403020204" pitchFamily="34" charset="0"/>
            </a:endParaRPr>
          </a:p>
          <a:p>
            <a:r>
              <a:rPr lang="en-GB" sz="1600" b="1" dirty="0">
                <a:latin typeface="Source Sans Pro" panose="020B0503030403020204" pitchFamily="34" charset="0"/>
                <a:ea typeface="Source Sans Pro" panose="020B0503030403020204" pitchFamily="34" charset="0"/>
              </a:rPr>
              <a:t>Custom facets</a:t>
            </a:r>
            <a:r>
              <a:rPr lang="en-GB" sz="1600" dirty="0">
                <a:latin typeface="Source Sans Pro" panose="020B0503030403020204" pitchFamily="34" charset="0"/>
                <a:ea typeface="Source Sans Pro" panose="020B0503030403020204" pitchFamily="34" charset="0"/>
              </a:rPr>
              <a:t> are a range of different types of facets. Some of the default custom facets are:</a:t>
            </a:r>
          </a:p>
          <a:p>
            <a:pPr>
              <a:buFont typeface="Arial" panose="020B0604020202020204" pitchFamily="34" charset="0"/>
              <a:buChar char="•"/>
            </a:pPr>
            <a:r>
              <a:rPr lang="en-GB" sz="1600" b="1" dirty="0">
                <a:latin typeface="Source Sans Pro" panose="020B0503030403020204" pitchFamily="34" charset="0"/>
                <a:ea typeface="Source Sans Pro" panose="020B0503030403020204" pitchFamily="34" charset="0"/>
              </a:rPr>
              <a:t>Word facet </a:t>
            </a:r>
            <a:r>
              <a:rPr lang="en-GB" sz="1600" dirty="0">
                <a:latin typeface="Source Sans Pro" panose="020B0503030403020204" pitchFamily="34" charset="0"/>
                <a:ea typeface="Source Sans Pro" panose="020B0503030403020204" pitchFamily="34" charset="0"/>
              </a:rPr>
              <a:t>- this breaks down text into words and counts the number of records each word appears in</a:t>
            </a:r>
          </a:p>
          <a:p>
            <a:pPr>
              <a:buFont typeface="Arial" panose="020B0604020202020204" pitchFamily="34" charset="0"/>
              <a:buChar char="•"/>
            </a:pPr>
            <a:r>
              <a:rPr lang="en-GB" sz="1600" b="1" dirty="0">
                <a:latin typeface="Source Sans Pro" panose="020B0503030403020204" pitchFamily="34" charset="0"/>
                <a:ea typeface="Source Sans Pro" panose="020B0503030403020204" pitchFamily="34" charset="0"/>
              </a:rPr>
              <a:t>Duplicates facet </a:t>
            </a:r>
            <a:r>
              <a:rPr lang="en-GB" sz="1600" dirty="0">
                <a:latin typeface="Source Sans Pro" panose="020B0503030403020204" pitchFamily="34" charset="0"/>
                <a:ea typeface="Source Sans Pro" panose="020B0503030403020204" pitchFamily="34" charset="0"/>
              </a:rPr>
              <a:t>- this results in a binary facet of ‘true’ or ‘false’. Rows appear in the ‘true’ facet if the value in the selected column is an exact match for a value in the same column in another row</a:t>
            </a:r>
          </a:p>
          <a:p>
            <a:pPr>
              <a:buFont typeface="Arial" panose="020B0604020202020204" pitchFamily="34" charset="0"/>
              <a:buChar char="•"/>
            </a:pPr>
            <a:r>
              <a:rPr lang="en-GB" sz="1600" b="1" dirty="0">
                <a:latin typeface="Source Sans Pro" panose="020B0503030403020204" pitchFamily="34" charset="0"/>
                <a:ea typeface="Source Sans Pro" panose="020B0503030403020204" pitchFamily="34" charset="0"/>
              </a:rPr>
              <a:t>Text length facet</a:t>
            </a:r>
            <a:r>
              <a:rPr lang="en-GB" sz="1600" dirty="0">
                <a:latin typeface="Source Sans Pro" panose="020B0503030403020204" pitchFamily="34" charset="0"/>
                <a:ea typeface="Source Sans Pro" panose="020B0503030403020204" pitchFamily="34" charset="0"/>
              </a:rPr>
              <a:t> - creates a numeric facet based on the length (number of characters) of the text in each row for the selected column. This can be useful for spotting incorrect or unusual data in a field where specific lengths are expected (e.g. if the values are expected to be years, any row with a text length more than 4 for that column is likely to be incorrect)</a:t>
            </a:r>
          </a:p>
          <a:p>
            <a:pPr>
              <a:buFont typeface="Arial" panose="020B0604020202020204" pitchFamily="34" charset="0"/>
              <a:buChar char="•"/>
            </a:pPr>
            <a:r>
              <a:rPr lang="en-GB" sz="1600" b="1" dirty="0">
                <a:latin typeface="Source Sans Pro" panose="020B0503030403020204" pitchFamily="34" charset="0"/>
                <a:ea typeface="Source Sans Pro" panose="020B0503030403020204" pitchFamily="34" charset="0"/>
              </a:rPr>
              <a:t>Facet by blank </a:t>
            </a:r>
            <a:r>
              <a:rPr lang="en-GB" sz="1600" dirty="0">
                <a:latin typeface="Source Sans Pro" panose="020B0503030403020204" pitchFamily="34" charset="0"/>
                <a:ea typeface="Source Sans Pro" panose="020B0503030403020204" pitchFamily="34" charset="0"/>
              </a:rPr>
              <a:t>- a binary facet of ‘true’ or ‘false’. Rows appear in the ‘true’ facet if they have no data present in that column. This is useful when looking for rows missing key data.</a:t>
            </a:r>
            <a:endParaRPr lang="en-GB" sz="1600" b="0" i="0" dirty="0">
              <a:effectLst/>
              <a:latin typeface="Source Sans Pro" panose="020B0503030403020204" pitchFamily="34" charset="0"/>
              <a:ea typeface="Source Sans Pro" panose="020B0503030403020204" pitchFamily="34" charset="0"/>
            </a:endParaRPr>
          </a:p>
        </p:txBody>
      </p:sp>
      <p:sp>
        <p:nvSpPr>
          <p:cNvPr id="3" name="Rectangle 2"/>
          <p:cNvSpPr/>
          <p:nvPr/>
        </p:nvSpPr>
        <p:spPr>
          <a:xfrm>
            <a:off x="8821559" y="652315"/>
            <a:ext cx="2419252" cy="338554"/>
          </a:xfrm>
          <a:prstGeom prst="rect">
            <a:avLst/>
          </a:prstGeom>
        </p:spPr>
        <p:txBody>
          <a:bodyPr wrap="none">
            <a:spAutoFit/>
          </a:bodyPr>
          <a:lstStyle/>
          <a:p>
            <a:r>
              <a:rPr lang="en-GB" sz="1600" dirty="0" err="1">
                <a:solidFill>
                  <a:srgbClr val="337AB7"/>
                </a:solidFill>
                <a:latin typeface="Source Sans Pro" panose="020B0503030403020204" pitchFamily="34" charset="0"/>
                <a:ea typeface="Source Sans Pro" panose="020B0503030403020204" pitchFamily="34" charset="0"/>
                <a:hlinkClick r:id="rId3"/>
              </a:rPr>
              <a:t>OpenRefine</a:t>
            </a:r>
            <a:r>
              <a:rPr lang="en-GB" sz="1600" dirty="0">
                <a:solidFill>
                  <a:srgbClr val="337AB7"/>
                </a:solidFill>
                <a:latin typeface="Source Sans Pro" panose="020B0503030403020204" pitchFamily="34" charset="0"/>
                <a:ea typeface="Source Sans Pro" panose="020B0503030403020204" pitchFamily="34" charset="0"/>
                <a:hlinkClick r:id="rId3"/>
              </a:rPr>
              <a:t> Wiki: Faceting</a:t>
            </a:r>
            <a:endParaRPr lang="en-GB" sz="1600" dirty="0">
              <a:solidFill>
                <a:srgbClr val="333333"/>
              </a:solidFill>
              <a:latin typeface="Source Sans Pro" panose="020B0503030403020204" pitchFamily="34" charset="0"/>
              <a:ea typeface="Source Sans Pro" panose="020B0503030403020204" pitchFamily="34" charset="0"/>
            </a:endParaRPr>
          </a:p>
        </p:txBody>
      </p:sp>
      <p:sp>
        <p:nvSpPr>
          <p:cNvPr id="5" name="Rectangle 4">
            <a:extLst>
              <a:ext uri="{FF2B5EF4-FFF2-40B4-BE49-F238E27FC236}">
                <a16:creationId xmlns:a16="http://schemas.microsoft.com/office/drawing/2014/main" id="{D6C7C3EF-C92A-430B-B1C0-7D492ED69A48}"/>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692006BC-171B-4C8B-9214-7D667F8FCB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2968973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74" y="1140055"/>
            <a:ext cx="9802091" cy="1193511"/>
          </a:xfrm>
        </p:spPr>
        <p:txBody>
          <a:bodyPr>
            <a:noAutofit/>
          </a:bodyPr>
          <a:lstStyle/>
          <a:p>
            <a:pPr>
              <a:lnSpc>
                <a:spcPct val="150000"/>
              </a:lnSpc>
            </a:pPr>
            <a:r>
              <a:rPr lang="en-GB" sz="3200" dirty="0">
                <a:latin typeface="Source Sans Pro" panose="020B0503030403020204" pitchFamily="34" charset="0"/>
                <a:ea typeface="Source Sans Pro" panose="020B0503030403020204" pitchFamily="34" charset="0"/>
              </a:rPr>
              <a:t>Clustering</a:t>
            </a:r>
            <a:br>
              <a:rPr lang="en-GB" sz="3200" dirty="0">
                <a:latin typeface="Source Sans Pro" panose="020B0503030403020204" pitchFamily="34" charset="0"/>
                <a:ea typeface="Source Sans Pro" panose="020B0503030403020204" pitchFamily="34" charset="0"/>
              </a:rPr>
            </a:br>
            <a:r>
              <a:rPr lang="en-GB" sz="2400" dirty="0">
                <a:latin typeface="Source Sans Pro" panose="020B0503030403020204" pitchFamily="34" charset="0"/>
                <a:ea typeface="Source Sans Pro" panose="020B0503030403020204" pitchFamily="34" charset="0"/>
              </a:rPr>
              <a:t>(Finding groups of different values that might be the same thing)</a:t>
            </a:r>
            <a:br>
              <a:rPr lang="en-GB" sz="2600" dirty="0">
                <a:latin typeface="Source Sans Pro" panose="020B0503030403020204" pitchFamily="34" charset="0"/>
                <a:ea typeface="Source Sans Pro" panose="020B0503030403020204" pitchFamily="34" charset="0"/>
              </a:rPr>
            </a:br>
            <a:endParaRPr lang="en-GB" sz="2400" dirty="0">
              <a:latin typeface="Source Sans Pro" panose="020B0503030403020204" pitchFamily="34" charset="0"/>
              <a:ea typeface="Source Sans Pro" panose="020B0503030403020204" pitchFamily="34" charset="0"/>
            </a:endParaRPr>
          </a:p>
        </p:txBody>
      </p:sp>
      <p:sp>
        <p:nvSpPr>
          <p:cNvPr id="3" name="Content Placeholder 2"/>
          <p:cNvSpPr>
            <a:spLocks noGrp="1"/>
          </p:cNvSpPr>
          <p:nvPr>
            <p:ph idx="1"/>
          </p:nvPr>
        </p:nvSpPr>
        <p:spPr>
          <a:xfrm>
            <a:off x="183574" y="2843934"/>
            <a:ext cx="5822371" cy="4351338"/>
          </a:xfrm>
        </p:spPr>
        <p:txBody>
          <a:bodyPr>
            <a:normAutofit/>
          </a:bodyPr>
          <a:lstStyle/>
          <a:p>
            <a:pPr>
              <a:lnSpc>
                <a:spcPct val="125000"/>
              </a:lnSpc>
            </a:pPr>
            <a:r>
              <a:rPr lang="en-GB" dirty="0">
                <a:latin typeface="Source Sans Pro" panose="020B0503030403020204" pitchFamily="34" charset="0"/>
                <a:ea typeface="Source Sans Pro" panose="020B0503030403020204" pitchFamily="34" charset="0"/>
              </a:rPr>
              <a:t>Edit and control typos and different style of representing the same concept  (e.g. </a:t>
            </a:r>
            <a:r>
              <a:rPr lang="en-GB" dirty="0" err="1">
                <a:latin typeface="Source Sans Pro" panose="020B0503030403020204" pitchFamily="34" charset="0"/>
                <a:ea typeface="Source Sans Pro" panose="020B0503030403020204" pitchFamily="34" charset="0"/>
              </a:rPr>
              <a:t>Ruaca</a:t>
            </a:r>
            <a:r>
              <a:rPr lang="en-GB" dirty="0">
                <a:latin typeface="Source Sans Pro" panose="020B0503030403020204" pitchFamily="34" charset="0"/>
                <a:ea typeface="Source Sans Pro" panose="020B0503030403020204" pitchFamily="34" charset="0"/>
              </a:rPr>
              <a:t>, </a:t>
            </a:r>
            <a:r>
              <a:rPr lang="en-GB" dirty="0" err="1">
                <a:latin typeface="Source Sans Pro" panose="020B0503030403020204" pitchFamily="34" charset="0"/>
                <a:ea typeface="Source Sans Pro" panose="020B0503030403020204" pitchFamily="34" charset="0"/>
              </a:rPr>
              <a:t>Ruca</a:t>
            </a:r>
            <a:r>
              <a:rPr lang="en-GB" dirty="0">
                <a:latin typeface="Source Sans Pro" panose="020B0503030403020204" pitchFamily="34" charset="0"/>
                <a:ea typeface="Source Sans Pro" panose="020B0503030403020204" pitchFamily="34" charset="0"/>
              </a:rPr>
              <a:t>, </a:t>
            </a:r>
            <a:r>
              <a:rPr lang="en-GB" dirty="0" err="1">
                <a:latin typeface="Source Sans Pro" panose="020B0503030403020204" pitchFamily="34" charset="0"/>
                <a:ea typeface="Source Sans Pro" panose="020B0503030403020204" pitchFamily="34" charset="0"/>
              </a:rPr>
              <a:t>Ruca-Nhamuenda</a:t>
            </a:r>
            <a:r>
              <a:rPr lang="en-GB" dirty="0">
                <a:latin typeface="Source Sans Pro" panose="020B0503030403020204" pitchFamily="34" charset="0"/>
                <a:ea typeface="Source Sans Pro" panose="020B0503030403020204" pitchFamily="34" charset="0"/>
              </a:rPr>
              <a:t>…)</a:t>
            </a:r>
          </a:p>
        </p:txBody>
      </p:sp>
      <p:sp>
        <p:nvSpPr>
          <p:cNvPr id="5" name="TextBox 4"/>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2. Working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pic>
        <p:nvPicPr>
          <p:cNvPr id="10242" name="Picture 2" descr="Image result for cluster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1592" y="2628862"/>
            <a:ext cx="4219017" cy="241538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62446" y="1680362"/>
            <a:ext cx="745980" cy="69774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731792" y="1060279"/>
            <a:ext cx="1975221" cy="369332"/>
          </a:xfrm>
          <a:prstGeom prst="rect">
            <a:avLst/>
          </a:prstGeom>
        </p:spPr>
        <p:txBody>
          <a:bodyPr wrap="none">
            <a:spAutoFit/>
          </a:bodyPr>
          <a:lstStyle/>
          <a:p>
            <a:r>
              <a:rPr lang="en-GB" dirty="0">
                <a:solidFill>
                  <a:srgbClr val="337AB7"/>
                </a:solidFill>
                <a:latin typeface="Source Sans Pro" panose="020B0503030403020204" pitchFamily="34" charset="0"/>
                <a:ea typeface="Source Sans Pro" panose="020B0503030403020204" pitchFamily="34" charset="0"/>
                <a:hlinkClick r:id="rId4"/>
              </a:rPr>
              <a:t>More on clustering</a:t>
            </a:r>
            <a:endParaRPr lang="en-GB" dirty="0">
              <a:latin typeface="Source Sans Pro" panose="020B0503030403020204" pitchFamily="34" charset="0"/>
              <a:ea typeface="Source Sans Pro" panose="020B0503030403020204" pitchFamily="34" charset="0"/>
            </a:endParaRPr>
          </a:p>
        </p:txBody>
      </p:sp>
      <p:sp>
        <p:nvSpPr>
          <p:cNvPr id="8" name="Rectangle 7">
            <a:extLst>
              <a:ext uri="{FF2B5EF4-FFF2-40B4-BE49-F238E27FC236}">
                <a16:creationId xmlns:a16="http://schemas.microsoft.com/office/drawing/2014/main" id="{BEDEADD0-125A-4B43-8DA4-552D85268DFF}"/>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E1D712FA-8A77-4867-A9BA-BED8CBB468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3675145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152" y="495989"/>
            <a:ext cx="11661585" cy="2307510"/>
          </a:xfrm>
        </p:spPr>
        <p:txBody>
          <a:bodyPr>
            <a:noAutofit/>
          </a:bodyPr>
          <a:lstStyle/>
          <a:p>
            <a:pPr lvl="0" eaLnBrk="0" fontAlgn="base" hangingPunct="0">
              <a:lnSpc>
                <a:spcPct val="100000"/>
              </a:lnSpc>
              <a:spcAft>
                <a:spcPct val="0"/>
              </a:spcAft>
            </a:pPr>
            <a:r>
              <a:rPr lang="en-GB" sz="2800" b="1" dirty="0">
                <a:latin typeface="Source Sans Pro" panose="020B0503030403020204" pitchFamily="34" charset="0"/>
                <a:ea typeface="Source Sans Pro" panose="020B0503030403020204" pitchFamily="34" charset="0"/>
              </a:rPr>
              <a:t>Transforming data</a:t>
            </a:r>
            <a:br>
              <a:rPr lang="en-GB" sz="2800" b="1" dirty="0">
                <a:latin typeface="Source Sans Pro" panose="020B0503030403020204" pitchFamily="34" charset="0"/>
                <a:ea typeface="Source Sans Pro" panose="020B0503030403020204" pitchFamily="34" charset="0"/>
              </a:rPr>
            </a:br>
            <a:br>
              <a:rPr lang="en-GB" sz="2000" dirty="0">
                <a:latin typeface="Source Sans Pro" panose="020B0503030403020204" pitchFamily="34" charset="0"/>
                <a:ea typeface="Source Sans Pro" panose="020B0503030403020204" pitchFamily="34" charset="0"/>
              </a:rPr>
            </a:br>
            <a:r>
              <a:rPr lang="en-GB" altLang="zh-CN" sz="2000" dirty="0">
                <a:latin typeface="Source Sans Pro" panose="020B0503030403020204" pitchFamily="34" charset="0"/>
                <a:ea typeface="Source Sans Pro" panose="020B0503030403020204" pitchFamily="34" charset="0"/>
                <a:cs typeface="Times New Roman" panose="02020603050405020304" pitchFamily="18" charset="0"/>
              </a:rPr>
              <a:t>he data in the </a:t>
            </a:r>
            <a:r>
              <a:rPr lang="en-GB" altLang="zh-CN" sz="2000" b="1" dirty="0" err="1">
                <a:latin typeface="Source Sans Pro" panose="020B0503030403020204" pitchFamily="34" charset="0"/>
                <a:ea typeface="Source Sans Pro" panose="020B0503030403020204" pitchFamily="34" charset="0"/>
                <a:cs typeface="Courier New" panose="02070309020205020404" pitchFamily="49" charset="0"/>
              </a:rPr>
              <a:t>items_owned</a:t>
            </a:r>
            <a:r>
              <a:rPr lang="en-GB" altLang="zh-CN" sz="2000" dirty="0">
                <a:latin typeface="Source Sans Pro" panose="020B0503030403020204" pitchFamily="34" charset="0"/>
                <a:ea typeface="Source Sans Pro" panose="020B0503030403020204" pitchFamily="34" charset="0"/>
                <a:cs typeface="Times New Roman" panose="02020603050405020304" pitchFamily="18" charset="0"/>
              </a:rPr>
              <a:t> column is a set of items in a </a:t>
            </a:r>
            <a:r>
              <a:rPr lang="en-GB" altLang="zh-CN" sz="2000" b="1" dirty="0">
                <a:latin typeface="Source Sans Pro" panose="020B0503030403020204" pitchFamily="34" charset="0"/>
                <a:ea typeface="Source Sans Pro" panose="020B0503030403020204" pitchFamily="34" charset="0"/>
                <a:cs typeface="Times New Roman" panose="02020603050405020304" pitchFamily="18" charset="0"/>
              </a:rPr>
              <a:t>list</a:t>
            </a:r>
            <a:r>
              <a:rPr lang="en-GB" altLang="zh-CN" sz="2000" dirty="0">
                <a:latin typeface="Source Sans Pro" panose="020B0503030403020204" pitchFamily="34" charset="0"/>
                <a:ea typeface="Source Sans Pro" panose="020B0503030403020204" pitchFamily="34" charset="0"/>
                <a:cs typeface="Times New Roman" panose="02020603050405020304" pitchFamily="18" charset="0"/>
              </a:rPr>
              <a:t>. The list is in </a:t>
            </a:r>
            <a:r>
              <a:rPr lang="en-GB" altLang="zh-CN" sz="2000" b="1" dirty="0">
                <a:latin typeface="Source Sans Pro" panose="020B0503030403020204" pitchFamily="34" charset="0"/>
                <a:ea typeface="Source Sans Pro" panose="020B0503030403020204" pitchFamily="34" charset="0"/>
                <a:cs typeface="Times New Roman" panose="02020603050405020304" pitchFamily="18" charset="0"/>
              </a:rPr>
              <a:t>square brackets </a:t>
            </a:r>
            <a:r>
              <a:rPr lang="en-GB" altLang="zh-CN" sz="2000" dirty="0">
                <a:latin typeface="Source Sans Pro" panose="020B0503030403020204" pitchFamily="34" charset="0"/>
                <a:ea typeface="Source Sans Pro" panose="020B0503030403020204" pitchFamily="34" charset="0"/>
                <a:cs typeface="Times New Roman" panose="02020603050405020304" pitchFamily="18" charset="0"/>
              </a:rPr>
              <a:t>and each item is in single quotes. Before we split the list into individual items in the next section, we first want to remove the brackets and the quotes.</a:t>
            </a:r>
            <a:endParaRPr lang="en-GB" altLang="zh-CN" sz="2000" dirty="0">
              <a:latin typeface="Source Sans Pro" panose="020B0503030403020204" pitchFamily="34" charset="0"/>
              <a:ea typeface="Source Sans Pro" panose="020B0503030403020204" pitchFamily="34" charset="0"/>
            </a:endParaRPr>
          </a:p>
        </p:txBody>
      </p:sp>
      <p:sp>
        <p:nvSpPr>
          <p:cNvPr id="3" name="Content Placeholder 2"/>
          <p:cNvSpPr>
            <a:spLocks noGrp="1"/>
          </p:cNvSpPr>
          <p:nvPr>
            <p:ph idx="1"/>
          </p:nvPr>
        </p:nvSpPr>
        <p:spPr>
          <a:xfrm>
            <a:off x="166730" y="2426647"/>
            <a:ext cx="5822371" cy="3625897"/>
          </a:xfrm>
        </p:spPr>
        <p:txBody>
          <a:bodyPr>
            <a:normAutofit lnSpcReduction="10000"/>
          </a:bodyPr>
          <a:lstStyle/>
          <a:p>
            <a:pPr marL="0" lvl="0" indent="0" eaLnBrk="0" fontAlgn="base" hangingPunct="0">
              <a:lnSpc>
                <a:spcPct val="120000"/>
              </a:lnSpc>
              <a:spcBef>
                <a:spcPct val="0"/>
              </a:spcBef>
              <a:spcAft>
                <a:spcPct val="0"/>
              </a:spcAft>
              <a:buNone/>
            </a:pPr>
            <a:endParaRPr lang="en-US" altLang="en-US" sz="2000" dirty="0">
              <a:latin typeface="Source Sans Pro" panose="020B0503030403020204" pitchFamily="34" charset="0"/>
              <a:ea typeface="Source Sans Pro" panose="020B0503030403020204" pitchFamily="34" charset="0"/>
            </a:endParaRPr>
          </a:p>
          <a:p>
            <a:pPr marL="0" lvl="0" indent="0" eaLnBrk="0" fontAlgn="base" hangingPunct="0">
              <a:lnSpc>
                <a:spcPct val="120000"/>
              </a:lnSpc>
              <a:spcBef>
                <a:spcPct val="0"/>
              </a:spcBef>
              <a:spcAft>
                <a:spcPct val="0"/>
              </a:spcAft>
              <a:buFontTx/>
              <a:buAutoNum type="arabicPeriod"/>
            </a:pPr>
            <a:r>
              <a:rPr lang="en-US" altLang="en-US" sz="2000" dirty="0">
                <a:latin typeface="Source Sans Pro" panose="020B0503030403020204" pitchFamily="34" charset="0"/>
                <a:ea typeface="Source Sans Pro" panose="020B0503030403020204" pitchFamily="34" charset="0"/>
              </a:rPr>
              <a:t>First we will remove all of the left square brackets ([). In the Expression box type </a:t>
            </a:r>
            <a:r>
              <a:rPr lang="en-US" altLang="en-US" sz="2000" dirty="0" err="1">
                <a:latin typeface="Source Sans Pro" panose="020B0503030403020204" pitchFamily="34" charset="0"/>
                <a:ea typeface="Source Sans Pro" panose="020B0503030403020204" pitchFamily="34" charset="0"/>
              </a:rPr>
              <a:t>value.replace</a:t>
            </a:r>
            <a:r>
              <a:rPr lang="en-US" altLang="en-US" sz="2000" dirty="0">
                <a:latin typeface="Source Sans Pro" panose="020B0503030403020204" pitchFamily="34" charset="0"/>
                <a:ea typeface="Source Sans Pro" panose="020B0503030403020204" pitchFamily="34" charset="0"/>
              </a:rPr>
              <a:t>("[", "") and click OK.</a:t>
            </a:r>
          </a:p>
          <a:p>
            <a:pPr marL="0" lvl="0" indent="0" eaLnBrk="0" fontAlgn="base" hangingPunct="0">
              <a:lnSpc>
                <a:spcPct val="120000"/>
              </a:lnSpc>
              <a:spcBef>
                <a:spcPct val="0"/>
              </a:spcBef>
              <a:spcAft>
                <a:spcPct val="0"/>
              </a:spcAft>
              <a:buFontTx/>
              <a:buAutoNum type="arabicPeriod" startAt="2"/>
            </a:pPr>
            <a:r>
              <a:rPr lang="en-US" altLang="en-US" sz="2000" dirty="0">
                <a:latin typeface="Source Sans Pro" panose="020B0503030403020204" pitchFamily="34" charset="0"/>
                <a:ea typeface="Source Sans Pro" panose="020B0503030403020204" pitchFamily="34" charset="0"/>
              </a:rPr>
              <a:t>What the expression means is this: Take the value in each cell in the selected column and replace all of the “[” with “” (i.e. nothing - delete).</a:t>
            </a:r>
          </a:p>
          <a:p>
            <a:pPr marL="0" lvl="0" indent="0" eaLnBrk="0" fontAlgn="base" hangingPunct="0">
              <a:lnSpc>
                <a:spcPct val="120000"/>
              </a:lnSpc>
              <a:spcBef>
                <a:spcPct val="0"/>
              </a:spcBef>
              <a:spcAft>
                <a:spcPct val="0"/>
              </a:spcAft>
              <a:buFontTx/>
              <a:buAutoNum type="arabicPeriod" startAt="3"/>
            </a:pPr>
            <a:r>
              <a:rPr lang="en-US" altLang="en-US" sz="2000" dirty="0">
                <a:latin typeface="Source Sans Pro" panose="020B0503030403020204" pitchFamily="34" charset="0"/>
                <a:ea typeface="Source Sans Pro" panose="020B0503030403020204" pitchFamily="34" charset="0"/>
              </a:rPr>
              <a:t>Click OK. You should see in the </a:t>
            </a:r>
            <a:r>
              <a:rPr lang="en-US" altLang="en-US" sz="2000" dirty="0" err="1">
                <a:latin typeface="Source Sans Pro" panose="020B0503030403020204" pitchFamily="34" charset="0"/>
                <a:ea typeface="Source Sans Pro" panose="020B0503030403020204" pitchFamily="34" charset="0"/>
              </a:rPr>
              <a:t>items_owned</a:t>
            </a:r>
            <a:r>
              <a:rPr lang="en-US" altLang="en-US" sz="2000" dirty="0">
                <a:latin typeface="Source Sans Pro" panose="020B0503030403020204" pitchFamily="34" charset="0"/>
                <a:ea typeface="Source Sans Pro" panose="020B0503030403020204" pitchFamily="34" charset="0"/>
              </a:rPr>
              <a:t> column that there are no longer any left square brackets.</a:t>
            </a:r>
          </a:p>
          <a:p>
            <a:pPr marL="0" lvl="0" indent="0" eaLnBrk="0" fontAlgn="base" hangingPunct="0">
              <a:lnSpc>
                <a:spcPct val="120000"/>
              </a:lnSpc>
              <a:spcBef>
                <a:spcPct val="0"/>
              </a:spcBef>
              <a:spcAft>
                <a:spcPct val="0"/>
              </a:spcAft>
              <a:buNone/>
            </a:pPr>
            <a:endParaRPr lang="en-US" altLang="en-US" sz="2000" dirty="0">
              <a:latin typeface="Source Sans Pro" panose="020B0503030403020204" pitchFamily="34" charset="0"/>
              <a:ea typeface="Source Sans Pro" panose="020B0503030403020204" pitchFamily="34" charset="0"/>
            </a:endParaRPr>
          </a:p>
        </p:txBody>
      </p:sp>
      <p:sp>
        <p:nvSpPr>
          <p:cNvPr id="5" name="TextBox 4"/>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2. Working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pic>
        <p:nvPicPr>
          <p:cNvPr id="2055" name="Picture 7" descr="Image result for transformin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1915" y="2486229"/>
            <a:ext cx="5083355" cy="33827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9290" y="759873"/>
            <a:ext cx="745980" cy="6977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46F28E8-E898-416E-86BC-1F49CF6D30DA}"/>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8" name="Picture 7">
            <a:extLst>
              <a:ext uri="{FF2B5EF4-FFF2-40B4-BE49-F238E27FC236}">
                <a16:creationId xmlns:a16="http://schemas.microsoft.com/office/drawing/2014/main" id="{F9ED92EC-83EA-4AF3-B632-F2D3765612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3679717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2. Working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5" name="TextBox 4"/>
          <p:cNvSpPr txBox="1"/>
          <p:nvPr/>
        </p:nvSpPr>
        <p:spPr>
          <a:xfrm>
            <a:off x="113942" y="818377"/>
            <a:ext cx="5715000" cy="584775"/>
          </a:xfrm>
          <a:prstGeom prst="rect">
            <a:avLst/>
          </a:prstGeom>
          <a:noFill/>
        </p:spPr>
        <p:txBody>
          <a:bodyPr wrap="square" rtlCol="0">
            <a:spAutoFit/>
          </a:bodyPr>
          <a:lstStyle/>
          <a:p>
            <a:r>
              <a:rPr lang="en-GB" sz="3200" dirty="0">
                <a:latin typeface="Source Sans Pro" panose="020B0503030403020204" pitchFamily="34" charset="0"/>
                <a:ea typeface="Source Sans Pro" panose="020B0503030403020204" pitchFamily="34" charset="0"/>
              </a:rPr>
              <a:t>Exercise: 2</a:t>
            </a:r>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49458" y="4277533"/>
            <a:ext cx="2243123" cy="171448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3942" y="1660333"/>
            <a:ext cx="6486556" cy="1477328"/>
          </a:xfrm>
          <a:prstGeom prst="rect">
            <a:avLst/>
          </a:prstGeom>
          <a:noFill/>
        </p:spPr>
        <p:txBody>
          <a:bodyPr wrap="square" rtlCol="0">
            <a:spAutoFit/>
          </a:bodyPr>
          <a:lstStyle/>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Source Sans Pro" panose="020B0503030403020204" pitchFamily="34" charset="0"/>
                <a:ea typeface="Source Sans Pro" panose="020B0503030403020204" pitchFamily="34" charset="0"/>
              </a:rPr>
              <a:t>Use this same strategy to remove the single quote marks (</a:t>
            </a:r>
            <a:r>
              <a:rPr lang="en-US" altLang="en-US" sz="2000" dirty="0">
                <a:latin typeface="Source Sans Pro" panose="020B0503030403020204" pitchFamily="34" charset="0"/>
                <a:ea typeface="Source Sans Pro" panose="020B0503030403020204" pitchFamily="34" charset="0"/>
              </a:rPr>
              <a:t>'</a:t>
            </a:r>
            <a:r>
              <a:rPr lang="en-US" altLang="en-US" sz="2400" dirty="0">
                <a:latin typeface="Source Sans Pro" panose="020B0503030403020204" pitchFamily="34" charset="0"/>
                <a:ea typeface="Source Sans Pro" panose="020B0503030403020204" pitchFamily="34" charset="0"/>
              </a:rPr>
              <a:t>), the right square brackets (</a:t>
            </a:r>
            <a:r>
              <a:rPr lang="en-US" altLang="en-US" sz="2000" dirty="0">
                <a:latin typeface="Source Sans Pro" panose="020B0503030403020204" pitchFamily="34" charset="0"/>
                <a:ea typeface="Source Sans Pro" panose="020B0503030403020204" pitchFamily="34" charset="0"/>
              </a:rPr>
              <a:t>]</a:t>
            </a:r>
            <a:r>
              <a:rPr lang="en-US" altLang="en-US" sz="2400" dirty="0">
                <a:latin typeface="Source Sans Pro" panose="020B0503030403020204" pitchFamily="34" charset="0"/>
                <a:ea typeface="Source Sans Pro" panose="020B0503030403020204" pitchFamily="34" charset="0"/>
              </a:rPr>
              <a:t>), and spaces from the </a:t>
            </a:r>
            <a:r>
              <a:rPr lang="en-US" altLang="en-US" sz="2000" b="1" dirty="0" err="1">
                <a:latin typeface="Source Sans Pro" panose="020B0503030403020204" pitchFamily="34" charset="0"/>
                <a:ea typeface="Source Sans Pro" panose="020B0503030403020204" pitchFamily="34" charset="0"/>
              </a:rPr>
              <a:t>items_owned</a:t>
            </a:r>
            <a:r>
              <a:rPr lang="en-US" altLang="en-US" sz="2400" b="1" dirty="0">
                <a:latin typeface="Source Sans Pro" panose="020B0503030403020204" pitchFamily="34" charset="0"/>
                <a:ea typeface="Source Sans Pro" panose="020B0503030403020204" pitchFamily="34" charset="0"/>
              </a:rPr>
              <a:t> </a:t>
            </a:r>
            <a:r>
              <a:rPr lang="en-US" altLang="en-US" sz="2400" dirty="0">
                <a:latin typeface="Source Sans Pro" panose="020B0503030403020204" pitchFamily="34" charset="0"/>
                <a:ea typeface="Source Sans Pro" panose="020B0503030403020204" pitchFamily="34" charset="0"/>
              </a:rPr>
              <a:t>column.</a:t>
            </a:r>
            <a:r>
              <a:rPr lang="en-US" altLang="en-US" sz="2000" dirty="0">
                <a:latin typeface="Source Sans Pro" panose="020B0503030403020204" pitchFamily="34" charset="0"/>
                <a:ea typeface="Source Sans Pro" panose="020B0503030403020204" pitchFamily="34" charset="0"/>
              </a:rPr>
              <a:t> </a:t>
            </a:r>
            <a:endParaRPr lang="en-US" altLang="en-US" sz="4800" dirty="0">
              <a:latin typeface="Source Sans Pro" panose="020B0503030403020204" pitchFamily="34" charset="0"/>
              <a:ea typeface="Source Sans Pro" panose="020B0503030403020204" pitchFamily="34" charset="0"/>
            </a:endParaRPr>
          </a:p>
          <a:p>
            <a:endParaRPr lang="en-GB" dirty="0">
              <a:latin typeface="Source Sans Pro" panose="020B0503030403020204" pitchFamily="34" charset="0"/>
              <a:ea typeface="Source Sans Pro" panose="020B0503030403020204" pitchFamily="34" charset="0"/>
            </a:endParaRPr>
          </a:p>
        </p:txBody>
      </p:sp>
      <p:sp>
        <p:nvSpPr>
          <p:cNvPr id="3" name="TextBox 2"/>
          <p:cNvSpPr txBox="1"/>
          <p:nvPr/>
        </p:nvSpPr>
        <p:spPr>
          <a:xfrm>
            <a:off x="663346" y="2915175"/>
            <a:ext cx="4021163" cy="3477875"/>
          </a:xfrm>
          <a:prstGeom prst="rect">
            <a:avLst/>
          </a:prstGeom>
          <a:noFill/>
        </p:spPr>
        <p:txBody>
          <a:bodyPr wrap="square" rtlCol="0">
            <a:spAutoFit/>
          </a:bodyPr>
          <a:lstStyle/>
          <a:p>
            <a:pPr lvl="0" algn="ctr" eaLnBrk="0" fontAlgn="base" hangingPunct="0">
              <a:spcBef>
                <a:spcPct val="0"/>
              </a:spcBef>
              <a:spcAft>
                <a:spcPct val="0"/>
              </a:spcAft>
            </a:pPr>
            <a:r>
              <a:rPr lang="en-US" altLang="en-US" sz="2400" b="1" dirty="0">
                <a:latin typeface="Source Sans Pro" panose="020B0503030403020204" pitchFamily="34" charset="0"/>
                <a:ea typeface="Source Sans Pro" panose="020B0503030403020204" pitchFamily="34" charset="0"/>
              </a:rPr>
              <a:t>Solution</a:t>
            </a:r>
          </a:p>
          <a:p>
            <a:pPr lvl="0" algn="ctr" eaLnBrk="0" fontAlgn="base" hangingPunct="0">
              <a:spcBef>
                <a:spcPct val="0"/>
              </a:spcBef>
              <a:spcAft>
                <a:spcPct val="0"/>
              </a:spcAft>
            </a:pPr>
            <a:endParaRPr lang="en-US" altLang="en-US" sz="2400" b="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AutoNum type="arabicPeriod"/>
            </a:pPr>
            <a:r>
              <a:rPr lang="en-US" altLang="en-US" sz="2000" dirty="0" err="1">
                <a:solidFill>
                  <a:srgbClr val="3D90D9"/>
                </a:solidFill>
                <a:latin typeface="Source Sans Pro" panose="020B0503030403020204" pitchFamily="34" charset="0"/>
                <a:ea typeface="Source Sans Pro" panose="020B0503030403020204" pitchFamily="34" charset="0"/>
              </a:rPr>
              <a:t>value.replace</a:t>
            </a:r>
            <a:r>
              <a:rPr lang="en-US" altLang="en-US" sz="2000" dirty="0">
                <a:solidFill>
                  <a:srgbClr val="3D90D9"/>
                </a:solidFill>
                <a:latin typeface="Source Sans Pro" panose="020B0503030403020204" pitchFamily="34" charset="0"/>
                <a:ea typeface="Source Sans Pro" panose="020B0503030403020204" pitchFamily="34" charset="0"/>
              </a:rPr>
              <a:t>("'", "")</a:t>
            </a:r>
            <a:endParaRPr lang="en-US" altLang="en-US" sz="2400" dirty="0">
              <a:solidFill>
                <a:srgbClr val="333333"/>
              </a:solidFill>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AutoNum type="arabicPeriod" startAt="2"/>
            </a:pPr>
            <a:r>
              <a:rPr lang="en-US" altLang="en-US" sz="2000" dirty="0" err="1">
                <a:solidFill>
                  <a:srgbClr val="3D90D9"/>
                </a:solidFill>
                <a:latin typeface="Source Sans Pro" panose="020B0503030403020204" pitchFamily="34" charset="0"/>
                <a:ea typeface="Source Sans Pro" panose="020B0503030403020204" pitchFamily="34" charset="0"/>
              </a:rPr>
              <a:t>value.replace</a:t>
            </a:r>
            <a:r>
              <a:rPr lang="en-US" altLang="en-US" sz="2000" dirty="0">
                <a:solidFill>
                  <a:srgbClr val="3D90D9"/>
                </a:solidFill>
                <a:latin typeface="Source Sans Pro" panose="020B0503030403020204" pitchFamily="34" charset="0"/>
                <a:ea typeface="Source Sans Pro" panose="020B0503030403020204" pitchFamily="34" charset="0"/>
              </a:rPr>
              <a:t>("]", "")</a:t>
            </a:r>
            <a:endParaRPr lang="en-US" altLang="en-US" sz="2400" dirty="0">
              <a:solidFill>
                <a:srgbClr val="333333"/>
              </a:solidFill>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AutoNum type="arabicPeriod" startAt="3"/>
            </a:pPr>
            <a:r>
              <a:rPr lang="en-US" altLang="en-US" sz="2000" dirty="0" err="1">
                <a:solidFill>
                  <a:srgbClr val="3D90D9"/>
                </a:solidFill>
                <a:latin typeface="Source Sans Pro" panose="020B0503030403020204" pitchFamily="34" charset="0"/>
                <a:ea typeface="Source Sans Pro" panose="020B0503030403020204" pitchFamily="34" charset="0"/>
              </a:rPr>
              <a:t>value.replace</a:t>
            </a:r>
            <a:r>
              <a:rPr lang="en-US" altLang="en-US" sz="2000" dirty="0">
                <a:solidFill>
                  <a:srgbClr val="3D90D9"/>
                </a:solidFill>
                <a:latin typeface="Source Sans Pro" panose="020B0503030403020204" pitchFamily="34" charset="0"/>
                <a:ea typeface="Source Sans Pro" panose="020B0503030403020204" pitchFamily="34" charset="0"/>
              </a:rPr>
              <a:t>(" ", "")</a:t>
            </a:r>
            <a:br>
              <a:rPr lang="en-US" altLang="en-US" sz="2400" dirty="0">
                <a:solidFill>
                  <a:srgbClr val="333333"/>
                </a:solidFill>
                <a:latin typeface="Source Sans Pro" panose="020B0503030403020204" pitchFamily="34" charset="0"/>
                <a:ea typeface="Source Sans Pro" panose="020B0503030403020204" pitchFamily="34" charset="0"/>
              </a:rPr>
            </a:br>
            <a:r>
              <a:rPr lang="en-US" altLang="en-US" sz="2400" dirty="0">
                <a:solidFill>
                  <a:srgbClr val="333333"/>
                </a:solidFill>
                <a:latin typeface="Source Sans Pro" panose="020B0503030403020204" pitchFamily="34" charset="0"/>
                <a:ea typeface="Source Sans Pro" panose="020B0503030403020204" pitchFamily="34" charset="0"/>
              </a:rPr>
              <a:t>You should now have a list of items separated by semi-colons (</a:t>
            </a:r>
            <a:r>
              <a:rPr lang="en-US" altLang="en-US" sz="2000" dirty="0">
                <a:solidFill>
                  <a:srgbClr val="3D90D9"/>
                </a:solidFill>
                <a:latin typeface="Source Sans Pro" panose="020B0503030403020204" pitchFamily="34" charset="0"/>
                <a:ea typeface="Source Sans Pro" panose="020B0503030403020204" pitchFamily="34" charset="0"/>
              </a:rPr>
              <a:t>;</a:t>
            </a:r>
            <a:r>
              <a:rPr lang="en-US" altLang="en-US" sz="2400" dirty="0">
                <a:solidFill>
                  <a:srgbClr val="333333"/>
                </a:solidFill>
                <a:latin typeface="Source Sans Pro" panose="020B0503030403020204" pitchFamily="34" charset="0"/>
                <a:ea typeface="Source Sans Pro" panose="020B0503030403020204" pitchFamily="34" charset="0"/>
              </a:rPr>
              <a:t>).</a:t>
            </a:r>
          </a:p>
          <a:p>
            <a:pPr lvl="0" eaLnBrk="0" fontAlgn="base" hangingPunct="0">
              <a:spcBef>
                <a:spcPct val="0"/>
              </a:spcBef>
              <a:spcAft>
                <a:spcPct val="0"/>
              </a:spcAft>
            </a:pPr>
            <a:endParaRPr lang="en-US" altLang="en-US" sz="4000" dirty="0">
              <a:latin typeface="Source Sans Pro" panose="020B0503030403020204" pitchFamily="34" charset="0"/>
              <a:ea typeface="Source Sans Pro" panose="020B0503030403020204" pitchFamily="34" charset="0"/>
            </a:endParaRPr>
          </a:p>
        </p:txBody>
      </p:sp>
      <p:sp>
        <p:nvSpPr>
          <p:cNvPr id="10" name="Rectangle 9"/>
          <p:cNvSpPr/>
          <p:nvPr/>
        </p:nvSpPr>
        <p:spPr>
          <a:xfrm>
            <a:off x="6789683" y="940245"/>
            <a:ext cx="5076497" cy="3170099"/>
          </a:xfrm>
          <a:prstGeom prst="rect">
            <a:avLst/>
          </a:prstGeom>
          <a:solidFill>
            <a:schemeClr val="accent2">
              <a:lumMod val="20000"/>
              <a:lumOff val="80000"/>
            </a:schemeClr>
          </a:solidFill>
        </p:spPr>
        <p:txBody>
          <a:bodyPr wrap="square">
            <a:spAutoFit/>
          </a:bodyPr>
          <a:lstStyle/>
          <a:p>
            <a:pPr lvl="0" eaLnBrk="0" fontAlgn="base" hangingPunct="0">
              <a:spcBef>
                <a:spcPct val="0"/>
              </a:spcBef>
              <a:spcAft>
                <a:spcPct val="0"/>
              </a:spcAft>
            </a:pPr>
            <a:r>
              <a:rPr lang="en-US" altLang="en-US" sz="2000" dirty="0">
                <a:solidFill>
                  <a:srgbClr val="333333"/>
                </a:solidFill>
                <a:latin typeface="Source Sans Pro" panose="020B0503030403020204" pitchFamily="34" charset="0"/>
                <a:ea typeface="Source Sans Pro" panose="020B0503030403020204" pitchFamily="34" charset="0"/>
              </a:rPr>
              <a:t>Now that we have cleaned out extraneous characters from our </a:t>
            </a:r>
            <a:r>
              <a:rPr lang="en-US" altLang="en-US" dirty="0" err="1">
                <a:solidFill>
                  <a:srgbClr val="3D90D9"/>
                </a:solidFill>
                <a:latin typeface="Source Sans Pro" panose="020B0503030403020204" pitchFamily="34" charset="0"/>
                <a:ea typeface="Source Sans Pro" panose="020B0503030403020204" pitchFamily="34" charset="0"/>
              </a:rPr>
              <a:t>items_owned</a:t>
            </a:r>
            <a:r>
              <a:rPr lang="en-US" altLang="en-US" sz="2000" dirty="0">
                <a:solidFill>
                  <a:srgbClr val="333333"/>
                </a:solidFill>
                <a:latin typeface="Source Sans Pro" panose="020B0503030403020204" pitchFamily="34" charset="0"/>
                <a:ea typeface="Source Sans Pro" panose="020B0503030403020204" pitchFamily="34" charset="0"/>
              </a:rPr>
              <a:t> column, we can use a text facet to see which items were commonly owned or rarely owned by the interview respondents.</a:t>
            </a:r>
            <a:endParaRPr lang="en-US" altLang="en-US"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AutoNum type="arabicPeriod"/>
            </a:pPr>
            <a:r>
              <a:rPr lang="en-US" altLang="en-US" sz="2000" dirty="0">
                <a:solidFill>
                  <a:srgbClr val="333333"/>
                </a:solidFill>
                <a:latin typeface="Source Sans Pro" panose="020B0503030403020204" pitchFamily="34" charset="0"/>
                <a:ea typeface="Source Sans Pro" panose="020B0503030403020204" pitchFamily="34" charset="0"/>
              </a:rPr>
              <a:t>Click the down arrow at the top of the </a:t>
            </a:r>
            <a:r>
              <a:rPr lang="en-US" altLang="en-US" dirty="0" err="1">
                <a:solidFill>
                  <a:srgbClr val="3D90D9"/>
                </a:solidFill>
                <a:latin typeface="Source Sans Pro" panose="020B0503030403020204" pitchFamily="34" charset="0"/>
                <a:ea typeface="Source Sans Pro" panose="020B0503030403020204" pitchFamily="34" charset="0"/>
              </a:rPr>
              <a:t>items_owned</a:t>
            </a:r>
            <a:r>
              <a:rPr lang="en-US" altLang="en-US" sz="2000" dirty="0">
                <a:solidFill>
                  <a:srgbClr val="333333"/>
                </a:solidFill>
                <a:latin typeface="Source Sans Pro" panose="020B0503030403020204" pitchFamily="34" charset="0"/>
                <a:ea typeface="Source Sans Pro" panose="020B0503030403020204" pitchFamily="34" charset="0"/>
              </a:rPr>
              <a:t> column. Choose </a:t>
            </a:r>
            <a:r>
              <a:rPr lang="en-US" altLang="en-US" dirty="0">
                <a:solidFill>
                  <a:srgbClr val="3D90D9"/>
                </a:solidFill>
                <a:latin typeface="Source Sans Pro" panose="020B0503030403020204" pitchFamily="34" charset="0"/>
                <a:ea typeface="Source Sans Pro" panose="020B0503030403020204" pitchFamily="34" charset="0"/>
              </a:rPr>
              <a:t>Facet</a:t>
            </a:r>
            <a:r>
              <a:rPr lang="en-US" altLang="en-US" sz="2000" dirty="0">
                <a:solidFill>
                  <a:srgbClr val="333333"/>
                </a:solidFill>
                <a:latin typeface="Source Sans Pro" panose="020B0503030403020204" pitchFamily="34" charset="0"/>
                <a:ea typeface="Source Sans Pro" panose="020B0503030403020204" pitchFamily="34" charset="0"/>
              </a:rPr>
              <a:t> &gt; </a:t>
            </a:r>
            <a:r>
              <a:rPr lang="en-US" altLang="en-US" dirty="0">
                <a:solidFill>
                  <a:srgbClr val="3D90D9"/>
                </a:solidFill>
                <a:latin typeface="Source Sans Pro" panose="020B0503030403020204" pitchFamily="34" charset="0"/>
                <a:ea typeface="Source Sans Pro" panose="020B0503030403020204" pitchFamily="34" charset="0"/>
              </a:rPr>
              <a:t>Custom text facet...</a:t>
            </a:r>
            <a:endParaRPr lang="en-US" altLang="en-US" sz="2000" dirty="0">
              <a:solidFill>
                <a:srgbClr val="333333"/>
              </a:solidFill>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AutoNum type="arabicPeriod" startAt="2"/>
            </a:pPr>
            <a:r>
              <a:rPr lang="en-US" altLang="en-US" sz="2000" dirty="0">
                <a:solidFill>
                  <a:srgbClr val="333333"/>
                </a:solidFill>
                <a:latin typeface="Source Sans Pro" panose="020B0503030403020204" pitchFamily="34" charset="0"/>
                <a:ea typeface="Source Sans Pro" panose="020B0503030403020204" pitchFamily="34" charset="0"/>
              </a:rPr>
              <a:t>In the </a:t>
            </a:r>
            <a:r>
              <a:rPr lang="en-US" altLang="en-US" dirty="0">
                <a:solidFill>
                  <a:srgbClr val="3D90D9"/>
                </a:solidFill>
                <a:latin typeface="Source Sans Pro" panose="020B0503030403020204" pitchFamily="34" charset="0"/>
                <a:ea typeface="Source Sans Pro" panose="020B0503030403020204" pitchFamily="34" charset="0"/>
              </a:rPr>
              <a:t>Expression</a:t>
            </a:r>
            <a:r>
              <a:rPr lang="en-US" altLang="en-US" sz="2000" dirty="0">
                <a:solidFill>
                  <a:srgbClr val="333333"/>
                </a:solidFill>
                <a:latin typeface="Source Sans Pro" panose="020B0503030403020204" pitchFamily="34" charset="0"/>
                <a:ea typeface="Source Sans Pro" panose="020B0503030403020204" pitchFamily="34" charset="0"/>
              </a:rPr>
              <a:t> box, type </a:t>
            </a:r>
            <a:r>
              <a:rPr lang="en-US" altLang="en-US" dirty="0" err="1">
                <a:solidFill>
                  <a:srgbClr val="3D90D9"/>
                </a:solidFill>
                <a:latin typeface="Source Sans Pro" panose="020B0503030403020204" pitchFamily="34" charset="0"/>
                <a:ea typeface="Source Sans Pro" panose="020B0503030403020204" pitchFamily="34" charset="0"/>
              </a:rPr>
              <a:t>value.split</a:t>
            </a:r>
            <a:r>
              <a:rPr lang="en-US" altLang="en-US" dirty="0">
                <a:solidFill>
                  <a:srgbClr val="3D90D9"/>
                </a:solidFill>
                <a:latin typeface="Source Sans Pro" panose="020B0503030403020204" pitchFamily="34" charset="0"/>
                <a:ea typeface="Source Sans Pro" panose="020B0503030403020204" pitchFamily="34" charset="0"/>
              </a:rPr>
              <a:t>(";")</a:t>
            </a:r>
            <a:r>
              <a:rPr lang="en-US" altLang="en-US" sz="2000" dirty="0">
                <a:solidFill>
                  <a:srgbClr val="333333"/>
                </a:solidFill>
                <a:latin typeface="Source Sans Pro" panose="020B0503030403020204" pitchFamily="34" charset="0"/>
                <a:ea typeface="Source Sans Pro" panose="020B0503030403020204" pitchFamily="34" charset="0"/>
              </a:rPr>
              <a:t>.</a:t>
            </a:r>
          </a:p>
          <a:p>
            <a:pPr lvl="0" eaLnBrk="0" fontAlgn="base" hangingPunct="0">
              <a:spcBef>
                <a:spcPct val="0"/>
              </a:spcBef>
              <a:spcAft>
                <a:spcPct val="0"/>
              </a:spcAft>
              <a:buFontTx/>
              <a:buAutoNum type="arabicPeriod" startAt="3"/>
            </a:pPr>
            <a:r>
              <a:rPr lang="en-US" altLang="en-US" sz="2000" dirty="0">
                <a:solidFill>
                  <a:srgbClr val="333333"/>
                </a:solidFill>
                <a:latin typeface="Source Sans Pro" panose="020B0503030403020204" pitchFamily="34" charset="0"/>
                <a:ea typeface="Source Sans Pro" panose="020B0503030403020204" pitchFamily="34" charset="0"/>
              </a:rPr>
              <a:t>Click </a:t>
            </a:r>
            <a:r>
              <a:rPr lang="en-US" altLang="en-US" dirty="0">
                <a:solidFill>
                  <a:srgbClr val="3D90D9"/>
                </a:solidFill>
                <a:latin typeface="Source Sans Pro" panose="020B0503030403020204" pitchFamily="34" charset="0"/>
                <a:ea typeface="Source Sans Pro" panose="020B0503030403020204" pitchFamily="34" charset="0"/>
              </a:rPr>
              <a:t>OK</a:t>
            </a:r>
            <a:r>
              <a:rPr lang="en-US" altLang="en-US" sz="2000" dirty="0">
                <a:solidFill>
                  <a:srgbClr val="333333"/>
                </a:solidFill>
                <a:latin typeface="Source Sans Pro" panose="020B0503030403020204" pitchFamily="34" charset="0"/>
                <a:ea typeface="Source Sans Pro" panose="020B0503030403020204" pitchFamily="34" charset="0"/>
              </a:rPr>
              <a:t>.</a:t>
            </a:r>
          </a:p>
        </p:txBody>
      </p:sp>
      <p:sp>
        <p:nvSpPr>
          <p:cNvPr id="8" name="Rectangle 7">
            <a:extLst>
              <a:ext uri="{FF2B5EF4-FFF2-40B4-BE49-F238E27FC236}">
                <a16:creationId xmlns:a16="http://schemas.microsoft.com/office/drawing/2014/main" id="{4A59E750-5900-471C-B001-2BF9A787CD9F}"/>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FA065A70-39AE-498C-ABC9-4C53F49DB3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330492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2. Working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5" name="TextBox 4"/>
          <p:cNvSpPr txBox="1"/>
          <p:nvPr/>
        </p:nvSpPr>
        <p:spPr>
          <a:xfrm>
            <a:off x="113941" y="757101"/>
            <a:ext cx="5715000" cy="584775"/>
          </a:xfrm>
          <a:prstGeom prst="rect">
            <a:avLst/>
          </a:prstGeom>
          <a:noFill/>
        </p:spPr>
        <p:txBody>
          <a:bodyPr wrap="square" rtlCol="0">
            <a:spAutoFit/>
          </a:bodyPr>
          <a:lstStyle/>
          <a:p>
            <a:r>
              <a:rPr lang="en-GB" sz="3200" dirty="0">
                <a:latin typeface="Source Sans Pro" panose="020B0503030403020204" pitchFamily="34" charset="0"/>
                <a:ea typeface="Source Sans Pro" panose="020B0503030403020204" pitchFamily="34" charset="0"/>
              </a:rPr>
              <a:t>Exercise: 3</a:t>
            </a:r>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27412" y="2735450"/>
            <a:ext cx="3264588" cy="24952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3941" y="1403152"/>
            <a:ext cx="8167613" cy="4678204"/>
          </a:xfrm>
          <a:prstGeom prst="rect">
            <a:avLst/>
          </a:prstGeom>
          <a:noFill/>
        </p:spPr>
        <p:txBody>
          <a:bodyPr wrap="square" rtlCol="0">
            <a:spAutoFit/>
          </a:bodyPr>
          <a:lstStyle/>
          <a:p>
            <a:pPr marL="342900" indent="-342900">
              <a:buAutoNum type="arabicPeriod"/>
            </a:pPr>
            <a:r>
              <a:rPr lang="en-GB" sz="2000" dirty="0">
                <a:latin typeface="Source Sans Pro" panose="020B0503030403020204" pitchFamily="34" charset="0"/>
                <a:ea typeface="Source Sans Pro" panose="020B0503030403020204" pitchFamily="34" charset="0"/>
              </a:rPr>
              <a:t>Which </a:t>
            </a:r>
            <a:r>
              <a:rPr lang="en-GB" sz="2000" b="1" dirty="0">
                <a:latin typeface="Source Sans Pro" panose="020B0503030403020204" pitchFamily="34" charset="0"/>
                <a:ea typeface="Source Sans Pro" panose="020B0503030403020204" pitchFamily="34" charset="0"/>
              </a:rPr>
              <a:t>two items are the most commonly owned</a:t>
            </a:r>
            <a:r>
              <a:rPr lang="en-GB" sz="2000" dirty="0">
                <a:latin typeface="Source Sans Pro" panose="020B0503030403020204" pitchFamily="34" charset="0"/>
                <a:ea typeface="Source Sans Pro" panose="020B0503030403020204" pitchFamily="34" charset="0"/>
              </a:rPr>
              <a:t>? Which are the two least commonly owned?</a:t>
            </a:r>
          </a:p>
          <a:p>
            <a:pPr marL="342900" indent="-342900">
              <a:buAutoNum type="arabicPeriod"/>
            </a:pPr>
            <a:endParaRPr lang="en-GB" sz="2000" dirty="0">
              <a:latin typeface="Source Sans Pro" panose="020B0503030403020204" pitchFamily="34" charset="0"/>
              <a:ea typeface="Source Sans Pro" panose="020B0503030403020204" pitchFamily="34" charset="0"/>
            </a:endParaRPr>
          </a:p>
          <a:p>
            <a:pPr marL="342900" indent="-342900">
              <a:buAutoNum type="arabicPeriod"/>
            </a:pPr>
            <a:r>
              <a:rPr lang="en-US" altLang="en-US" sz="2000" dirty="0">
                <a:latin typeface="Source Sans Pro" panose="020B0503030403020204" pitchFamily="34" charset="0"/>
                <a:ea typeface="Source Sans Pro" panose="020B0503030403020204" pitchFamily="34" charset="0"/>
              </a:rPr>
              <a:t>Perform the same clean up steps and customized text faceting for the </a:t>
            </a:r>
            <a:r>
              <a:rPr lang="en-US" altLang="en-US" sz="2000" b="1" dirty="0" err="1">
                <a:latin typeface="Source Sans Pro" panose="020B0503030403020204" pitchFamily="34" charset="0"/>
                <a:ea typeface="Source Sans Pro" panose="020B0503030403020204" pitchFamily="34" charset="0"/>
              </a:rPr>
              <a:t>months_lack_food</a:t>
            </a:r>
            <a:r>
              <a:rPr lang="en-US" altLang="en-US" sz="2000" dirty="0">
                <a:latin typeface="Source Sans Pro" panose="020B0503030403020204" pitchFamily="34" charset="0"/>
                <a:ea typeface="Source Sans Pro" panose="020B0503030403020204" pitchFamily="34" charset="0"/>
              </a:rPr>
              <a:t> column. Which month(s) were farmers more likely to lack food? </a:t>
            </a:r>
          </a:p>
          <a:p>
            <a:pPr marL="342900" indent="-342900">
              <a:buAutoNum type="arabicPeriod"/>
            </a:pPr>
            <a:endParaRPr lang="en-GB" altLang="en-US" sz="2000" dirty="0">
              <a:latin typeface="Source Sans Pro" panose="020B0503030403020204" pitchFamily="34" charset="0"/>
              <a:ea typeface="Source Sans Pro" panose="020B0503030403020204" pitchFamily="34" charset="0"/>
            </a:endParaRPr>
          </a:p>
          <a:p>
            <a:pPr marL="342900" indent="-342900">
              <a:buFontTx/>
              <a:buAutoNum type="arabicPeriod"/>
            </a:pPr>
            <a:r>
              <a:rPr lang="en-US" altLang="en-US" sz="2000" dirty="0">
                <a:latin typeface="Source Sans Pro" panose="020B0503030403020204" pitchFamily="34" charset="0"/>
                <a:ea typeface="Source Sans Pro" panose="020B0503030403020204" pitchFamily="34" charset="0"/>
              </a:rPr>
              <a:t>Perform the same clean up steps for the </a:t>
            </a:r>
            <a:r>
              <a:rPr lang="en-US" altLang="en-US" sz="2000" b="1" dirty="0" err="1">
                <a:latin typeface="Source Sans Pro" panose="020B0503030403020204" pitchFamily="34" charset="0"/>
                <a:ea typeface="Source Sans Pro" panose="020B0503030403020204" pitchFamily="34" charset="0"/>
              </a:rPr>
              <a:t>months_no_water</a:t>
            </a:r>
            <a:r>
              <a:rPr lang="en-US" altLang="en-US" sz="2000" dirty="0">
                <a:latin typeface="Source Sans Pro" panose="020B0503030403020204" pitchFamily="34" charset="0"/>
                <a:ea typeface="Source Sans Pro" panose="020B0503030403020204" pitchFamily="34" charset="0"/>
              </a:rPr>
              <a:t>, </a:t>
            </a:r>
            <a:r>
              <a:rPr lang="en-US" altLang="en-US" sz="2000" b="1" dirty="0" err="1">
                <a:latin typeface="Source Sans Pro" panose="020B0503030403020204" pitchFamily="34" charset="0"/>
                <a:ea typeface="Source Sans Pro" panose="020B0503030403020204" pitchFamily="34" charset="0"/>
              </a:rPr>
              <a:t>liv_owned</a:t>
            </a:r>
            <a:r>
              <a:rPr lang="en-US" altLang="en-US" sz="2000" dirty="0">
                <a:latin typeface="Source Sans Pro" panose="020B0503030403020204" pitchFamily="34" charset="0"/>
                <a:ea typeface="Source Sans Pro" panose="020B0503030403020204" pitchFamily="34" charset="0"/>
              </a:rPr>
              <a:t>, </a:t>
            </a:r>
            <a:r>
              <a:rPr lang="en-US" altLang="en-US" sz="2000" b="1" dirty="0" err="1">
                <a:latin typeface="Source Sans Pro" panose="020B0503030403020204" pitchFamily="34" charset="0"/>
                <a:ea typeface="Source Sans Pro" panose="020B0503030403020204" pitchFamily="34" charset="0"/>
              </a:rPr>
              <a:t>res_change</a:t>
            </a:r>
            <a:r>
              <a:rPr lang="en-US" altLang="en-US" sz="2000" dirty="0">
                <a:latin typeface="Source Sans Pro" panose="020B0503030403020204" pitchFamily="34" charset="0"/>
                <a:ea typeface="Source Sans Pro" panose="020B0503030403020204" pitchFamily="34" charset="0"/>
              </a:rPr>
              <a:t>, and </a:t>
            </a:r>
            <a:r>
              <a:rPr lang="en-US" altLang="en-US" sz="2000" b="1" dirty="0" err="1">
                <a:latin typeface="Source Sans Pro" panose="020B0503030403020204" pitchFamily="34" charset="0"/>
                <a:ea typeface="Source Sans Pro" panose="020B0503030403020204" pitchFamily="34" charset="0"/>
              </a:rPr>
              <a:t>no_food_mitigation</a:t>
            </a:r>
            <a:r>
              <a:rPr lang="en-US" altLang="en-US" sz="2000" dirty="0">
                <a:latin typeface="Source Sans Pro" panose="020B0503030403020204" pitchFamily="34" charset="0"/>
                <a:ea typeface="Source Sans Pro" panose="020B0503030403020204" pitchFamily="34" charset="0"/>
              </a:rPr>
              <a:t> columns. </a:t>
            </a:r>
            <a:r>
              <a:rPr lang="en-US" altLang="en-US" sz="2000" b="1" dirty="0">
                <a:latin typeface="Source Sans Pro" panose="020B0503030403020204" pitchFamily="34" charset="0"/>
                <a:ea typeface="Source Sans Pro" panose="020B0503030403020204" pitchFamily="34" charset="0"/>
              </a:rPr>
              <a:t>Hint:</a:t>
            </a:r>
            <a:r>
              <a:rPr lang="en-US" altLang="en-US" sz="2000" dirty="0">
                <a:latin typeface="Source Sans Pro" panose="020B0503030403020204" pitchFamily="34" charset="0"/>
                <a:ea typeface="Source Sans Pro" panose="020B0503030403020204" pitchFamily="34" charset="0"/>
              </a:rPr>
              <a:t> To reuse a GREL command, click the History tab and then click Reuse next to the command you would like to apply to that column. </a:t>
            </a:r>
          </a:p>
          <a:p>
            <a:endParaRPr lang="en-GB" altLang="en-US" sz="2000" dirty="0">
              <a:latin typeface="Source Sans Pro" panose="020B0503030403020204" pitchFamily="34" charset="0"/>
              <a:ea typeface="Source Sans Pro" panose="020B0503030403020204" pitchFamily="34" charset="0"/>
            </a:endParaRPr>
          </a:p>
          <a:p>
            <a:endParaRPr lang="en-GB" sz="2000" dirty="0">
              <a:latin typeface="Source Sans Pro" panose="020B0503030403020204" pitchFamily="34" charset="0"/>
              <a:ea typeface="Source Sans Pro" panose="020B0503030403020204" pitchFamily="34" charset="0"/>
            </a:endParaRPr>
          </a:p>
          <a:p>
            <a:endParaRPr lang="en-GB" sz="1600" dirty="0">
              <a:latin typeface="Source Sans Pro" panose="020B0503030403020204" pitchFamily="34" charset="0"/>
              <a:ea typeface="Source Sans Pro" panose="020B0503030403020204" pitchFamily="34" charset="0"/>
            </a:endParaRPr>
          </a:p>
        </p:txBody>
      </p:sp>
      <p:sp>
        <p:nvSpPr>
          <p:cNvPr id="8" name="Rectangle 7">
            <a:extLst>
              <a:ext uri="{FF2B5EF4-FFF2-40B4-BE49-F238E27FC236}">
                <a16:creationId xmlns:a16="http://schemas.microsoft.com/office/drawing/2014/main" id="{FA8133EB-725B-4C63-807C-1757AE795A31}"/>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16A4592E-6455-4FF3-8749-C4B499C279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1072330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9206" y="982001"/>
            <a:ext cx="3158237" cy="1015663"/>
          </a:xfrm>
          <a:prstGeom prst="rect">
            <a:avLst/>
          </a:prstGeom>
        </p:spPr>
        <p:txBody>
          <a:bodyPr wrap="none">
            <a:spAutoFit/>
          </a:bodyPr>
          <a:lstStyle/>
          <a:p>
            <a:r>
              <a:rPr lang="en-GB" sz="3200" b="0" i="0" dirty="0">
                <a:effectLst/>
                <a:latin typeface="Source Sans Pro" panose="020B0503030403020204" pitchFamily="34" charset="0"/>
                <a:ea typeface="Source Sans Pro" panose="020B0503030403020204" pitchFamily="34" charset="0"/>
                <a:cs typeface="Arial" panose="020B0604020202020204" pitchFamily="34" charset="0"/>
              </a:rPr>
              <a:t>Undo / Redo</a:t>
            </a:r>
          </a:p>
          <a:p>
            <a:r>
              <a:rPr lang="en-GB" sz="2800" dirty="0">
                <a:latin typeface="Source Sans Pro" panose="020B0503030403020204" pitchFamily="34" charset="0"/>
                <a:ea typeface="Source Sans Pro" panose="020B0503030403020204" pitchFamily="34" charset="0"/>
                <a:cs typeface="Arial" panose="020B0604020202020204" pitchFamily="34" charset="0"/>
              </a:rPr>
              <a:t>(Control your steps)</a:t>
            </a:r>
            <a:endParaRPr lang="en-GB" sz="2800" b="0" i="0" dirty="0">
              <a:effectLst/>
              <a:latin typeface="Source Sans Pro" panose="020B0503030403020204" pitchFamily="34" charset="0"/>
              <a:ea typeface="Source Sans Pro" panose="020B0503030403020204" pitchFamily="34" charset="0"/>
              <a:cs typeface="Arial" panose="020B0604020202020204" pitchFamily="34" charset="0"/>
            </a:endParaRPr>
          </a:p>
        </p:txBody>
      </p:sp>
      <p:sp>
        <p:nvSpPr>
          <p:cNvPr id="6" name="TextBox 5"/>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2. Working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7" name="Rectangle 6"/>
          <p:cNvSpPr/>
          <p:nvPr/>
        </p:nvSpPr>
        <p:spPr>
          <a:xfrm>
            <a:off x="7085767" y="790820"/>
            <a:ext cx="4937856" cy="1938992"/>
          </a:xfrm>
          <a:prstGeom prst="rect">
            <a:avLst/>
          </a:prstGeom>
        </p:spPr>
        <p:txBody>
          <a:bodyPr wrap="square">
            <a:spAutoFit/>
          </a:bodyPr>
          <a:lstStyle/>
          <a:p>
            <a:r>
              <a:rPr lang="en-GB" sz="3200" b="0" i="0" dirty="0">
                <a:effectLst/>
                <a:latin typeface="Source Sans Pro" panose="020B0503030403020204" pitchFamily="34" charset="0"/>
                <a:ea typeface="Source Sans Pro" panose="020B0503030403020204" pitchFamily="34" charset="0"/>
              </a:rPr>
              <a:t>Trim Leading and Trailing Whitespace</a:t>
            </a:r>
          </a:p>
          <a:p>
            <a:r>
              <a:rPr lang="en-GB" sz="2800" dirty="0">
                <a:latin typeface="Source Sans Pro" panose="020B0503030403020204" pitchFamily="34" charset="0"/>
                <a:ea typeface="Source Sans Pro" panose="020B0503030403020204" pitchFamily="34" charset="0"/>
              </a:rPr>
              <a:t>(Remove blank characters from the beginning and end)</a:t>
            </a:r>
            <a:endParaRPr lang="en-GB" sz="2800" b="0" dirty="0">
              <a:effectLst/>
              <a:latin typeface="Source Sans Pro" panose="020B0503030403020204" pitchFamily="34" charset="0"/>
              <a:ea typeface="Source Sans Pro" panose="020B0503030403020204" pitchFamily="34" charset="0"/>
            </a:endParaRPr>
          </a:p>
        </p:txBody>
      </p:sp>
      <p:pic>
        <p:nvPicPr>
          <p:cNvPr id="13316" name="Picture 4" descr="Image result for mind the step sig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492" y="1892904"/>
            <a:ext cx="3802704" cy="3802704"/>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descr="Image result for clean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6511" y="2667512"/>
            <a:ext cx="4796367" cy="31985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openref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28236" y="982001"/>
            <a:ext cx="745980" cy="6977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44C8974-22F1-4606-A75D-53FBB6C21E43}"/>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10" name="Picture 9">
            <a:extLst>
              <a:ext uri="{FF2B5EF4-FFF2-40B4-BE49-F238E27FC236}">
                <a16:creationId xmlns:a16="http://schemas.microsoft.com/office/drawing/2014/main" id="{648CE6DA-95BC-4883-B8BC-A67563CFE05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4233495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3. Filtering and Sorting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5" name="Rectangle 4"/>
          <p:cNvSpPr/>
          <p:nvPr/>
        </p:nvSpPr>
        <p:spPr>
          <a:xfrm>
            <a:off x="387928" y="1197602"/>
            <a:ext cx="7820890" cy="2442400"/>
          </a:xfrm>
          <a:prstGeom prst="rect">
            <a:avLst/>
          </a:prstGeom>
        </p:spPr>
        <p:txBody>
          <a:bodyPr wrap="square">
            <a:spAutoFit/>
          </a:bodyPr>
          <a:lstStyle/>
          <a:p>
            <a:pPr>
              <a:lnSpc>
                <a:spcPct val="125000"/>
              </a:lnSpc>
            </a:pPr>
            <a:r>
              <a:rPr lang="en-GB" sz="2800" b="1" i="0" dirty="0">
                <a:effectLst/>
                <a:latin typeface="Source Sans Pro" panose="020B0503030403020204" pitchFamily="34" charset="0"/>
                <a:ea typeface="Source Sans Pro" panose="020B0503030403020204" pitchFamily="34" charset="0"/>
              </a:rPr>
              <a:t>Objectives</a:t>
            </a:r>
          </a:p>
          <a:p>
            <a:pPr marL="457200" indent="-457200">
              <a:lnSpc>
                <a:spcPct val="125000"/>
              </a:lnSpc>
              <a:buFont typeface="Arial" panose="020B0604020202020204" pitchFamily="34" charset="0"/>
              <a:buChar char="•"/>
            </a:pPr>
            <a:r>
              <a:rPr lang="en-GB" sz="2400" b="0" i="0" dirty="0">
                <a:effectLst/>
                <a:latin typeface="Source Sans Pro" panose="020B0503030403020204" pitchFamily="34" charset="0"/>
                <a:ea typeface="Source Sans Pro" panose="020B0503030403020204" pitchFamily="34" charset="0"/>
              </a:rPr>
              <a:t>Filter to a subset of rows by text filter or include/exclude.</a:t>
            </a:r>
          </a:p>
          <a:p>
            <a:pPr marL="457200" indent="-457200">
              <a:lnSpc>
                <a:spcPct val="125000"/>
              </a:lnSpc>
              <a:buFont typeface="Arial" panose="020B0604020202020204" pitchFamily="34" charset="0"/>
              <a:buChar char="•"/>
            </a:pPr>
            <a:r>
              <a:rPr lang="en-GB" sz="2400" b="0" i="0" dirty="0">
                <a:effectLst/>
                <a:latin typeface="Source Sans Pro" panose="020B0503030403020204" pitchFamily="34" charset="0"/>
                <a:ea typeface="Source Sans Pro" panose="020B0503030403020204" pitchFamily="34" charset="0"/>
              </a:rPr>
              <a:t>Sort table by a column.</a:t>
            </a:r>
          </a:p>
          <a:p>
            <a:pPr marL="457200" indent="-457200">
              <a:lnSpc>
                <a:spcPct val="125000"/>
              </a:lnSpc>
              <a:buFont typeface="Arial" panose="020B0604020202020204" pitchFamily="34" charset="0"/>
              <a:buChar char="•"/>
            </a:pPr>
            <a:r>
              <a:rPr lang="en-GB" sz="2400" b="0" i="0" dirty="0">
                <a:effectLst/>
                <a:latin typeface="Source Sans Pro" panose="020B0503030403020204" pitchFamily="34" charset="0"/>
                <a:ea typeface="Source Sans Pro" panose="020B0503030403020204" pitchFamily="34" charset="0"/>
              </a:rPr>
              <a:t>Sort by multiple columns.</a:t>
            </a:r>
          </a:p>
        </p:txBody>
      </p:sp>
      <p:pic>
        <p:nvPicPr>
          <p:cNvPr id="1433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91197" y="2432870"/>
            <a:ext cx="4622783" cy="308185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467293" y="1052749"/>
            <a:ext cx="2576945" cy="954107"/>
          </a:xfrm>
          <a:prstGeom prst="rect">
            <a:avLst/>
          </a:prstGeom>
          <a:no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Tidying Up your Data!</a:t>
            </a:r>
          </a:p>
        </p:txBody>
      </p:sp>
      <p:sp>
        <p:nvSpPr>
          <p:cNvPr id="7" name="Rectangle 6">
            <a:extLst>
              <a:ext uri="{FF2B5EF4-FFF2-40B4-BE49-F238E27FC236}">
                <a16:creationId xmlns:a16="http://schemas.microsoft.com/office/drawing/2014/main" id="{FE050486-CCF8-4F1B-A209-00B39863706E}"/>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8" name="Picture 7">
            <a:extLst>
              <a:ext uri="{FF2B5EF4-FFF2-40B4-BE49-F238E27FC236}">
                <a16:creationId xmlns:a16="http://schemas.microsoft.com/office/drawing/2014/main" id="{935C0EDD-F18A-4652-85CD-C2C864B7666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42348013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3. Filtering and Sorting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5" name="Rectangle 4"/>
          <p:cNvSpPr/>
          <p:nvPr/>
        </p:nvSpPr>
        <p:spPr>
          <a:xfrm>
            <a:off x="322765" y="755950"/>
            <a:ext cx="2961067" cy="954107"/>
          </a:xfrm>
          <a:prstGeom prst="rect">
            <a:avLst/>
          </a:prstGeom>
        </p:spPr>
        <p:txBody>
          <a:bodyPr wrap="none">
            <a:spAutoFit/>
          </a:bodyPr>
          <a:lstStyle/>
          <a:p>
            <a:r>
              <a:rPr lang="en-GB" sz="3200" b="0" i="0" dirty="0">
                <a:effectLst/>
                <a:latin typeface="Source Sans Pro" panose="020B0503030403020204" pitchFamily="34" charset="0"/>
                <a:ea typeface="Source Sans Pro" panose="020B0503030403020204" pitchFamily="34" charset="0"/>
              </a:rPr>
              <a:t>Filtering</a:t>
            </a:r>
          </a:p>
          <a:p>
            <a:r>
              <a:rPr lang="en-GB" sz="2400" dirty="0">
                <a:latin typeface="Source Sans Pro" panose="020B0503030403020204" pitchFamily="34" charset="0"/>
                <a:ea typeface="Source Sans Pro" panose="020B0503030403020204" pitchFamily="34" charset="0"/>
              </a:rPr>
              <a:t>(Working on a subset)</a:t>
            </a:r>
            <a:endParaRPr lang="en-GB" sz="2400" b="0" i="0" dirty="0">
              <a:effectLst/>
              <a:latin typeface="Source Sans Pro" panose="020B0503030403020204" pitchFamily="34" charset="0"/>
              <a:ea typeface="Source Sans Pro" panose="020B0503030403020204" pitchFamily="34" charset="0"/>
            </a:endParaRPr>
          </a:p>
        </p:txBody>
      </p:sp>
      <p:pic>
        <p:nvPicPr>
          <p:cNvPr id="15362" name="Picture 2" descr="Image result for sottoinsie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4617" y="863041"/>
            <a:ext cx="4215074" cy="301076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58580" y="2234860"/>
            <a:ext cx="6456218" cy="461665"/>
          </a:xfrm>
          <a:prstGeom prst="rect">
            <a:avLst/>
          </a:prstGeom>
        </p:spPr>
        <p:txBody>
          <a:bodyPr wrap="square">
            <a:spAutoFit/>
          </a:bodyPr>
          <a:lstStyle/>
          <a:p>
            <a:r>
              <a:rPr lang="en-GB" sz="2400" b="0" i="0" dirty="0">
                <a:effectLst/>
                <a:latin typeface="Source Sans Pro" panose="020B0503030403020204" pitchFamily="34" charset="0"/>
                <a:ea typeface="Source Sans Pro" panose="020B0503030403020204" pitchFamily="34" charset="0"/>
              </a:rPr>
              <a:t>Using Filter and include/exclude</a:t>
            </a:r>
          </a:p>
        </p:txBody>
      </p:sp>
      <p:pic>
        <p:nvPicPr>
          <p:cNvPr id="8" name="Picture 8"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59237" y="3347473"/>
            <a:ext cx="2297517" cy="175606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openref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2309" y="3876631"/>
            <a:ext cx="745980" cy="69774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BE1DDA1-DA9C-4582-8FCD-98A0551A4520}"/>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13" name="Picture 12">
            <a:extLst>
              <a:ext uri="{FF2B5EF4-FFF2-40B4-BE49-F238E27FC236}">
                <a16:creationId xmlns:a16="http://schemas.microsoft.com/office/drawing/2014/main" id="{2034C9F0-5C31-40D8-9D48-966F0D81A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2169413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4">
              <a:lumMod val="60000"/>
              <a:lumOff val="40000"/>
            </a:scheme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3. Filtering and Sorting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6" name="Rectangle 5"/>
          <p:cNvSpPr/>
          <p:nvPr/>
        </p:nvSpPr>
        <p:spPr>
          <a:xfrm>
            <a:off x="106412" y="765798"/>
            <a:ext cx="5739072" cy="1015663"/>
          </a:xfrm>
          <a:prstGeom prst="rect">
            <a:avLst/>
          </a:prstGeom>
        </p:spPr>
        <p:txBody>
          <a:bodyPr wrap="none">
            <a:spAutoFit/>
          </a:bodyPr>
          <a:lstStyle/>
          <a:p>
            <a:r>
              <a:rPr lang="en-GB" sz="3200" b="1" i="0" dirty="0">
                <a:effectLst/>
                <a:latin typeface="Source Sans Pro" panose="020B0503030403020204" pitchFamily="34" charset="0"/>
                <a:ea typeface="Source Sans Pro" panose="020B0503030403020204" pitchFamily="34" charset="0"/>
              </a:rPr>
              <a:t>Sorting Data </a:t>
            </a:r>
          </a:p>
          <a:p>
            <a:r>
              <a:rPr lang="en-GB" sz="2800" dirty="0">
                <a:latin typeface="Source Sans Pro" panose="020B0503030403020204" pitchFamily="34" charset="0"/>
                <a:ea typeface="Source Sans Pro" panose="020B0503030403020204" pitchFamily="34" charset="0"/>
              </a:rPr>
              <a:t>(Single column and multiple column)</a:t>
            </a:r>
            <a:endParaRPr lang="en-GB" sz="2800" b="0" dirty="0">
              <a:effectLst/>
              <a:latin typeface="Source Sans Pro" panose="020B0503030403020204" pitchFamily="34" charset="0"/>
              <a:ea typeface="Source Sans Pro" panose="020B0503030403020204" pitchFamily="34" charset="0"/>
            </a:endParaRPr>
          </a:p>
        </p:txBody>
      </p:sp>
      <p:pic>
        <p:nvPicPr>
          <p:cNvPr id="1638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5477" y="3808122"/>
            <a:ext cx="2522483" cy="189186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6412" y="2003437"/>
            <a:ext cx="8186497" cy="2092881"/>
          </a:xfrm>
          <a:prstGeom prst="rect">
            <a:avLst/>
          </a:prstGeom>
          <a:noFill/>
        </p:spPr>
        <p:txBody>
          <a:bodyPr wrap="square" rtlCol="0">
            <a:spAutoFit/>
          </a:bodyPr>
          <a:lstStyle/>
          <a:p>
            <a:r>
              <a:rPr lang="en-GB" sz="3200" b="1" dirty="0">
                <a:latin typeface="Source Sans Pro" panose="020B0503030403020204" pitchFamily="34" charset="0"/>
                <a:ea typeface="Source Sans Pro" panose="020B0503030403020204" pitchFamily="34" charset="0"/>
              </a:rPr>
              <a:t>Exercise </a:t>
            </a:r>
            <a:r>
              <a:rPr lang="en-GB" sz="3200" dirty="0">
                <a:latin typeface="Source Sans Pro" panose="020B0503030403020204" pitchFamily="34" charset="0"/>
                <a:ea typeface="Source Sans Pro" panose="020B0503030403020204" pitchFamily="34" charset="0"/>
              </a:rPr>
              <a:t>1</a:t>
            </a:r>
          </a:p>
          <a:p>
            <a:endParaRPr lang="en-GB" sz="3200" dirty="0">
              <a:latin typeface="Source Sans Pro" panose="020B0503030403020204" pitchFamily="34" charset="0"/>
              <a:ea typeface="Source Sans Pro" panose="020B0503030403020204" pitchFamily="34" charset="0"/>
            </a:endParaRPr>
          </a:p>
          <a:p>
            <a:pPr marL="342900" lvl="0" indent="-342900" eaLnBrk="0" fontAlgn="base" hangingPunct="0">
              <a:spcBef>
                <a:spcPct val="0"/>
              </a:spcBef>
              <a:spcAft>
                <a:spcPct val="0"/>
              </a:spcAft>
              <a:buFont typeface="Arial" panose="020B0604020202020204" pitchFamily="34" charset="0"/>
              <a:buChar char="•"/>
            </a:pPr>
            <a:r>
              <a:rPr lang="en-US" altLang="en-US" sz="2400" dirty="0">
                <a:latin typeface="Source Sans Pro" panose="020B0503030403020204" pitchFamily="34" charset="0"/>
                <a:ea typeface="Source Sans Pro" panose="020B0503030403020204" pitchFamily="34" charset="0"/>
              </a:rPr>
              <a:t>Sort the data by </a:t>
            </a:r>
            <a:r>
              <a:rPr lang="en-US" altLang="en-US" sz="2000" dirty="0" err="1">
                <a:latin typeface="Source Sans Pro" panose="020B0503030403020204" pitchFamily="34" charset="0"/>
                <a:ea typeface="Source Sans Pro" panose="020B0503030403020204" pitchFamily="34" charset="0"/>
              </a:rPr>
              <a:t>gps_Altitude</a:t>
            </a:r>
            <a:r>
              <a:rPr lang="en-US" altLang="en-US" sz="2400" dirty="0">
                <a:latin typeface="Source Sans Pro" panose="020B0503030403020204" pitchFamily="34" charset="0"/>
                <a:ea typeface="Source Sans Pro" panose="020B0503030403020204" pitchFamily="34" charset="0"/>
              </a:rPr>
              <a:t>. Do you think the first few entries may have incorrect altitudes?</a:t>
            </a:r>
            <a:r>
              <a:rPr lang="en-US" altLang="en-US" sz="2000" dirty="0">
                <a:latin typeface="Source Sans Pro" panose="020B0503030403020204" pitchFamily="34" charset="0"/>
                <a:ea typeface="Source Sans Pro" panose="020B0503030403020204" pitchFamily="34" charset="0"/>
              </a:rPr>
              <a:t> </a:t>
            </a:r>
            <a:endParaRPr lang="en-US" altLang="en-US" sz="4800" dirty="0">
              <a:latin typeface="Source Sans Pro" panose="020B0503030403020204" pitchFamily="34" charset="0"/>
              <a:ea typeface="Source Sans Pro" panose="020B0503030403020204" pitchFamily="34" charset="0"/>
            </a:endParaRPr>
          </a:p>
          <a:p>
            <a:endParaRPr lang="en-GB" dirty="0">
              <a:latin typeface="Source Sans Pro" panose="020B0503030403020204" pitchFamily="34" charset="0"/>
              <a:ea typeface="Source Sans Pro" panose="020B0503030403020204" pitchFamily="34" charset="0"/>
            </a:endParaRPr>
          </a:p>
        </p:txBody>
      </p:sp>
      <p:sp>
        <p:nvSpPr>
          <p:cNvPr id="8" name="Rectangle 7"/>
          <p:cNvSpPr/>
          <p:nvPr/>
        </p:nvSpPr>
        <p:spPr>
          <a:xfrm>
            <a:off x="289282" y="3908060"/>
            <a:ext cx="6096000" cy="1754326"/>
          </a:xfrm>
          <a:prstGeom prst="rect">
            <a:avLst/>
          </a:prstGeom>
          <a:solidFill>
            <a:schemeClr val="accent4">
              <a:lumMod val="20000"/>
              <a:lumOff val="80000"/>
            </a:schemeClr>
          </a:solidFill>
        </p:spPr>
        <p:txBody>
          <a:bodyPr>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dirty="0">
                <a:latin typeface="Source Sans Pro" panose="020B0503030403020204" pitchFamily="34" charset="0"/>
                <a:ea typeface="Source Sans Pro" panose="020B0503030403020204" pitchFamily="34" charset="0"/>
              </a:rPr>
              <a:t>Sort &gt; Sort... - This option enables you to modify your original sort.</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Source Sans Pro" panose="020B0503030403020204" pitchFamily="34" charset="0"/>
                <a:ea typeface="Source Sans Pro" panose="020B0503030403020204" pitchFamily="34" charset="0"/>
              </a:rPr>
              <a:t>Sort &gt; Reverse - This option allows you to reverse the order of the sort.</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Source Sans Pro" panose="020B0503030403020204" pitchFamily="34" charset="0"/>
                <a:ea typeface="Source Sans Pro" panose="020B0503030403020204" pitchFamily="34" charset="0"/>
              </a:rPr>
              <a:t>Sort &gt; Remove sort - This option allows you to undo your sort.</a:t>
            </a:r>
          </a:p>
        </p:txBody>
      </p:sp>
      <p:pic>
        <p:nvPicPr>
          <p:cNvPr id="9"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20870" y="847229"/>
            <a:ext cx="745980" cy="69774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38939" y="3909318"/>
            <a:ext cx="1646649" cy="12585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8270333" y="1599736"/>
            <a:ext cx="3815255" cy="2585323"/>
          </a:xfrm>
          <a:prstGeom prst="rect">
            <a:avLst/>
          </a:prstGeom>
          <a:noFill/>
        </p:spPr>
        <p:txBody>
          <a:bodyPr wrap="square" rtlCol="0">
            <a:spAutoFit/>
          </a:bodyPr>
          <a:lstStyle/>
          <a:p>
            <a:r>
              <a:rPr lang="en-GB" dirty="0">
                <a:latin typeface="Source Sans Pro" panose="020B0503030403020204" pitchFamily="34" charset="0"/>
                <a:ea typeface="Source Sans Pro" panose="020B0503030403020204" pitchFamily="34" charset="0"/>
              </a:rPr>
              <a:t>The first few values are all 0. The altitudes are more likely ‘missing’ than incorrect. The survey is delivered by Smartphone with the </a:t>
            </a:r>
            <a:r>
              <a:rPr lang="en-GB" dirty="0" err="1">
                <a:latin typeface="Source Sans Pro" panose="020B0503030403020204" pitchFamily="34" charset="0"/>
                <a:ea typeface="Source Sans Pro" panose="020B0503030403020204" pitchFamily="34" charset="0"/>
              </a:rPr>
              <a:t>gps</a:t>
            </a:r>
            <a:r>
              <a:rPr lang="en-GB" dirty="0">
                <a:latin typeface="Source Sans Pro" panose="020B0503030403020204" pitchFamily="34" charset="0"/>
                <a:ea typeface="Source Sans Pro" panose="020B0503030403020204" pitchFamily="34" charset="0"/>
              </a:rPr>
              <a:t> information added automatically by the app. The lack of an altitude value suggests that the smartphone was unable to provide it and it defaulted to 0.</a:t>
            </a:r>
          </a:p>
        </p:txBody>
      </p:sp>
      <p:sp>
        <p:nvSpPr>
          <p:cNvPr id="11" name="Rectangle 10">
            <a:extLst>
              <a:ext uri="{FF2B5EF4-FFF2-40B4-BE49-F238E27FC236}">
                <a16:creationId xmlns:a16="http://schemas.microsoft.com/office/drawing/2014/main" id="{7F043BD5-5AFA-49EA-BB0B-D55F8CD89754}"/>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12" name="Picture 11">
            <a:extLst>
              <a:ext uri="{FF2B5EF4-FFF2-40B4-BE49-F238E27FC236}">
                <a16:creationId xmlns:a16="http://schemas.microsoft.com/office/drawing/2014/main" id="{88D82F5A-422E-4A8E-801E-E1853DDEB6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3004868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86429"/>
            <a:ext cx="6749512" cy="5079836"/>
          </a:xfrm>
        </p:spPr>
        <p:txBody>
          <a:bodyPr>
            <a:normAutofit/>
          </a:bodyPr>
          <a:lstStyle/>
          <a:p>
            <a:pPr marL="0" indent="0">
              <a:lnSpc>
                <a:spcPct val="125000"/>
              </a:lnSpc>
              <a:buNone/>
            </a:pPr>
            <a:r>
              <a:rPr lang="en-GB" b="1" dirty="0">
                <a:latin typeface="Source Sans Pro" panose="020B0503030403020204" pitchFamily="34" charset="0"/>
                <a:ea typeface="Source Sans Pro" panose="020B0503030403020204" pitchFamily="34" charset="0"/>
              </a:rPr>
              <a:t>Objectives</a:t>
            </a:r>
          </a:p>
          <a:p>
            <a:pPr>
              <a:lnSpc>
                <a:spcPct val="125000"/>
              </a:lnSpc>
            </a:pPr>
            <a:r>
              <a:rPr lang="en-GB" sz="2400" dirty="0">
                <a:latin typeface="Source Sans Pro" panose="020B0503030403020204" pitchFamily="34" charset="0"/>
                <a:ea typeface="Source Sans Pro" panose="020B0503030403020204" pitchFamily="34" charset="0"/>
              </a:rPr>
              <a:t>Transform a text column into a number column.</a:t>
            </a:r>
          </a:p>
          <a:p>
            <a:pPr>
              <a:lnSpc>
                <a:spcPct val="125000"/>
              </a:lnSpc>
            </a:pPr>
            <a:r>
              <a:rPr lang="en-GB" sz="2400" dirty="0">
                <a:latin typeface="Source Sans Pro" panose="020B0503030403020204" pitchFamily="34" charset="0"/>
                <a:ea typeface="Source Sans Pro" panose="020B0503030403020204" pitchFamily="34" charset="0"/>
              </a:rPr>
              <a:t>Identify and modify non-numeric values in a column using facets.</a:t>
            </a:r>
          </a:p>
          <a:p>
            <a:pPr marL="0" indent="0">
              <a:buNone/>
            </a:pPr>
            <a:endParaRPr lang="en-GB" dirty="0">
              <a:latin typeface="Source Sans Pro" panose="020B0503030403020204" pitchFamily="34" charset="0"/>
              <a:ea typeface="Source Sans Pro" panose="020B0503030403020204" pitchFamily="34" charset="0"/>
            </a:endParaRPr>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4. Examining Numbers in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pic>
        <p:nvPicPr>
          <p:cNvPr id="1028" name="Picture 4" descr="Image result for number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65953" y="1286429"/>
            <a:ext cx="4926047" cy="328321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61EFE1A-B4AC-4BEF-8A6D-045AA7007660}"/>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7" name="Picture 6">
            <a:extLst>
              <a:ext uri="{FF2B5EF4-FFF2-40B4-BE49-F238E27FC236}">
                <a16:creationId xmlns:a16="http://schemas.microsoft.com/office/drawing/2014/main" id="{E3BBA4D1-E1B3-43B6-83A7-CE43082682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3662000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0663"/>
            <a:ext cx="10515600" cy="1325563"/>
          </a:xfrm>
        </p:spPr>
        <p:txBody>
          <a:bodyPr/>
          <a:lstStyle/>
          <a:p>
            <a:pPr algn="ctr"/>
            <a:r>
              <a:rPr lang="en-GB" dirty="0">
                <a:latin typeface="Source Sans Pro" panose="020B0503030403020204" pitchFamily="34" charset="0"/>
                <a:ea typeface="Source Sans Pro" panose="020B0503030403020204" pitchFamily="34" charset="0"/>
              </a:rPr>
              <a:t>Plan of the Workshop</a:t>
            </a:r>
          </a:p>
        </p:txBody>
      </p:sp>
      <p:sp>
        <p:nvSpPr>
          <p:cNvPr id="7" name="TextBox 6"/>
          <p:cNvSpPr txBox="1"/>
          <p:nvPr/>
        </p:nvSpPr>
        <p:spPr>
          <a:xfrm>
            <a:off x="2181362" y="1414153"/>
            <a:ext cx="7643118" cy="523220"/>
          </a:xfrm>
          <a:prstGeom prst="rect">
            <a:avLst/>
          </a:prstGeom>
          <a:solidFill>
            <a:srgbClr val="CC0000">
              <a:alpha val="69804"/>
            </a:srgbClr>
          </a:solidFill>
        </p:spPr>
        <p:txBody>
          <a:bodyPr wrap="square" rtlCol="0">
            <a:spAutoFit/>
          </a:bodyPr>
          <a:lstStyle/>
          <a:p>
            <a:r>
              <a:rPr lang="en-GB" sz="2800" dirty="0">
                <a:latin typeface="Source Sans Pro" panose="020B0503030403020204" pitchFamily="34" charset="0"/>
                <a:ea typeface="Source Sans Pro" panose="020B0503030403020204" pitchFamily="34" charset="0"/>
              </a:rPr>
              <a:t>1. Introduction</a:t>
            </a:r>
          </a:p>
        </p:txBody>
      </p:sp>
      <p:sp>
        <p:nvSpPr>
          <p:cNvPr id="9" name="TextBox 8"/>
          <p:cNvSpPr txBox="1"/>
          <p:nvPr/>
        </p:nvSpPr>
        <p:spPr>
          <a:xfrm>
            <a:off x="2181362" y="2077223"/>
            <a:ext cx="7643118" cy="523220"/>
          </a:xfrm>
          <a:prstGeom prst="rect">
            <a:avLst/>
          </a:prstGeom>
          <a:solidFill>
            <a:srgbClr val="FF6600">
              <a:alpha val="69804"/>
            </a:srgbClr>
          </a:solidFill>
        </p:spPr>
        <p:txBody>
          <a:bodyPr wrap="square" rtlCol="0">
            <a:spAutoFit/>
          </a:bodyPr>
          <a:lstStyle/>
          <a:p>
            <a:r>
              <a:rPr lang="en-GB" sz="2800" dirty="0">
                <a:latin typeface="Source Sans Pro" panose="020B0503030403020204" pitchFamily="34" charset="0"/>
                <a:ea typeface="Source Sans Pro" panose="020B0503030403020204" pitchFamily="34" charset="0"/>
              </a:rPr>
              <a:t>2. Working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10" name="TextBox 9"/>
          <p:cNvSpPr txBox="1"/>
          <p:nvPr/>
        </p:nvSpPr>
        <p:spPr>
          <a:xfrm>
            <a:off x="2181362" y="2730568"/>
            <a:ext cx="7643118" cy="523220"/>
          </a:xfrm>
          <a:prstGeom prst="rect">
            <a:avLst/>
          </a:prstGeom>
          <a:solidFill>
            <a:schemeClr val="accent4">
              <a:lumMod val="60000"/>
              <a:lumOff val="40000"/>
            </a:schemeClr>
          </a:solidFill>
        </p:spPr>
        <p:txBody>
          <a:bodyPr wrap="square" rtlCol="0">
            <a:spAutoFit/>
          </a:bodyPr>
          <a:lstStyle/>
          <a:p>
            <a:r>
              <a:rPr lang="en-GB" sz="2800" dirty="0">
                <a:latin typeface="Source Sans Pro" panose="020B0503030403020204" pitchFamily="34" charset="0"/>
                <a:ea typeface="Source Sans Pro" panose="020B0503030403020204" pitchFamily="34" charset="0"/>
              </a:rPr>
              <a:t>3. Filtering and Sorting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11" name="TextBox 10"/>
          <p:cNvSpPr txBox="1"/>
          <p:nvPr/>
        </p:nvSpPr>
        <p:spPr>
          <a:xfrm>
            <a:off x="2181362" y="3440251"/>
            <a:ext cx="7643118" cy="523220"/>
          </a:xfrm>
          <a:prstGeom prst="rect">
            <a:avLst/>
          </a:prstGeom>
          <a:solidFill>
            <a:schemeClr val="accent6">
              <a:lumMod val="60000"/>
              <a:lumOff val="40000"/>
            </a:schemeClr>
          </a:solidFill>
        </p:spPr>
        <p:txBody>
          <a:bodyPr wrap="square" rtlCol="0">
            <a:spAutoFit/>
          </a:bodyPr>
          <a:lstStyle/>
          <a:p>
            <a:r>
              <a:rPr lang="en-GB" sz="2800" dirty="0">
                <a:latin typeface="Source Sans Pro" panose="020B0503030403020204" pitchFamily="34" charset="0"/>
                <a:ea typeface="Source Sans Pro" panose="020B0503030403020204" pitchFamily="34" charset="0"/>
              </a:rPr>
              <a:t>4. Examining Numbers in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12" name="TextBox 11"/>
          <p:cNvSpPr txBox="1"/>
          <p:nvPr/>
        </p:nvSpPr>
        <p:spPr>
          <a:xfrm>
            <a:off x="2181362" y="4149934"/>
            <a:ext cx="7643118" cy="523220"/>
          </a:xfrm>
          <a:prstGeom prst="rect">
            <a:avLst/>
          </a:prstGeom>
          <a:solidFill>
            <a:schemeClr val="accent1">
              <a:lumMod val="40000"/>
              <a:lumOff val="60000"/>
            </a:schemeClr>
          </a:solidFill>
        </p:spPr>
        <p:txBody>
          <a:bodyPr wrap="square" rtlCol="0">
            <a:spAutoFit/>
          </a:bodyPr>
          <a:lstStyle/>
          <a:p>
            <a:r>
              <a:rPr lang="en-GB" sz="2800" dirty="0">
                <a:latin typeface="Source Sans Pro" panose="020B0503030403020204" pitchFamily="34" charset="0"/>
                <a:ea typeface="Source Sans Pro" panose="020B0503030403020204" pitchFamily="34" charset="0"/>
              </a:rPr>
              <a:t>5. Scripts from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13" name="TextBox 12"/>
          <p:cNvSpPr txBox="1"/>
          <p:nvPr/>
        </p:nvSpPr>
        <p:spPr>
          <a:xfrm>
            <a:off x="2181362" y="4859617"/>
            <a:ext cx="7643118" cy="523220"/>
          </a:xfrm>
          <a:prstGeom prst="rect">
            <a:avLst/>
          </a:prstGeom>
          <a:solidFill>
            <a:srgbClr val="0000FF">
              <a:alpha val="69804"/>
            </a:srgbClr>
          </a:solidFill>
        </p:spPr>
        <p:txBody>
          <a:bodyPr wrap="square" rtlCol="0">
            <a:spAutoFit/>
          </a:bodyPr>
          <a:lstStyle/>
          <a:p>
            <a:r>
              <a:rPr lang="en-GB" sz="2800" dirty="0">
                <a:latin typeface="Source Sans Pro" panose="020B0503030403020204" pitchFamily="34" charset="0"/>
                <a:ea typeface="Source Sans Pro" panose="020B0503030403020204" pitchFamily="34" charset="0"/>
              </a:rPr>
              <a:t>6. Exporting and Saving Data from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15" name="Rectangle 14">
            <a:extLst>
              <a:ext uri="{FF2B5EF4-FFF2-40B4-BE49-F238E27FC236}">
                <a16:creationId xmlns:a16="http://schemas.microsoft.com/office/drawing/2014/main" id="{89E9C676-8C17-4D6A-843B-B8E31FD3536A}"/>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a:extLst>
              <a:ext uri="{FF2B5EF4-FFF2-40B4-BE49-F238E27FC236}">
                <a16:creationId xmlns:a16="http://schemas.microsoft.com/office/drawing/2014/main" id="{F6A73EE1-D293-48C2-9820-E37E0AE32D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4221265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76098"/>
            <a:ext cx="11932228" cy="4351338"/>
          </a:xfrm>
        </p:spPr>
        <p:txBody>
          <a:bodyPr>
            <a:normAutofit/>
          </a:bodyPr>
          <a:lstStyle/>
          <a:p>
            <a:pPr marL="0" indent="0">
              <a:buNone/>
            </a:pPr>
            <a:r>
              <a:rPr lang="en-GB" sz="2400" b="1" dirty="0">
                <a:latin typeface="Source Sans Pro" panose="020B0503030403020204" pitchFamily="34" charset="0"/>
                <a:ea typeface="Source Sans Pro" panose="020B0503030403020204" pitchFamily="34" charset="0"/>
              </a:rPr>
              <a:t>Exercise 4a</a:t>
            </a:r>
            <a:r>
              <a:rPr lang="en-GB" sz="2400" dirty="0">
                <a:latin typeface="Source Sans Pro" panose="020B0503030403020204" pitchFamily="34" charset="0"/>
                <a:ea typeface="Source Sans Pro" panose="020B0503030403020204" pitchFamily="34" charset="0"/>
              </a:rPr>
              <a:t>:</a:t>
            </a:r>
          </a:p>
          <a:p>
            <a:pPr marL="0" indent="0">
              <a:buNone/>
            </a:pPr>
            <a:endParaRPr lang="en-GB" sz="2400" dirty="0">
              <a:latin typeface="Source Sans Pro" panose="020B0503030403020204" pitchFamily="34" charset="0"/>
              <a:ea typeface="Source Sans Pro" panose="020B0503030403020204" pitchFamily="34" charset="0"/>
            </a:endParaRPr>
          </a:p>
          <a:p>
            <a:pPr marL="0" indent="0">
              <a:buNone/>
            </a:pPr>
            <a:r>
              <a:rPr lang="en-GB" sz="2000" dirty="0">
                <a:latin typeface="Source Sans Pro" panose="020B0503030403020204" pitchFamily="34" charset="0"/>
                <a:ea typeface="Source Sans Pro" panose="020B0503030403020204" pitchFamily="34" charset="0"/>
              </a:rPr>
              <a:t>Transform 3 columns (</a:t>
            </a:r>
            <a:r>
              <a:rPr lang="en-US" altLang="en-US" sz="2000" b="1" dirty="0" err="1">
                <a:latin typeface="Source Sans Pro" panose="020B0503030403020204" pitchFamily="34" charset="0"/>
                <a:ea typeface="Source Sans Pro" panose="020B0503030403020204" pitchFamily="34" charset="0"/>
              </a:rPr>
              <a:t>no_members</a:t>
            </a:r>
            <a:r>
              <a:rPr lang="en-US" altLang="en-US" sz="2000" b="1" dirty="0">
                <a:latin typeface="Source Sans Pro" panose="020B0503030403020204" pitchFamily="34" charset="0"/>
                <a:ea typeface="Source Sans Pro" panose="020B0503030403020204" pitchFamily="34" charset="0"/>
              </a:rPr>
              <a:t>, </a:t>
            </a:r>
            <a:r>
              <a:rPr lang="en-US" altLang="en-US" sz="2000" b="1" dirty="0" err="1">
                <a:latin typeface="Source Sans Pro" panose="020B0503030403020204" pitchFamily="34" charset="0"/>
                <a:ea typeface="Source Sans Pro" panose="020B0503030403020204" pitchFamily="34" charset="0"/>
              </a:rPr>
              <a:t>yrs_liv</a:t>
            </a:r>
            <a:r>
              <a:rPr lang="en-US" altLang="en-US" sz="2000" b="1" dirty="0">
                <a:latin typeface="Source Sans Pro" panose="020B0503030403020204" pitchFamily="34" charset="0"/>
                <a:ea typeface="Source Sans Pro" panose="020B0503030403020204" pitchFamily="34" charset="0"/>
              </a:rPr>
              <a:t>, and </a:t>
            </a:r>
            <a:r>
              <a:rPr lang="en-US" altLang="en-US" sz="2000" b="1" dirty="0" err="1">
                <a:latin typeface="Source Sans Pro" panose="020B0503030403020204" pitchFamily="34" charset="0"/>
                <a:ea typeface="Source Sans Pro" panose="020B0503030403020204" pitchFamily="34" charset="0"/>
              </a:rPr>
              <a:t>buildings_in_compound</a:t>
            </a:r>
            <a:r>
              <a:rPr lang="en-US" altLang="en-US" sz="2000" dirty="0">
                <a:latin typeface="Source Sans Pro" panose="020B0503030403020204" pitchFamily="34" charset="0"/>
                <a:ea typeface="Source Sans Pro" panose="020B0503030403020204" pitchFamily="34" charset="0"/>
              </a:rPr>
              <a:t>)</a:t>
            </a:r>
            <a:endParaRPr lang="en-US" altLang="en-US" sz="4800" dirty="0">
              <a:latin typeface="Source Sans Pro" panose="020B0503030403020204" pitchFamily="34" charset="0"/>
              <a:ea typeface="Source Sans Pro" panose="020B0503030403020204" pitchFamily="34" charset="0"/>
            </a:endParaRPr>
          </a:p>
          <a:p>
            <a:pPr marL="0" indent="0">
              <a:buNone/>
            </a:pPr>
            <a:r>
              <a:rPr lang="en-GB" sz="2000" dirty="0">
                <a:latin typeface="Source Sans Pro" panose="020B0503030403020204" pitchFamily="34" charset="0"/>
                <a:ea typeface="Source Sans Pro" panose="020B0503030403020204" pitchFamily="34" charset="0"/>
              </a:rPr>
              <a:t> from </a:t>
            </a:r>
            <a:r>
              <a:rPr lang="en-GB" sz="2000" b="1" dirty="0">
                <a:latin typeface="Source Sans Pro" panose="020B0503030403020204" pitchFamily="34" charset="0"/>
                <a:ea typeface="Source Sans Pro" panose="020B0503030403020204" pitchFamily="34" charset="0"/>
              </a:rPr>
              <a:t>text data</a:t>
            </a:r>
            <a:r>
              <a:rPr lang="en-GB" sz="2000" dirty="0">
                <a:latin typeface="Source Sans Pro" panose="020B0503030403020204" pitchFamily="34" charset="0"/>
                <a:ea typeface="Source Sans Pro" panose="020B0503030403020204" pitchFamily="34" charset="0"/>
              </a:rPr>
              <a:t> to </a:t>
            </a:r>
            <a:r>
              <a:rPr lang="en-GB" sz="2000" b="1" dirty="0">
                <a:latin typeface="Source Sans Pro" panose="020B0503030403020204" pitchFamily="34" charset="0"/>
                <a:ea typeface="Source Sans Pro" panose="020B0503030403020204" pitchFamily="34" charset="0"/>
              </a:rPr>
              <a:t>number data</a:t>
            </a:r>
            <a:r>
              <a:rPr lang="en-GB" sz="2000" dirty="0">
                <a:latin typeface="Source Sans Pro" panose="020B0503030403020204" pitchFamily="34" charset="0"/>
                <a:ea typeface="Source Sans Pro" panose="020B0503030403020204" pitchFamily="34" charset="0"/>
              </a:rPr>
              <a:t>? What happen to the columns that are not integers?</a:t>
            </a:r>
          </a:p>
          <a:p>
            <a:pPr marL="0" indent="0">
              <a:buNone/>
            </a:pPr>
            <a:endParaRPr lang="en-GB" sz="2400" dirty="0">
              <a:latin typeface="Source Sans Pro" panose="020B0503030403020204" pitchFamily="34" charset="0"/>
              <a:ea typeface="Source Sans Pro" panose="020B0503030403020204" pitchFamily="34" charset="0"/>
            </a:endParaRPr>
          </a:p>
          <a:p>
            <a:pPr marL="0" indent="0">
              <a:buNone/>
            </a:pPr>
            <a:r>
              <a:rPr lang="en-GB" sz="2400" b="1" dirty="0">
                <a:latin typeface="Source Sans Pro" panose="020B0503030403020204" pitchFamily="34" charset="0"/>
                <a:ea typeface="Source Sans Pro" panose="020B0503030403020204" pitchFamily="34" charset="0"/>
              </a:rPr>
              <a:t>Exercise 4b</a:t>
            </a:r>
            <a:r>
              <a:rPr lang="en-GB" sz="2400" dirty="0">
                <a:latin typeface="Source Sans Pro" panose="020B0503030403020204" pitchFamily="34" charset="0"/>
                <a:ea typeface="Source Sans Pro" panose="020B0503030403020204" pitchFamily="34" charset="0"/>
              </a:rPr>
              <a:t>:</a:t>
            </a:r>
          </a:p>
          <a:p>
            <a:pPr marL="0" indent="0">
              <a:buNone/>
            </a:pPr>
            <a:endParaRPr lang="en-GB" sz="2400" dirty="0">
              <a:latin typeface="Source Sans Pro" panose="020B0503030403020204" pitchFamily="34" charset="0"/>
              <a:ea typeface="Source Sans Pro" panose="020B0503030403020204" pitchFamily="34" charset="0"/>
            </a:endParaRPr>
          </a:p>
        </p:txBody>
      </p:sp>
      <p:sp>
        <p:nvSpPr>
          <p:cNvPr id="4" name="TextBox 3"/>
          <p:cNvSpPr txBox="1"/>
          <p:nvPr/>
        </p:nvSpPr>
        <p:spPr>
          <a:xfrm>
            <a:off x="0" y="103515"/>
            <a:ext cx="12192000" cy="523220"/>
          </a:xfrm>
          <a:prstGeom prst="rect">
            <a:avLst/>
          </a:prstGeom>
          <a:solidFill>
            <a:schemeClr val="accent6">
              <a:lumMod val="60000"/>
              <a:lumOff val="40000"/>
            </a:scheme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4. Examining Numbers in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pic>
        <p:nvPicPr>
          <p:cNvPr id="1026" name="Picture 2" descr="Image result for number play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1307" y="2495933"/>
            <a:ext cx="4472745" cy="335063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a:spLocks noChangeArrowheads="1"/>
          </p:cNvSpPr>
          <p:nvPr/>
        </p:nvSpPr>
        <p:spPr bwMode="auto">
          <a:xfrm>
            <a:off x="-90054" y="3429000"/>
            <a:ext cx="7083613"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800100" lvl="1" indent="-342900" eaLnBrk="0" fontAlgn="base" hangingPunct="0">
              <a:spcBef>
                <a:spcPct val="0"/>
              </a:spcBef>
              <a:spcAft>
                <a:spcPct val="0"/>
              </a:spcAft>
              <a:buFont typeface="Arial" panose="020B0604020202020204" pitchFamily="34" charset="0"/>
              <a:buChar char="•"/>
            </a:pPr>
            <a:r>
              <a:rPr kumimoji="0" lang="en-GB" altLang="en-US" sz="20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cs typeface="Arial" panose="020B0604020202020204" pitchFamily="34" charset="0"/>
              </a:rPr>
              <a:t>For a column you transformed to numbers, edit one or two cells, replacing the numbers with text (such as </a:t>
            </a:r>
            <a:r>
              <a:rPr kumimoji="0" lang="en-GB" altLang="en-US" sz="2000" b="0" i="0" u="none" strike="noStrike" cap="none" normalizeH="0" baseline="0" dirty="0" err="1">
                <a:ln>
                  <a:noFill/>
                </a:ln>
                <a:solidFill>
                  <a:schemeClr val="tx1"/>
                </a:solidFill>
                <a:effectLst/>
                <a:latin typeface="Source Sans Pro" panose="020B0503030403020204" pitchFamily="34" charset="0"/>
                <a:ea typeface="Source Sans Pro" panose="020B0503030403020204" pitchFamily="34" charset="0"/>
                <a:cs typeface="Arial" panose="020B0604020202020204" pitchFamily="34" charset="0"/>
              </a:rPr>
              <a:t>abc</a:t>
            </a:r>
            <a:r>
              <a:rPr kumimoji="0" lang="en-GB" altLang="en-US" sz="20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cs typeface="Arial" panose="020B0604020202020204" pitchFamily="34" charset="0"/>
              </a:rPr>
              <a:t>) or blank (no number or text).</a:t>
            </a:r>
          </a:p>
          <a:p>
            <a:pPr marL="800100" lvl="1" indent="-342900" eaLnBrk="0" fontAlgn="base" hangingPunct="0">
              <a:spcBef>
                <a:spcPct val="0"/>
              </a:spcBef>
              <a:spcAft>
                <a:spcPct val="0"/>
              </a:spcAft>
              <a:buFont typeface="Arial" panose="020B0604020202020204" pitchFamily="34" charset="0"/>
              <a:buChar char="•"/>
            </a:pPr>
            <a:endParaRPr lang="en-GB" altLang="en-US" sz="2000" dirty="0">
              <a:latin typeface="Source Sans Pro" panose="020B0503030403020204" pitchFamily="34" charset="0"/>
              <a:ea typeface="Source Sans Pro" panose="020B0503030403020204" pitchFamily="34" charset="0"/>
              <a:cs typeface="Times New Roman" panose="02020603050405020304" pitchFamily="18" charset="0"/>
            </a:endParaRPr>
          </a:p>
          <a:p>
            <a:pPr marL="800100" lvl="1" indent="-342900" eaLnBrk="0" fontAlgn="base" hangingPunct="0">
              <a:spcBef>
                <a:spcPct val="0"/>
              </a:spcBef>
              <a:spcAft>
                <a:spcPct val="0"/>
              </a:spcAft>
              <a:buFont typeface="Arial" panose="020B0604020202020204" pitchFamily="34" charset="0"/>
              <a:buChar char="•"/>
            </a:pPr>
            <a:r>
              <a:rPr kumimoji="0" lang="en-GB" altLang="en-US" sz="20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cs typeface="Arial" panose="020B0604020202020204" pitchFamily="34" charset="0"/>
              </a:rPr>
              <a:t>Use the pulldown menu to apply a numeric facet to the column you edited. The facet will appear in the left panel.</a:t>
            </a:r>
            <a:endParaRPr kumimoji="0" lang="en-GB" altLang="en-US" sz="20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600" b="0" i="0"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pic>
        <p:nvPicPr>
          <p:cNvPr id="6"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4235" y="732199"/>
            <a:ext cx="745980" cy="6977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472514C-35AA-44CE-8229-6E5F8CE3572E}"/>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9BE7A1F0-D05E-4CBF-85C9-A628BE25CBF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2513253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1">
              <a:lumMod val="40000"/>
              <a:lumOff val="60000"/>
            </a:scheme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5. Scripts from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5" name="Rectangle 4"/>
          <p:cNvSpPr/>
          <p:nvPr/>
        </p:nvSpPr>
        <p:spPr>
          <a:xfrm>
            <a:off x="84966" y="983196"/>
            <a:ext cx="8594085" cy="3282950"/>
          </a:xfrm>
          <a:prstGeom prst="rect">
            <a:avLst/>
          </a:prstGeom>
        </p:spPr>
        <p:txBody>
          <a:bodyPr wrap="square">
            <a:spAutoFit/>
          </a:bodyPr>
          <a:lstStyle/>
          <a:p>
            <a:pPr>
              <a:lnSpc>
                <a:spcPct val="125000"/>
              </a:lnSpc>
            </a:pPr>
            <a:r>
              <a:rPr lang="en-GB" sz="2800" b="1" dirty="0">
                <a:latin typeface="Source Sans Pro" panose="020B0503030403020204" pitchFamily="34" charset="0"/>
                <a:ea typeface="Source Sans Pro" panose="020B0503030403020204" pitchFamily="34" charset="0"/>
              </a:rPr>
              <a:t>Objectives</a:t>
            </a:r>
          </a:p>
          <a:p>
            <a:pPr marL="285750" indent="-285750">
              <a:lnSpc>
                <a:spcPct val="125000"/>
              </a:lnSpc>
              <a:buFont typeface="Arial" panose="020B0604020202020204" pitchFamily="34" charset="0"/>
              <a:buChar char="•"/>
            </a:pPr>
            <a:r>
              <a:rPr lang="en-GB" sz="2800" dirty="0">
                <a:latin typeface="Source Sans Pro" panose="020B0503030403020204" pitchFamily="34" charset="0"/>
                <a:ea typeface="Source Sans Pro" panose="020B0503030403020204" pitchFamily="34" charset="0"/>
              </a:rPr>
              <a:t>Describe how </a:t>
            </a:r>
            <a:r>
              <a:rPr lang="en-GB" sz="2800" dirty="0" err="1">
                <a:latin typeface="Source Sans Pro" panose="020B0503030403020204" pitchFamily="34" charset="0"/>
                <a:ea typeface="Source Sans Pro" panose="020B0503030403020204" pitchFamily="34" charset="0"/>
              </a:rPr>
              <a:t>OpenRefine</a:t>
            </a:r>
            <a:r>
              <a:rPr lang="en-GB" sz="2800" dirty="0">
                <a:latin typeface="Source Sans Pro" panose="020B0503030403020204" pitchFamily="34" charset="0"/>
                <a:ea typeface="Source Sans Pro" panose="020B0503030403020204" pitchFamily="34" charset="0"/>
              </a:rPr>
              <a:t> generates JSON code.</a:t>
            </a:r>
          </a:p>
          <a:p>
            <a:pPr marL="285750" indent="-285750">
              <a:lnSpc>
                <a:spcPct val="125000"/>
              </a:lnSpc>
              <a:buFont typeface="Arial" panose="020B0604020202020204" pitchFamily="34" charset="0"/>
              <a:buChar char="•"/>
            </a:pPr>
            <a:r>
              <a:rPr lang="en-GB" sz="2800" dirty="0">
                <a:latin typeface="Source Sans Pro" panose="020B0503030403020204" pitchFamily="34" charset="0"/>
                <a:ea typeface="Source Sans Pro" panose="020B0503030403020204" pitchFamily="34" charset="0"/>
              </a:rPr>
              <a:t>Demonstrate ability to export JSON code from </a:t>
            </a:r>
            <a:r>
              <a:rPr lang="en-GB" sz="2800" dirty="0" err="1">
                <a:latin typeface="Source Sans Pro" panose="020B0503030403020204" pitchFamily="34" charset="0"/>
                <a:ea typeface="Source Sans Pro" panose="020B0503030403020204" pitchFamily="34" charset="0"/>
              </a:rPr>
              <a:t>OpenRefine</a:t>
            </a:r>
            <a:r>
              <a:rPr lang="en-GB" sz="2800" dirty="0">
                <a:latin typeface="Source Sans Pro" panose="020B0503030403020204" pitchFamily="34" charset="0"/>
                <a:ea typeface="Source Sans Pro" panose="020B0503030403020204" pitchFamily="34" charset="0"/>
              </a:rPr>
              <a:t>.</a:t>
            </a:r>
          </a:p>
          <a:p>
            <a:pPr marL="285750" indent="-285750">
              <a:lnSpc>
                <a:spcPct val="125000"/>
              </a:lnSpc>
              <a:buFont typeface="Arial" panose="020B0604020202020204" pitchFamily="34" charset="0"/>
              <a:buChar char="•"/>
            </a:pPr>
            <a:r>
              <a:rPr lang="en-GB" sz="2800" dirty="0">
                <a:latin typeface="Source Sans Pro" panose="020B0503030403020204" pitchFamily="34" charset="0"/>
                <a:ea typeface="Source Sans Pro" panose="020B0503030403020204" pitchFamily="34" charset="0"/>
              </a:rPr>
              <a:t>Demonstrate ability to import a JSON code file to apply the analysis to another dataset.</a:t>
            </a:r>
            <a:endParaRPr lang="en-GB" sz="2800" b="0" i="0" dirty="0">
              <a:effectLst/>
              <a:latin typeface="Source Sans Pro" panose="020B0503030403020204" pitchFamily="34" charset="0"/>
              <a:ea typeface="Source Sans Pro" panose="020B0503030403020204" pitchFamily="34" charset="0"/>
            </a:endParaRPr>
          </a:p>
        </p:txBody>
      </p:sp>
      <p:pic>
        <p:nvPicPr>
          <p:cNvPr id="4098"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52840" y="1417454"/>
            <a:ext cx="2954194" cy="295419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F4AA249-0915-4B9E-A645-A2AD0D12AB4F}"/>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7" name="Picture 6">
            <a:extLst>
              <a:ext uri="{FF2B5EF4-FFF2-40B4-BE49-F238E27FC236}">
                <a16:creationId xmlns:a16="http://schemas.microsoft.com/office/drawing/2014/main" id="{6BC2E853-694D-4B7B-8D0F-DF0799D44D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259051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91" y="424906"/>
            <a:ext cx="10515600" cy="1325563"/>
          </a:xfrm>
        </p:spPr>
        <p:txBody>
          <a:bodyPr>
            <a:normAutofit/>
          </a:bodyPr>
          <a:lstStyle/>
          <a:p>
            <a:r>
              <a:rPr lang="en-GB" sz="2800" b="1" dirty="0">
                <a:latin typeface="Source Sans Pro" panose="020B0503030403020204" pitchFamily="34" charset="0"/>
                <a:ea typeface="Source Sans Pro" panose="020B0503030403020204" pitchFamily="34" charset="0"/>
              </a:rPr>
              <a:t>Saving the cleaning flowchart </a:t>
            </a:r>
          </a:p>
        </p:txBody>
      </p:sp>
      <p:sp>
        <p:nvSpPr>
          <p:cNvPr id="3" name="Content Placeholder 2"/>
          <p:cNvSpPr>
            <a:spLocks noGrp="1"/>
          </p:cNvSpPr>
          <p:nvPr>
            <p:ph idx="1"/>
          </p:nvPr>
        </p:nvSpPr>
        <p:spPr>
          <a:xfrm>
            <a:off x="161060" y="1750469"/>
            <a:ext cx="7143629" cy="4351338"/>
          </a:xfrm>
        </p:spPr>
        <p:txBody>
          <a:bodyPr>
            <a:normAutofit/>
          </a:bodyPr>
          <a:lstStyle/>
          <a:p>
            <a:pPr marL="0" indent="0">
              <a:lnSpc>
                <a:spcPct val="150000"/>
              </a:lnSpc>
              <a:buNone/>
            </a:pPr>
            <a:r>
              <a:rPr lang="en-GB" sz="2400" dirty="0">
                <a:latin typeface="Source Sans Pro" panose="020B0503030403020204" pitchFamily="34" charset="0"/>
                <a:ea typeface="Source Sans Pro" panose="020B0503030403020204" pitchFamily="34" charset="0"/>
              </a:rPr>
              <a:t>As you conduct your </a:t>
            </a:r>
            <a:r>
              <a:rPr lang="en-GB" sz="2400" b="1" dirty="0">
                <a:latin typeface="Source Sans Pro" panose="020B0503030403020204" pitchFamily="34" charset="0"/>
                <a:ea typeface="Source Sans Pro" panose="020B0503030403020204" pitchFamily="34" charset="0"/>
              </a:rPr>
              <a:t>data cleaning and preliminary analysis</a:t>
            </a:r>
            <a:r>
              <a:rPr lang="en-GB" sz="2400" dirty="0">
                <a:latin typeface="Source Sans Pro" panose="020B0503030403020204" pitchFamily="34" charset="0"/>
                <a:ea typeface="Source Sans Pro" panose="020B0503030403020204" pitchFamily="34" charset="0"/>
              </a:rPr>
              <a:t>, Open Refine saves every change you make to the dataset. T</a:t>
            </a:r>
            <a:r>
              <a:rPr lang="en-GB" sz="2400" b="1" dirty="0">
                <a:latin typeface="Source Sans Pro" panose="020B0503030403020204" pitchFamily="34" charset="0"/>
                <a:ea typeface="Source Sans Pro" panose="020B0503030403020204" pitchFamily="34" charset="0"/>
              </a:rPr>
              <a:t>hese changes are saved in a format known as JSON</a:t>
            </a:r>
            <a:r>
              <a:rPr lang="en-GB" sz="2400" dirty="0">
                <a:latin typeface="Source Sans Pro" panose="020B0503030403020204" pitchFamily="34" charset="0"/>
                <a:ea typeface="Source Sans Pro" panose="020B0503030403020204" pitchFamily="34" charset="0"/>
              </a:rPr>
              <a:t> (JavaScript Object Notation). You can export this JSON script and apply it to other data files.</a:t>
            </a:r>
          </a:p>
        </p:txBody>
      </p:sp>
      <p:sp>
        <p:nvSpPr>
          <p:cNvPr id="4" name="TextBox 3"/>
          <p:cNvSpPr txBox="1"/>
          <p:nvPr/>
        </p:nvSpPr>
        <p:spPr>
          <a:xfrm>
            <a:off x="0" y="103515"/>
            <a:ext cx="12192000" cy="523220"/>
          </a:xfrm>
          <a:prstGeom prst="rect">
            <a:avLst/>
          </a:prstGeom>
          <a:solidFill>
            <a:schemeClr val="accent1">
              <a:lumMod val="40000"/>
              <a:lumOff val="60000"/>
            </a:scheme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5. Scripts from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pic>
        <p:nvPicPr>
          <p:cNvPr id="3076" name="Picture 4" descr="Image result for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5407" y="1750469"/>
            <a:ext cx="3920029" cy="297278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39109" y="990326"/>
            <a:ext cx="745980" cy="6977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52694" y="4818202"/>
            <a:ext cx="4130565" cy="523220"/>
          </a:xfrm>
          <a:prstGeom prst="rect">
            <a:avLst/>
          </a:prstGeom>
          <a:noFill/>
        </p:spPr>
        <p:txBody>
          <a:bodyPr wrap="square" rtlCol="0">
            <a:spAutoFit/>
          </a:bodyPr>
          <a:lstStyle/>
          <a:p>
            <a:r>
              <a:rPr lang="en-GB" sz="2800" b="1" dirty="0">
                <a:latin typeface="Source Sans Pro" panose="020B0503030403020204" pitchFamily="34" charset="0"/>
                <a:ea typeface="Source Sans Pro" panose="020B0503030403020204" pitchFamily="34" charset="0"/>
              </a:rPr>
              <a:t>Let’s save our steps</a:t>
            </a:r>
          </a:p>
        </p:txBody>
      </p:sp>
      <p:sp>
        <p:nvSpPr>
          <p:cNvPr id="8" name="Rectangle 7">
            <a:extLst>
              <a:ext uri="{FF2B5EF4-FFF2-40B4-BE49-F238E27FC236}">
                <a16:creationId xmlns:a16="http://schemas.microsoft.com/office/drawing/2014/main" id="{52007F0E-C03D-461A-A183-F58F3D98B2FD}"/>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18A78A89-3EC1-4953-80A0-9C9B10F958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1902538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3515"/>
            <a:ext cx="12192000" cy="523220"/>
          </a:xfrm>
          <a:prstGeom prst="rect">
            <a:avLst/>
          </a:prstGeom>
          <a:solidFill>
            <a:schemeClr val="accent1">
              <a:lumMod val="40000"/>
              <a:lumOff val="60000"/>
            </a:scheme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5. Scripts from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pic>
        <p:nvPicPr>
          <p:cNvPr id="5" name="Picture 4" descr="Image result for flow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2073" y="3351534"/>
            <a:ext cx="3324316" cy="252102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0" y="757014"/>
            <a:ext cx="11897708" cy="2739211"/>
          </a:xfrm>
          <a:prstGeom prst="rect">
            <a:avLst/>
          </a:prstGeom>
        </p:spPr>
        <p:txBody>
          <a:bodyPr wrap="square">
            <a:spAutoFit/>
          </a:bodyPr>
          <a:lstStyle/>
          <a:p>
            <a:pPr lvl="0" eaLnBrk="0" fontAlgn="base" hangingPunct="0">
              <a:spcBef>
                <a:spcPct val="0"/>
              </a:spcBef>
              <a:spcAft>
                <a:spcPct val="0"/>
              </a:spcAft>
            </a:pPr>
            <a:r>
              <a:rPr lang="en-US" altLang="en-US" sz="3600" b="1" dirty="0">
                <a:latin typeface="Source Sans Pro" panose="020B0503030403020204" pitchFamily="34" charset="0"/>
                <a:ea typeface="Source Sans Pro" panose="020B0503030403020204" pitchFamily="34" charset="0"/>
              </a:rPr>
              <a:t>Importing a script to use against another dataset</a:t>
            </a:r>
          </a:p>
          <a:p>
            <a:pPr lvl="0" eaLnBrk="0" fontAlgn="base" hangingPunct="0">
              <a:spcBef>
                <a:spcPct val="0"/>
              </a:spcBef>
              <a:spcAft>
                <a:spcPct val="0"/>
              </a:spcAft>
            </a:pPr>
            <a:endParaRPr lang="en-US" altLang="en-US"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pPr>
            <a:r>
              <a:rPr lang="en-US" altLang="en-US" dirty="0">
                <a:latin typeface="Source Sans Pro" panose="020B0503030403020204" pitchFamily="34" charset="0"/>
                <a:ea typeface="Source Sans Pro" panose="020B0503030403020204" pitchFamily="34" charset="0"/>
              </a:rPr>
              <a:t>Let’s practice running these steps on a new dataset. We’ll test this on an uncleaned version of the dataset we’ve been working with.</a:t>
            </a:r>
          </a:p>
          <a:p>
            <a:pPr lvl="0" eaLnBrk="0" fontAlgn="base" hangingPunct="0">
              <a:spcBef>
                <a:spcPct val="0"/>
              </a:spcBef>
              <a:spcAft>
                <a:spcPct val="0"/>
              </a:spcAft>
            </a:pPr>
            <a:endParaRPr lang="en-US" altLang="en-US" sz="1200"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AutoNum type="arabicPeriod"/>
            </a:pPr>
            <a:r>
              <a:rPr lang="en-US" altLang="en-US" dirty="0">
                <a:latin typeface="Source Sans Pro" panose="020B0503030403020204" pitchFamily="34" charset="0"/>
                <a:ea typeface="Source Sans Pro" panose="020B0503030403020204" pitchFamily="34" charset="0"/>
              </a:rPr>
              <a:t>Start a new project in </a:t>
            </a:r>
            <a:r>
              <a:rPr lang="en-US" altLang="en-US" dirty="0" err="1">
                <a:latin typeface="Source Sans Pro" panose="020B0503030403020204" pitchFamily="34" charset="0"/>
                <a:ea typeface="Source Sans Pro" panose="020B0503030403020204" pitchFamily="34" charset="0"/>
              </a:rPr>
              <a:t>OpenRefine</a:t>
            </a:r>
            <a:r>
              <a:rPr lang="en-US" altLang="en-US" dirty="0">
                <a:latin typeface="Source Sans Pro" panose="020B0503030403020204" pitchFamily="34" charset="0"/>
                <a:ea typeface="Source Sans Pro" panose="020B0503030403020204" pitchFamily="34" charset="0"/>
              </a:rPr>
              <a:t> using the messy dataset you downloaded before. Give the project a new name.</a:t>
            </a:r>
          </a:p>
          <a:p>
            <a:pPr lvl="0" eaLnBrk="0" fontAlgn="base" hangingPunct="0">
              <a:spcBef>
                <a:spcPct val="0"/>
              </a:spcBef>
              <a:spcAft>
                <a:spcPct val="0"/>
              </a:spcAft>
              <a:buFontTx/>
              <a:buAutoNum type="arabicPeriod" startAt="2"/>
            </a:pPr>
            <a:r>
              <a:rPr lang="en-US" altLang="en-US" dirty="0">
                <a:latin typeface="Source Sans Pro" panose="020B0503030403020204" pitchFamily="34" charset="0"/>
                <a:ea typeface="Source Sans Pro" panose="020B0503030403020204" pitchFamily="34" charset="0"/>
              </a:rPr>
              <a:t>Click the Undo / Redo tab &gt; Apply and paste in the contents of .txt file with the JSON code.</a:t>
            </a:r>
          </a:p>
          <a:p>
            <a:pPr lvl="0" eaLnBrk="0" fontAlgn="base" hangingPunct="0">
              <a:spcBef>
                <a:spcPct val="0"/>
              </a:spcBef>
              <a:spcAft>
                <a:spcPct val="0"/>
              </a:spcAft>
              <a:buFontTx/>
              <a:buAutoNum type="arabicPeriod" startAt="3"/>
            </a:pPr>
            <a:r>
              <a:rPr lang="en-US" altLang="en-US" dirty="0">
                <a:latin typeface="Source Sans Pro" panose="020B0503030403020204" pitchFamily="34" charset="0"/>
                <a:ea typeface="Source Sans Pro" panose="020B0503030403020204" pitchFamily="34" charset="0"/>
              </a:rPr>
              <a:t>Click Perform operations. The dataset should now be the same as your other cleaned dataset.</a:t>
            </a:r>
          </a:p>
          <a:p>
            <a:pPr lvl="0" eaLnBrk="0" fontAlgn="base" hangingPunct="0">
              <a:spcBef>
                <a:spcPct val="0"/>
              </a:spcBef>
              <a:spcAft>
                <a:spcPct val="0"/>
              </a:spcAft>
              <a:buFontTx/>
              <a:buAutoNum type="arabicPeriod" startAt="3"/>
            </a:pPr>
            <a:endParaRPr lang="en-US" altLang="en-US" sz="1400" dirty="0">
              <a:latin typeface="Source Sans Pro" panose="020B0503030403020204" pitchFamily="34" charset="0"/>
              <a:ea typeface="Source Sans Pro" panose="020B0503030403020204" pitchFamily="34" charset="0"/>
            </a:endParaRPr>
          </a:p>
        </p:txBody>
      </p:sp>
      <p:sp>
        <p:nvSpPr>
          <p:cNvPr id="8" name="Rectangle 7"/>
          <p:cNvSpPr/>
          <p:nvPr/>
        </p:nvSpPr>
        <p:spPr>
          <a:xfrm>
            <a:off x="193640" y="3481098"/>
            <a:ext cx="8157113" cy="2246769"/>
          </a:xfrm>
          <a:prstGeom prst="rect">
            <a:avLst/>
          </a:prstGeom>
          <a:solidFill>
            <a:schemeClr val="accent1">
              <a:lumMod val="20000"/>
              <a:lumOff val="80000"/>
            </a:schemeClr>
          </a:solidFill>
        </p:spPr>
        <p:txBody>
          <a:bodyPr wrap="square">
            <a:spAutoFit/>
          </a:bodyPr>
          <a:lstStyle/>
          <a:p>
            <a:pPr lvl="0" eaLnBrk="0" fontAlgn="base" hangingPunct="0">
              <a:spcBef>
                <a:spcPct val="0"/>
              </a:spcBef>
              <a:spcAft>
                <a:spcPct val="0"/>
              </a:spcAft>
            </a:pPr>
            <a:r>
              <a:rPr lang="en-US" altLang="en-US" sz="2000" b="1" dirty="0">
                <a:latin typeface="Source Sans Pro" panose="020B0503030403020204" pitchFamily="34" charset="0"/>
                <a:ea typeface="Source Sans Pro" panose="020B0503030403020204" pitchFamily="34" charset="0"/>
              </a:rPr>
              <a:t>For convenience, we used the same dataset</a:t>
            </a:r>
            <a:r>
              <a:rPr lang="en-US" altLang="en-US" sz="2000" dirty="0">
                <a:latin typeface="Source Sans Pro" panose="020B0503030403020204" pitchFamily="34" charset="0"/>
                <a:ea typeface="Source Sans Pro" panose="020B0503030403020204" pitchFamily="34" charset="0"/>
              </a:rPr>
              <a:t>. In reality you could use this </a:t>
            </a:r>
            <a:r>
              <a:rPr lang="en-US" altLang="en-US" sz="2000" b="1" dirty="0">
                <a:latin typeface="Source Sans Pro" panose="020B0503030403020204" pitchFamily="34" charset="0"/>
                <a:ea typeface="Source Sans Pro" panose="020B0503030403020204" pitchFamily="34" charset="0"/>
              </a:rPr>
              <a:t>process to clean related datasets</a:t>
            </a:r>
            <a:r>
              <a:rPr lang="en-US" altLang="en-US" sz="2000" dirty="0">
                <a:latin typeface="Source Sans Pro" panose="020B0503030403020204" pitchFamily="34" charset="0"/>
                <a:ea typeface="Source Sans Pro" panose="020B0503030403020204" pitchFamily="34" charset="0"/>
              </a:rPr>
              <a:t>. For example, data that you had collected over different fieldwork periods or data that was collected by different researchers (provided everyone uses the same column headings). The data in this file was generated from an </a:t>
            </a:r>
            <a:r>
              <a:rPr lang="en-US" altLang="en-US" sz="2000" dirty="0" err="1">
                <a:latin typeface="Source Sans Pro" panose="020B0503030403020204" pitchFamily="34" charset="0"/>
                <a:ea typeface="Source Sans Pro" panose="020B0503030403020204" pitchFamily="34" charset="0"/>
              </a:rPr>
              <a:t>eSurvey</a:t>
            </a:r>
            <a:r>
              <a:rPr lang="en-US" altLang="en-US" sz="2000" dirty="0">
                <a:latin typeface="Source Sans Pro" panose="020B0503030403020204" pitchFamily="34" charset="0"/>
                <a:ea typeface="Source Sans Pro" panose="020B0503030403020204" pitchFamily="34" charset="0"/>
              </a:rPr>
              <a:t> system with the actual survey being delivered centrally to a smartphone, so the column headings are pretty much guaranteed to be the same.</a:t>
            </a:r>
            <a:endParaRPr lang="en-US" altLang="en-US" dirty="0">
              <a:latin typeface="Source Sans Pro" panose="020B0503030403020204" pitchFamily="34" charset="0"/>
              <a:ea typeface="Source Sans Pro" panose="020B0503030403020204" pitchFamily="34" charset="0"/>
            </a:endParaRPr>
          </a:p>
        </p:txBody>
      </p:sp>
      <p:sp>
        <p:nvSpPr>
          <p:cNvPr id="6" name="Rectangle 5">
            <a:extLst>
              <a:ext uri="{FF2B5EF4-FFF2-40B4-BE49-F238E27FC236}">
                <a16:creationId xmlns:a16="http://schemas.microsoft.com/office/drawing/2014/main" id="{9AD6AD19-8248-44C4-BE56-1801F324E893}"/>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42B6FE32-68E9-4AA2-BC4F-260CF71982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929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https://www.thekharkivtimes.com/wp-content/uploads/2016/07/1056-640x480.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0927" y="3286775"/>
            <a:ext cx="3331056" cy="24982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sa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23" y="3528372"/>
            <a:ext cx="1877182" cy="20150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103515"/>
            <a:ext cx="12192000" cy="523220"/>
          </a:xfrm>
          <a:prstGeom prst="rect">
            <a:avLst/>
          </a:prstGeom>
          <a:solidFill>
            <a:srgbClr val="0000FF">
              <a:alpha val="69804"/>
            </a:srgb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6. Exporting and Saving Data from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7" name="Rectangle 6"/>
          <p:cNvSpPr/>
          <p:nvPr/>
        </p:nvSpPr>
        <p:spPr>
          <a:xfrm>
            <a:off x="317611" y="850716"/>
            <a:ext cx="4099406" cy="2677656"/>
          </a:xfrm>
          <a:prstGeom prst="rect">
            <a:avLst/>
          </a:prstGeom>
        </p:spPr>
        <p:txBody>
          <a:bodyPr wrap="square">
            <a:spAutoFit/>
          </a:bodyPr>
          <a:lstStyle/>
          <a:p>
            <a:r>
              <a:rPr lang="en-GB" sz="2800" b="1" dirty="0">
                <a:latin typeface="Source Sans Pro" panose="020B0503030403020204" pitchFamily="34" charset="0"/>
                <a:ea typeface="Source Sans Pro" panose="020B0503030403020204" pitchFamily="34" charset="0"/>
              </a:rPr>
              <a:t>Saving</a:t>
            </a:r>
          </a:p>
          <a:p>
            <a:endParaRPr lang="en-GB" sz="2000" dirty="0">
              <a:latin typeface="Source Sans Pro" panose="020B0503030403020204" pitchFamily="34" charset="0"/>
              <a:ea typeface="Source Sans Pro" panose="020B0503030403020204" pitchFamily="34" charset="0"/>
            </a:endParaRPr>
          </a:p>
          <a:p>
            <a:r>
              <a:rPr lang="en-GB" sz="2000" dirty="0">
                <a:latin typeface="Source Sans Pro" panose="020B0503030403020204" pitchFamily="34" charset="0"/>
                <a:ea typeface="Source Sans Pro" panose="020B0503030403020204" pitchFamily="34" charset="0"/>
              </a:rPr>
              <a:t>By default </a:t>
            </a:r>
            <a:r>
              <a:rPr lang="en-GB" sz="2000" dirty="0" err="1">
                <a:latin typeface="Source Sans Pro" panose="020B0503030403020204" pitchFamily="34" charset="0"/>
                <a:ea typeface="Source Sans Pro" panose="020B0503030403020204" pitchFamily="34" charset="0"/>
              </a:rPr>
              <a:t>OpenRefine</a:t>
            </a:r>
            <a:r>
              <a:rPr lang="en-GB" sz="2000" dirty="0">
                <a:latin typeface="Source Sans Pro" panose="020B0503030403020204" pitchFamily="34" charset="0"/>
                <a:ea typeface="Source Sans Pro" panose="020B0503030403020204" pitchFamily="34" charset="0"/>
              </a:rPr>
              <a:t> is saving your project continuously. If you close </a:t>
            </a:r>
            <a:r>
              <a:rPr lang="en-GB" sz="2000" dirty="0" err="1">
                <a:latin typeface="Source Sans Pro" panose="020B0503030403020204" pitchFamily="34" charset="0"/>
                <a:ea typeface="Source Sans Pro" panose="020B0503030403020204" pitchFamily="34" charset="0"/>
              </a:rPr>
              <a:t>OpenRefine</a:t>
            </a:r>
            <a:r>
              <a:rPr lang="en-GB" sz="2000" dirty="0">
                <a:latin typeface="Source Sans Pro" panose="020B0503030403020204" pitchFamily="34" charset="0"/>
                <a:ea typeface="Source Sans Pro" panose="020B0503030403020204" pitchFamily="34" charset="0"/>
              </a:rPr>
              <a:t> and open it up again, you’ll see a list of your projects. You can click on any one of them to open it up again.</a:t>
            </a:r>
            <a:endParaRPr lang="en-GB" sz="2000" b="0" i="0" dirty="0">
              <a:effectLst/>
              <a:latin typeface="Source Sans Pro" panose="020B0503030403020204" pitchFamily="34" charset="0"/>
              <a:ea typeface="Source Sans Pro" panose="020B0503030403020204" pitchFamily="34" charset="0"/>
            </a:endParaRPr>
          </a:p>
        </p:txBody>
      </p:sp>
      <p:sp>
        <p:nvSpPr>
          <p:cNvPr id="8" name="Rectangle 7"/>
          <p:cNvSpPr/>
          <p:nvPr/>
        </p:nvSpPr>
        <p:spPr>
          <a:xfrm>
            <a:off x="7020910" y="850715"/>
            <a:ext cx="5171090" cy="2369880"/>
          </a:xfrm>
          <a:prstGeom prst="rect">
            <a:avLst/>
          </a:prstGeom>
        </p:spPr>
        <p:txBody>
          <a:bodyPr wrap="square">
            <a:spAutoFit/>
          </a:bodyPr>
          <a:lstStyle/>
          <a:p>
            <a:r>
              <a:rPr lang="en-GB" sz="2800" b="1" dirty="0">
                <a:latin typeface="Source Sans Pro" panose="020B0503030403020204" pitchFamily="34" charset="0"/>
                <a:ea typeface="Source Sans Pro" panose="020B0503030403020204" pitchFamily="34" charset="0"/>
              </a:rPr>
              <a:t>Exporting</a:t>
            </a:r>
          </a:p>
          <a:p>
            <a:endParaRPr lang="en-GB" sz="2000" dirty="0">
              <a:latin typeface="Source Sans Pro" panose="020B0503030403020204" pitchFamily="34" charset="0"/>
              <a:ea typeface="Source Sans Pro" panose="020B0503030403020204" pitchFamily="34" charset="0"/>
            </a:endParaRPr>
          </a:p>
          <a:p>
            <a:r>
              <a:rPr lang="en-GB" sz="2000" dirty="0">
                <a:latin typeface="Source Sans Pro" panose="020B0503030403020204" pitchFamily="34" charset="0"/>
                <a:ea typeface="Source Sans Pro" panose="020B0503030403020204" pitchFamily="34" charset="0"/>
              </a:rPr>
              <a:t>You can also export a project. This is helpful, for instance, if you wanted to send your raw data and cleaning steps to a collaborator, or share this information as a supplement to a publication.</a:t>
            </a:r>
            <a:endParaRPr lang="en-GB" sz="2000" b="0" i="0" dirty="0">
              <a:effectLst/>
              <a:latin typeface="Source Sans Pro" panose="020B0503030403020204" pitchFamily="34" charset="0"/>
              <a:ea typeface="Source Sans Pro" panose="020B0503030403020204" pitchFamily="34" charset="0"/>
            </a:endParaRPr>
          </a:p>
        </p:txBody>
      </p:sp>
      <p:sp>
        <p:nvSpPr>
          <p:cNvPr id="10" name="Rectangle 9">
            <a:extLst>
              <a:ext uri="{FF2B5EF4-FFF2-40B4-BE49-F238E27FC236}">
                <a16:creationId xmlns:a16="http://schemas.microsoft.com/office/drawing/2014/main" id="{E5117312-16A5-49FB-AFF8-806014335465}"/>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latin typeface="Source Sans Pro" panose="020B0503030403020204" pitchFamily="34" charset="0"/>
              <a:ea typeface="Source Sans Pro" panose="020B0503030403020204" pitchFamily="34" charset="0"/>
            </a:endParaRPr>
          </a:p>
        </p:txBody>
      </p:sp>
      <p:pic>
        <p:nvPicPr>
          <p:cNvPr id="11" name="Picture 10">
            <a:extLst>
              <a:ext uri="{FF2B5EF4-FFF2-40B4-BE49-F238E27FC236}">
                <a16:creationId xmlns:a16="http://schemas.microsoft.com/office/drawing/2014/main" id="{D5F3971D-6400-4ABF-8E87-CD8C6F598CD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7525334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hanks for your attentio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79566" y="1985114"/>
            <a:ext cx="5075396" cy="38415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906232" y="404037"/>
            <a:ext cx="6422065" cy="584775"/>
          </a:xfrm>
          <a:prstGeom prst="rect">
            <a:avLst/>
          </a:prstGeom>
          <a:noFill/>
        </p:spPr>
        <p:txBody>
          <a:bodyPr wrap="square" rtlCol="0">
            <a:spAutoFit/>
          </a:bodyPr>
          <a:lstStyle/>
          <a:p>
            <a:pPr algn="ctr"/>
            <a:r>
              <a:rPr lang="en-GB" sz="3200" dirty="0"/>
              <a:t>Any Question?</a:t>
            </a:r>
          </a:p>
        </p:txBody>
      </p:sp>
    </p:spTree>
    <p:extLst>
      <p:ext uri="{BB962C8B-B14F-4D97-AF65-F5344CB8AC3E}">
        <p14:creationId xmlns:p14="http://schemas.microsoft.com/office/powerpoint/2010/main" val="342938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618917"/>
            <a:ext cx="10515600" cy="1325563"/>
          </a:xfrm>
        </p:spPr>
        <p:txBody>
          <a:bodyPr>
            <a:normAutofit/>
          </a:bodyPr>
          <a:lstStyle/>
          <a:p>
            <a:pPr>
              <a:lnSpc>
                <a:spcPct val="100000"/>
              </a:lnSpc>
              <a:spcBef>
                <a:spcPts val="600"/>
              </a:spcBef>
            </a:pPr>
            <a:r>
              <a:rPr lang="en-GB" sz="4000" dirty="0">
                <a:latin typeface="Source Sans Pro" panose="020B0503030403020204" pitchFamily="34" charset="0"/>
                <a:ea typeface="Source Sans Pro" panose="020B0503030403020204" pitchFamily="34" charset="0"/>
              </a:rPr>
              <a:t>What is it?</a:t>
            </a:r>
          </a:p>
        </p:txBody>
      </p:sp>
      <p:sp>
        <p:nvSpPr>
          <p:cNvPr id="3" name="Content Placeholder 2"/>
          <p:cNvSpPr>
            <a:spLocks noGrp="1"/>
          </p:cNvSpPr>
          <p:nvPr>
            <p:ph idx="1"/>
          </p:nvPr>
        </p:nvSpPr>
        <p:spPr>
          <a:xfrm>
            <a:off x="266700" y="1760065"/>
            <a:ext cx="11672455" cy="4351338"/>
          </a:xfrm>
        </p:spPr>
        <p:txBody>
          <a:bodyPr>
            <a:normAutofit/>
          </a:bodyPr>
          <a:lstStyle/>
          <a:p>
            <a:pPr>
              <a:lnSpc>
                <a:spcPct val="120000"/>
              </a:lnSpc>
              <a:spcBef>
                <a:spcPts val="600"/>
              </a:spcBef>
              <a:spcAft>
                <a:spcPts val="1800"/>
              </a:spcAft>
            </a:pPr>
            <a:r>
              <a:rPr lang="en-GB" sz="2400" dirty="0" err="1">
                <a:latin typeface="Source Sans Pro" panose="020B0503030403020204" pitchFamily="34" charset="0"/>
                <a:ea typeface="Source Sans Pro" panose="020B0503030403020204" pitchFamily="34" charset="0"/>
              </a:rPr>
              <a:t>OpenRefine</a:t>
            </a:r>
            <a:r>
              <a:rPr lang="en-GB" sz="2400" dirty="0">
                <a:latin typeface="Source Sans Pro" panose="020B0503030403020204" pitchFamily="34" charset="0"/>
                <a:ea typeface="Source Sans Pro" panose="020B0503030403020204" pitchFamily="34" charset="0"/>
              </a:rPr>
              <a:t> is a </a:t>
            </a:r>
            <a:r>
              <a:rPr lang="en-GB" sz="2400" b="1" dirty="0">
                <a:latin typeface="Source Sans Pro" panose="020B0503030403020204" pitchFamily="34" charset="0"/>
                <a:ea typeface="Source Sans Pro" panose="020B0503030403020204" pitchFamily="34" charset="0"/>
              </a:rPr>
              <a:t>standalone open source </a:t>
            </a:r>
            <a:r>
              <a:rPr lang="en-GB" sz="2400" dirty="0">
                <a:latin typeface="Source Sans Pro" panose="020B0503030403020204" pitchFamily="34" charset="0"/>
                <a:ea typeface="Source Sans Pro" panose="020B0503030403020204" pitchFamily="34" charset="0"/>
              </a:rPr>
              <a:t>desktop application for </a:t>
            </a:r>
            <a:r>
              <a:rPr lang="en-GB" sz="2400" b="1" dirty="0">
                <a:latin typeface="Source Sans Pro" panose="020B0503030403020204" pitchFamily="34" charset="0"/>
                <a:ea typeface="Source Sans Pro" panose="020B0503030403020204" pitchFamily="34" charset="0"/>
              </a:rPr>
              <a:t>data clean up </a:t>
            </a:r>
            <a:r>
              <a:rPr lang="en-GB" sz="2400" dirty="0">
                <a:latin typeface="Source Sans Pro" panose="020B0503030403020204" pitchFamily="34" charset="0"/>
                <a:ea typeface="Source Sans Pro" panose="020B0503030403020204" pitchFamily="34" charset="0"/>
              </a:rPr>
              <a:t>and </a:t>
            </a:r>
            <a:r>
              <a:rPr lang="en-GB" sz="2400" b="1" dirty="0">
                <a:latin typeface="Source Sans Pro" panose="020B0503030403020204" pitchFamily="34" charset="0"/>
                <a:ea typeface="Source Sans Pro" panose="020B0503030403020204" pitchFamily="34" charset="0"/>
              </a:rPr>
              <a:t>transformation</a:t>
            </a:r>
            <a:r>
              <a:rPr lang="en-GB" sz="2400" dirty="0">
                <a:latin typeface="Source Sans Pro" panose="020B0503030403020204" pitchFamily="34" charset="0"/>
                <a:ea typeface="Source Sans Pro" panose="020B0503030403020204" pitchFamily="34" charset="0"/>
              </a:rPr>
              <a:t> to other formats, the activity known as </a:t>
            </a:r>
            <a:r>
              <a:rPr lang="en-GB" sz="2400" b="1" dirty="0">
                <a:latin typeface="Source Sans Pro" panose="020B0503030403020204" pitchFamily="34" charset="0"/>
                <a:ea typeface="Source Sans Pro" panose="020B0503030403020204" pitchFamily="34" charset="0"/>
              </a:rPr>
              <a:t>data wrangling</a:t>
            </a:r>
            <a:r>
              <a:rPr lang="en-GB" sz="2400" dirty="0">
                <a:latin typeface="Source Sans Pro" panose="020B0503030403020204" pitchFamily="34" charset="0"/>
                <a:ea typeface="Source Sans Pro" panose="020B0503030403020204" pitchFamily="34" charset="0"/>
              </a:rPr>
              <a:t>.</a:t>
            </a:r>
          </a:p>
          <a:p>
            <a:pPr>
              <a:lnSpc>
                <a:spcPct val="120000"/>
              </a:lnSpc>
              <a:spcBef>
                <a:spcPts val="600"/>
              </a:spcBef>
              <a:spcAft>
                <a:spcPts val="1800"/>
              </a:spcAft>
            </a:pPr>
            <a:r>
              <a:rPr lang="en-GB" sz="2400" dirty="0">
                <a:latin typeface="Source Sans Pro" panose="020B0503030403020204" pitchFamily="34" charset="0"/>
                <a:ea typeface="Source Sans Pro" panose="020B0503030403020204" pitchFamily="34" charset="0"/>
              </a:rPr>
              <a:t>It is a </a:t>
            </a:r>
            <a:r>
              <a:rPr lang="en-GB" sz="2400" b="1" dirty="0">
                <a:latin typeface="Source Sans Pro" panose="020B0503030403020204" pitchFamily="34" charset="0"/>
                <a:ea typeface="Source Sans Pro" panose="020B0503030403020204" pitchFamily="34" charset="0"/>
              </a:rPr>
              <a:t>Java</a:t>
            </a:r>
            <a:r>
              <a:rPr lang="en-GB" sz="2400" dirty="0">
                <a:latin typeface="Source Sans Pro" panose="020B0503030403020204" pitchFamily="34" charset="0"/>
                <a:ea typeface="Source Sans Pro" panose="020B0503030403020204" pitchFamily="34" charset="0"/>
              </a:rPr>
              <a:t> program hence you operate it </a:t>
            </a:r>
            <a:r>
              <a:rPr lang="en-GB" sz="2400" b="1" dirty="0">
                <a:latin typeface="Source Sans Pro" panose="020B0503030403020204" pitchFamily="34" charset="0"/>
                <a:ea typeface="Source Sans Pro" panose="020B0503030403020204" pitchFamily="34" charset="0"/>
              </a:rPr>
              <a:t>through your browser </a:t>
            </a:r>
            <a:r>
              <a:rPr lang="en-GB" sz="2400" dirty="0">
                <a:latin typeface="Source Sans Pro" panose="020B0503030403020204" pitchFamily="34" charset="0"/>
                <a:ea typeface="Source Sans Pro" panose="020B0503030403020204" pitchFamily="34" charset="0"/>
              </a:rPr>
              <a:t>but you don’t need to be online.</a:t>
            </a:r>
          </a:p>
          <a:p>
            <a:pPr>
              <a:lnSpc>
                <a:spcPct val="120000"/>
              </a:lnSpc>
              <a:spcBef>
                <a:spcPts val="600"/>
              </a:spcBef>
              <a:spcAft>
                <a:spcPts val="1800"/>
              </a:spcAft>
            </a:pPr>
            <a:r>
              <a:rPr lang="en-GB" sz="2400" dirty="0">
                <a:latin typeface="Source Sans Pro" panose="020B0503030403020204" pitchFamily="34" charset="0"/>
                <a:ea typeface="Source Sans Pro" panose="020B0503030403020204" pitchFamily="34" charset="0"/>
              </a:rPr>
              <a:t>Works with large-</a:t>
            </a:r>
            <a:r>
              <a:rPr lang="en-GB" sz="2400" dirty="0" err="1">
                <a:latin typeface="Source Sans Pro" panose="020B0503030403020204" pitchFamily="34" charset="0"/>
                <a:ea typeface="Source Sans Pro" panose="020B0503030403020204" pitchFamily="34" charset="0"/>
              </a:rPr>
              <a:t>ish</a:t>
            </a:r>
            <a:r>
              <a:rPr lang="en-GB" sz="2400" dirty="0">
                <a:latin typeface="Source Sans Pro" panose="020B0503030403020204" pitchFamily="34" charset="0"/>
                <a:ea typeface="Source Sans Pro" panose="020B0503030403020204" pitchFamily="34" charset="0"/>
              </a:rPr>
              <a:t> datasets (100,000 rows). Does not scale to many millions. (yet).</a:t>
            </a:r>
          </a:p>
          <a:p>
            <a:pPr>
              <a:lnSpc>
                <a:spcPct val="120000"/>
              </a:lnSpc>
              <a:spcBef>
                <a:spcPts val="600"/>
              </a:spcBef>
              <a:spcAft>
                <a:spcPts val="1800"/>
              </a:spcAft>
            </a:pPr>
            <a:r>
              <a:rPr lang="en-GB" sz="2400" dirty="0">
                <a:latin typeface="Source Sans Pro" panose="020B0503030403020204" pitchFamily="34" charset="0"/>
                <a:ea typeface="Source Sans Pro" panose="020B0503030403020204" pitchFamily="34" charset="0"/>
              </a:rPr>
              <a:t>More information on the software in </a:t>
            </a:r>
            <a:r>
              <a:rPr lang="en-GB" sz="2400" dirty="0">
                <a:latin typeface="Source Sans Pro" panose="020B0503030403020204" pitchFamily="34" charset="0"/>
                <a:ea typeface="Source Sans Pro" panose="020B0503030403020204" pitchFamily="34" charset="0"/>
                <a:hlinkClick r:id="rId2"/>
              </a:rPr>
              <a:t>here.</a:t>
            </a:r>
            <a:endParaRPr lang="en-GB" sz="2400" dirty="0">
              <a:latin typeface="Source Sans Pro" panose="020B0503030403020204" pitchFamily="34" charset="0"/>
              <a:ea typeface="Source Sans Pro" panose="020B0503030403020204" pitchFamily="34" charset="0"/>
            </a:endParaRPr>
          </a:p>
        </p:txBody>
      </p:sp>
      <p:sp>
        <p:nvSpPr>
          <p:cNvPr id="5" name="TextBox 4"/>
          <p:cNvSpPr txBox="1"/>
          <p:nvPr/>
        </p:nvSpPr>
        <p:spPr>
          <a:xfrm>
            <a:off x="0" y="95697"/>
            <a:ext cx="12192000" cy="523220"/>
          </a:xfrm>
          <a:prstGeom prst="rect">
            <a:avLst/>
          </a:prstGeom>
          <a:solidFill>
            <a:srgbClr val="CC0000">
              <a:alpha val="69804"/>
            </a:srgbClr>
          </a:solidFill>
        </p:spPr>
        <p:txBody>
          <a:bodyPr wrap="square" rtlCol="0">
            <a:spAutoFit/>
          </a:bodyPr>
          <a:lstStyle/>
          <a:p>
            <a:pPr algn="r">
              <a:spcBef>
                <a:spcPts val="600"/>
              </a:spcBef>
            </a:pPr>
            <a:r>
              <a:rPr lang="en-GB" sz="2800" dirty="0">
                <a:latin typeface="Source Sans Pro" panose="020B0503030403020204" pitchFamily="34" charset="0"/>
                <a:ea typeface="Source Sans Pro" panose="020B0503030403020204" pitchFamily="34" charset="0"/>
              </a:rPr>
              <a:t>1. Introduction</a:t>
            </a:r>
          </a:p>
        </p:txBody>
      </p:sp>
      <p:sp>
        <p:nvSpPr>
          <p:cNvPr id="6" name="Rectangle 5">
            <a:extLst>
              <a:ext uri="{FF2B5EF4-FFF2-40B4-BE49-F238E27FC236}">
                <a16:creationId xmlns:a16="http://schemas.microsoft.com/office/drawing/2014/main" id="{92EC3982-B2FA-4EAB-9BDB-17285F3217C0}"/>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27EC974A-3B96-4556-B40A-696E517B96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177639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6041"/>
            <a:ext cx="10515600" cy="1325563"/>
          </a:xfrm>
        </p:spPr>
        <p:txBody>
          <a:bodyPr>
            <a:normAutofit/>
          </a:bodyPr>
          <a:lstStyle/>
          <a:p>
            <a:r>
              <a:rPr lang="en-GB" sz="4000" dirty="0">
                <a:latin typeface="+mn-lt"/>
              </a:rPr>
              <a:t>Why Using Open Refine?</a:t>
            </a:r>
          </a:p>
        </p:txBody>
      </p:sp>
      <p:sp>
        <p:nvSpPr>
          <p:cNvPr id="3" name="Content Placeholder 2"/>
          <p:cNvSpPr>
            <a:spLocks noGrp="1"/>
          </p:cNvSpPr>
          <p:nvPr>
            <p:ph idx="1"/>
          </p:nvPr>
        </p:nvSpPr>
        <p:spPr>
          <a:xfrm>
            <a:off x="0" y="1661604"/>
            <a:ext cx="11918731" cy="5037078"/>
          </a:xfrm>
        </p:spPr>
        <p:txBody>
          <a:bodyPr>
            <a:normAutofit/>
          </a:bodyPr>
          <a:lstStyle/>
          <a:p>
            <a:pPr lvl="1">
              <a:lnSpc>
                <a:spcPct val="140000"/>
              </a:lnSpc>
              <a:spcBef>
                <a:spcPts val="0"/>
              </a:spcBef>
              <a:spcAft>
                <a:spcPts val="600"/>
              </a:spcAft>
            </a:pPr>
            <a:r>
              <a:rPr lang="en-GB" sz="2000" dirty="0"/>
              <a:t>Helps you </a:t>
            </a:r>
            <a:r>
              <a:rPr lang="en-GB" sz="2000" b="1" dirty="0"/>
              <a:t>have a good overview </a:t>
            </a:r>
            <a:r>
              <a:rPr lang="en-GB" sz="2000" dirty="0"/>
              <a:t>of your data </a:t>
            </a:r>
          </a:p>
          <a:p>
            <a:pPr lvl="1">
              <a:lnSpc>
                <a:spcPct val="140000"/>
              </a:lnSpc>
              <a:spcBef>
                <a:spcPts val="0"/>
              </a:spcBef>
              <a:spcAft>
                <a:spcPts val="600"/>
              </a:spcAft>
            </a:pPr>
            <a:r>
              <a:rPr lang="en-GB" sz="2000" dirty="0"/>
              <a:t>You </a:t>
            </a:r>
            <a:r>
              <a:rPr lang="en-GB" sz="2000" b="1" i="1" dirty="0"/>
              <a:t>must</a:t>
            </a:r>
            <a:r>
              <a:rPr lang="en-GB" sz="2000" b="1" dirty="0"/>
              <a:t> save your work to a new file</a:t>
            </a:r>
          </a:p>
          <a:p>
            <a:pPr lvl="1">
              <a:lnSpc>
                <a:spcPct val="140000"/>
              </a:lnSpc>
              <a:spcBef>
                <a:spcPts val="0"/>
              </a:spcBef>
              <a:spcAft>
                <a:spcPts val="600"/>
              </a:spcAft>
            </a:pPr>
            <a:r>
              <a:rPr lang="en-GB" sz="2000" dirty="0"/>
              <a:t>Incredibly useful for </a:t>
            </a:r>
            <a:r>
              <a:rPr lang="en-GB" sz="2000" b="1" dirty="0"/>
              <a:t>cleaning messy data</a:t>
            </a:r>
            <a:r>
              <a:rPr lang="en-GB" sz="2000" dirty="0"/>
              <a:t>. </a:t>
            </a:r>
          </a:p>
          <a:p>
            <a:pPr lvl="1">
              <a:lnSpc>
                <a:spcPct val="140000"/>
              </a:lnSpc>
              <a:spcBef>
                <a:spcPts val="0"/>
              </a:spcBef>
              <a:spcAft>
                <a:spcPts val="600"/>
              </a:spcAft>
            </a:pPr>
            <a:r>
              <a:rPr lang="en-GB" sz="2000" b="1" dirty="0"/>
              <a:t>Large and helpful community online</a:t>
            </a:r>
            <a:r>
              <a:rPr lang="en-GB" sz="2000" dirty="0"/>
              <a:t>. If you need help </a:t>
            </a:r>
            <a:r>
              <a:rPr lang="en-GB" sz="2000" dirty="0">
                <a:hlinkClick r:id="rId2"/>
              </a:rPr>
              <a:t>http://openrefine.org</a:t>
            </a:r>
            <a:endParaRPr lang="en-GB" sz="2000" dirty="0"/>
          </a:p>
          <a:p>
            <a:pPr lvl="1">
              <a:lnSpc>
                <a:spcPct val="140000"/>
              </a:lnSpc>
              <a:spcBef>
                <a:spcPts val="0"/>
              </a:spcBef>
              <a:spcAft>
                <a:spcPts val="600"/>
              </a:spcAft>
            </a:pPr>
            <a:r>
              <a:rPr lang="en-GB" sz="2000" dirty="0"/>
              <a:t>It is important to </a:t>
            </a:r>
            <a:r>
              <a:rPr lang="en-GB" sz="2000" b="1" dirty="0"/>
              <a:t>know what you did to your data</a:t>
            </a:r>
            <a:r>
              <a:rPr lang="en-GB" sz="2000" dirty="0"/>
              <a:t>. With </a:t>
            </a:r>
            <a:r>
              <a:rPr lang="en-GB" sz="2000" dirty="0" err="1"/>
              <a:t>OpenRefine</a:t>
            </a:r>
            <a:r>
              <a:rPr lang="en-GB" sz="2000" dirty="0"/>
              <a:t>, you can capture all actions applied to your raw data and share them with your publication as supplemental material if needed.</a:t>
            </a:r>
          </a:p>
          <a:p>
            <a:endParaRPr lang="en-GB" dirty="0"/>
          </a:p>
        </p:txBody>
      </p:sp>
      <p:sp>
        <p:nvSpPr>
          <p:cNvPr id="4" name="TextBox 3"/>
          <p:cNvSpPr txBox="1"/>
          <p:nvPr/>
        </p:nvSpPr>
        <p:spPr>
          <a:xfrm>
            <a:off x="0" y="74431"/>
            <a:ext cx="12192000" cy="523220"/>
          </a:xfrm>
          <a:prstGeom prst="rect">
            <a:avLst/>
          </a:prstGeom>
          <a:solidFill>
            <a:srgbClr val="CC0000">
              <a:alpha val="69804"/>
            </a:srgbClr>
          </a:solidFill>
        </p:spPr>
        <p:txBody>
          <a:bodyPr wrap="square" rtlCol="0">
            <a:spAutoFit/>
          </a:bodyPr>
          <a:lstStyle/>
          <a:p>
            <a:pPr algn="r"/>
            <a:r>
              <a:rPr lang="en-GB" sz="2800" dirty="0"/>
              <a:t>1. Introduction</a:t>
            </a:r>
          </a:p>
        </p:txBody>
      </p:sp>
      <p:sp>
        <p:nvSpPr>
          <p:cNvPr id="5" name="Rectangle 4">
            <a:extLst>
              <a:ext uri="{FF2B5EF4-FFF2-40B4-BE49-F238E27FC236}">
                <a16:creationId xmlns:a16="http://schemas.microsoft.com/office/drawing/2014/main" id="{77BD8F40-781C-4CC5-8352-A17E617064C2}"/>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240101CB-0E17-4722-A75F-3411AA777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2402341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271" y="1815312"/>
            <a:ext cx="4118746" cy="1325563"/>
          </a:xfrm>
        </p:spPr>
        <p:txBody>
          <a:bodyPr/>
          <a:lstStyle/>
          <a:p>
            <a:r>
              <a:rPr lang="en-GB" dirty="0">
                <a:latin typeface="Source Sans Pro" panose="020B0503030403020204" pitchFamily="34" charset="0"/>
                <a:ea typeface="Source Sans Pro" panose="020B0503030403020204" pitchFamily="34" charset="0"/>
              </a:rPr>
              <a:t>Sticker time!!!</a:t>
            </a:r>
          </a:p>
        </p:txBody>
      </p:sp>
      <p:sp>
        <p:nvSpPr>
          <p:cNvPr id="4" name="TextBox 3"/>
          <p:cNvSpPr txBox="1"/>
          <p:nvPr/>
        </p:nvSpPr>
        <p:spPr>
          <a:xfrm>
            <a:off x="0" y="74431"/>
            <a:ext cx="12192000" cy="523220"/>
          </a:xfrm>
          <a:prstGeom prst="rect">
            <a:avLst/>
          </a:prstGeom>
          <a:solidFill>
            <a:srgbClr val="CC0000">
              <a:alpha val="69804"/>
            </a:srgb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1. Introduction</a:t>
            </a:r>
          </a:p>
        </p:txBody>
      </p:sp>
      <p:pic>
        <p:nvPicPr>
          <p:cNvPr id="5" name="Picture 8"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3999" y="1195837"/>
            <a:ext cx="5089514" cy="38900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4800" y="3334990"/>
            <a:ext cx="4319752" cy="1015663"/>
          </a:xfrm>
          <a:prstGeom prst="rect">
            <a:avLst/>
          </a:prstGeom>
          <a:noFill/>
        </p:spPr>
        <p:txBody>
          <a:bodyPr wrap="square" rtlCol="0">
            <a:spAutoFit/>
          </a:bodyPr>
          <a:lstStyle/>
          <a:p>
            <a:r>
              <a:rPr lang="en-GB" sz="2000" dirty="0">
                <a:latin typeface="Source Sans Pro" panose="020B0503030403020204" pitchFamily="34" charset="0"/>
                <a:ea typeface="Source Sans Pro" panose="020B0503030403020204" pitchFamily="34" charset="0"/>
              </a:rPr>
              <a:t>Do you all have Open Refine download and working and the .csv file to work on?</a:t>
            </a:r>
          </a:p>
        </p:txBody>
      </p:sp>
      <p:sp>
        <p:nvSpPr>
          <p:cNvPr id="6" name="Rectangle 5">
            <a:extLst>
              <a:ext uri="{FF2B5EF4-FFF2-40B4-BE49-F238E27FC236}">
                <a16:creationId xmlns:a16="http://schemas.microsoft.com/office/drawing/2014/main" id="{5112C324-B942-4DFF-836E-1D2805BD3F8F}"/>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774C1B05-7DB3-4CDE-9C8D-CD0DCD1CE9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2846361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a:t>2. Working with </a:t>
            </a:r>
            <a:r>
              <a:rPr lang="en-GB" sz="2800" dirty="0" err="1"/>
              <a:t>OpenRefine</a:t>
            </a:r>
            <a:endParaRPr lang="en-GB" sz="2800" dirty="0"/>
          </a:p>
        </p:txBody>
      </p:sp>
      <p:sp>
        <p:nvSpPr>
          <p:cNvPr id="6" name="TextBox 5"/>
          <p:cNvSpPr txBox="1"/>
          <p:nvPr/>
        </p:nvSpPr>
        <p:spPr>
          <a:xfrm>
            <a:off x="0" y="934285"/>
            <a:ext cx="7594169" cy="4231928"/>
          </a:xfrm>
          <a:prstGeom prst="rect">
            <a:avLst/>
          </a:prstGeom>
          <a:noFill/>
        </p:spPr>
        <p:txBody>
          <a:bodyPr wrap="square" rtlCol="0">
            <a:spAutoFit/>
          </a:bodyPr>
          <a:lstStyle/>
          <a:p>
            <a:pPr>
              <a:spcAft>
                <a:spcPts val="1800"/>
              </a:spcAft>
            </a:pPr>
            <a:r>
              <a:rPr lang="en-GB" sz="2400" b="1" dirty="0">
                <a:latin typeface="Source Sans Pro" panose="020B0503030403020204" pitchFamily="34" charset="0"/>
                <a:ea typeface="Source Sans Pro" panose="020B0503030403020204" pitchFamily="34" charset="0"/>
              </a:rPr>
              <a:t>Objectives </a:t>
            </a:r>
          </a:p>
          <a:p>
            <a:pPr marL="342900" indent="-342900">
              <a:spcAft>
                <a:spcPts val="1800"/>
              </a:spcAft>
              <a:buFont typeface="Arial" panose="020B0604020202020204" pitchFamily="34" charset="0"/>
              <a:buChar char="•"/>
            </a:pPr>
            <a:r>
              <a:rPr lang="en-GB" sz="2000" dirty="0">
                <a:latin typeface="Source Sans Pro" panose="020B0503030403020204" pitchFamily="34" charset="0"/>
                <a:ea typeface="Source Sans Pro" panose="020B0503030403020204" pitchFamily="34" charset="0"/>
              </a:rPr>
              <a:t>Create a new </a:t>
            </a:r>
            <a:r>
              <a:rPr lang="en-GB" sz="2000" dirty="0" err="1">
                <a:latin typeface="Source Sans Pro" panose="020B0503030403020204" pitchFamily="34" charset="0"/>
                <a:ea typeface="Source Sans Pro" panose="020B0503030403020204" pitchFamily="34" charset="0"/>
              </a:rPr>
              <a:t>OpenRefine</a:t>
            </a:r>
            <a:r>
              <a:rPr lang="en-GB" sz="2000" dirty="0">
                <a:latin typeface="Source Sans Pro" panose="020B0503030403020204" pitchFamily="34" charset="0"/>
                <a:ea typeface="Source Sans Pro" panose="020B0503030403020204" pitchFamily="34" charset="0"/>
              </a:rPr>
              <a:t> project from a CSV file. </a:t>
            </a:r>
          </a:p>
          <a:p>
            <a:pPr marL="342900" indent="-342900">
              <a:spcAft>
                <a:spcPts val="1800"/>
              </a:spcAft>
              <a:buFont typeface="Arial" panose="020B0604020202020204" pitchFamily="34" charset="0"/>
              <a:buChar char="•"/>
            </a:pPr>
            <a:r>
              <a:rPr lang="en-GB" sz="2000" dirty="0">
                <a:latin typeface="Source Sans Pro" panose="020B0503030403020204" pitchFamily="34" charset="0"/>
                <a:ea typeface="Source Sans Pro" panose="020B0503030403020204" pitchFamily="34" charset="0"/>
              </a:rPr>
              <a:t>Understand potential problems with file headers. </a:t>
            </a:r>
          </a:p>
          <a:p>
            <a:pPr marL="342900" indent="-342900">
              <a:spcAft>
                <a:spcPts val="1800"/>
              </a:spcAft>
              <a:buFont typeface="Arial" panose="020B0604020202020204" pitchFamily="34" charset="0"/>
              <a:buChar char="•"/>
            </a:pPr>
            <a:r>
              <a:rPr lang="en-GB" sz="2000" dirty="0">
                <a:latin typeface="Source Sans Pro" panose="020B0503030403020204" pitchFamily="34" charset="0"/>
                <a:ea typeface="Source Sans Pro" panose="020B0503030403020204" pitchFamily="34" charset="0"/>
              </a:rPr>
              <a:t>Use facets to summarize data from a column. </a:t>
            </a:r>
          </a:p>
          <a:p>
            <a:pPr marL="342900" indent="-342900">
              <a:spcAft>
                <a:spcPts val="1800"/>
              </a:spcAft>
              <a:buFont typeface="Arial" panose="020B0604020202020204" pitchFamily="34" charset="0"/>
              <a:buChar char="•"/>
            </a:pPr>
            <a:r>
              <a:rPr lang="en-GB" sz="2000" dirty="0">
                <a:latin typeface="Source Sans Pro" panose="020B0503030403020204" pitchFamily="34" charset="0"/>
                <a:ea typeface="Source Sans Pro" panose="020B0503030403020204" pitchFamily="34" charset="0"/>
              </a:rPr>
              <a:t>Use clustering to detect possible typing errors. </a:t>
            </a:r>
          </a:p>
          <a:p>
            <a:pPr marL="342900" indent="-342900">
              <a:spcAft>
                <a:spcPts val="1800"/>
              </a:spcAft>
              <a:buFont typeface="Arial" panose="020B0604020202020204" pitchFamily="34" charset="0"/>
              <a:buChar char="•"/>
            </a:pPr>
            <a:r>
              <a:rPr lang="en-GB" sz="2000" dirty="0">
                <a:latin typeface="Source Sans Pro" panose="020B0503030403020204" pitchFamily="34" charset="0"/>
                <a:ea typeface="Source Sans Pro" panose="020B0503030403020204" pitchFamily="34" charset="0"/>
              </a:rPr>
              <a:t>Understand that there are different clustering algorithms </a:t>
            </a:r>
          </a:p>
          <a:p>
            <a:pPr marL="342900" indent="-342900">
              <a:spcAft>
                <a:spcPts val="1800"/>
              </a:spcAft>
              <a:buFont typeface="Arial" panose="020B0604020202020204" pitchFamily="34" charset="0"/>
              <a:buChar char="•"/>
            </a:pPr>
            <a:r>
              <a:rPr lang="en-GB" sz="2000" dirty="0">
                <a:latin typeface="Source Sans Pro" panose="020B0503030403020204" pitchFamily="34" charset="0"/>
                <a:ea typeface="Source Sans Pro" panose="020B0503030403020204" pitchFamily="34" charset="0"/>
              </a:rPr>
              <a:t>Employ drop-downs to remove white spaces from cells. </a:t>
            </a:r>
          </a:p>
          <a:p>
            <a:pPr marL="342900" indent="-342900">
              <a:spcAft>
                <a:spcPts val="1800"/>
              </a:spcAft>
              <a:buFont typeface="Arial" panose="020B0604020202020204" pitchFamily="34" charset="0"/>
              <a:buChar char="•"/>
            </a:pPr>
            <a:r>
              <a:rPr lang="en-GB" sz="2000" dirty="0">
                <a:latin typeface="Source Sans Pro" panose="020B0503030403020204" pitchFamily="34" charset="0"/>
                <a:ea typeface="Source Sans Pro" panose="020B0503030403020204" pitchFamily="34" charset="0"/>
              </a:rPr>
              <a:t>Manipulate data using previous steps with undo/redo.</a:t>
            </a:r>
          </a:p>
        </p:txBody>
      </p:sp>
      <p:pic>
        <p:nvPicPr>
          <p:cNvPr id="8" name="Picture 4"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4169" y="1593545"/>
            <a:ext cx="4210620" cy="323893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7EFDDEC8-7405-425A-9834-D9BA082A27E0}"/>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3BE24ADC-F948-4DDF-9450-AC3B78F9EF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172038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2. Working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5" name="Rectangle 4"/>
          <p:cNvSpPr/>
          <p:nvPr/>
        </p:nvSpPr>
        <p:spPr>
          <a:xfrm>
            <a:off x="0" y="819762"/>
            <a:ext cx="3645550" cy="1380571"/>
          </a:xfrm>
          <a:prstGeom prst="rect">
            <a:avLst/>
          </a:prstGeom>
        </p:spPr>
        <p:txBody>
          <a:bodyPr wrap="none">
            <a:spAutoFit/>
          </a:bodyPr>
          <a:lstStyle/>
          <a:p>
            <a:r>
              <a:rPr lang="en-GB" sz="3200" b="1" dirty="0">
                <a:latin typeface="Source Sans Pro" panose="020B0503030403020204" pitchFamily="34" charset="0"/>
                <a:ea typeface="Source Sans Pro" panose="020B0503030403020204" pitchFamily="34" charset="0"/>
              </a:rPr>
              <a:t>Creating a Project</a:t>
            </a:r>
          </a:p>
          <a:p>
            <a:r>
              <a:rPr lang="en-GB" sz="2400" dirty="0">
                <a:latin typeface="Source Sans Pro" panose="020B0503030403020204" pitchFamily="34" charset="0"/>
                <a:ea typeface="Source Sans Pro" panose="020B0503030403020204" pitchFamily="34" charset="0"/>
              </a:rPr>
              <a:t>(Start looking at your data)</a:t>
            </a:r>
            <a:endParaRPr lang="en-GB" sz="3200" dirty="0">
              <a:latin typeface="Source Sans Pro" panose="020B0503030403020204" pitchFamily="34" charset="0"/>
              <a:ea typeface="Source Sans Pro" panose="020B0503030403020204" pitchFamily="34" charset="0"/>
            </a:endParaRPr>
          </a:p>
          <a:p>
            <a:pPr algn="ctr">
              <a:lnSpc>
                <a:spcPct val="125000"/>
              </a:lnSpc>
            </a:pPr>
            <a:r>
              <a:rPr lang="en-GB" sz="2400" dirty="0">
                <a:latin typeface="Source Sans Pro" panose="020B0503030403020204" pitchFamily="34" charset="0"/>
                <a:ea typeface="Source Sans Pro" panose="020B0503030403020204" pitchFamily="34" charset="0"/>
              </a:rPr>
              <a:t> </a:t>
            </a:r>
          </a:p>
        </p:txBody>
      </p:sp>
      <p:pic>
        <p:nvPicPr>
          <p:cNvPr id="9218" name="Picture 2" descr="Image result for work in progre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9600" y="2549472"/>
            <a:ext cx="4378400" cy="257829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00666" y="2200333"/>
            <a:ext cx="4333009" cy="3447098"/>
          </a:xfrm>
          <a:prstGeom prst="rect">
            <a:avLst/>
          </a:prstGeom>
          <a:noFill/>
        </p:spPr>
        <p:txBody>
          <a:bodyPr wrap="square" rtlCol="0">
            <a:spAutoFit/>
          </a:bodyPr>
          <a:lstStyle/>
          <a:p>
            <a:r>
              <a:rPr lang="en-GB" sz="2800" dirty="0">
                <a:latin typeface="Source Sans Pro" panose="020B0503030403020204" pitchFamily="34" charset="0"/>
                <a:ea typeface="Source Sans Pro" panose="020B0503030403020204" pitchFamily="34" charset="0"/>
              </a:rPr>
              <a:t>Main supported files</a:t>
            </a:r>
            <a:r>
              <a:rPr lang="en-GB" dirty="0">
                <a:latin typeface="Source Sans Pro" panose="020B0503030403020204" pitchFamily="34" charset="0"/>
                <a:ea typeface="Source Sans Pro" panose="020B0503030403020204" pitchFamily="34" charset="0"/>
              </a:rPr>
              <a:t>:</a:t>
            </a:r>
          </a:p>
          <a:p>
            <a:endParaRPr lang="en-GB" dirty="0">
              <a:latin typeface="Source Sans Pro" panose="020B0503030403020204" pitchFamily="34" charset="0"/>
              <a:ea typeface="Source Sans Pro" panose="020B0503030403020204" pitchFamily="34" charset="0"/>
            </a:endParaRPr>
          </a:p>
          <a:p>
            <a:r>
              <a:rPr lang="en-GB" sz="2400" dirty="0">
                <a:latin typeface="Source Sans Pro" panose="020B0503030403020204" pitchFamily="34" charset="0"/>
                <a:ea typeface="Source Sans Pro" panose="020B0503030403020204" pitchFamily="34" charset="0"/>
              </a:rPr>
              <a:t>TSV</a:t>
            </a:r>
          </a:p>
          <a:p>
            <a:r>
              <a:rPr lang="en-GB" sz="2400" dirty="0">
                <a:latin typeface="Source Sans Pro" panose="020B0503030403020204" pitchFamily="34" charset="0"/>
                <a:ea typeface="Source Sans Pro" panose="020B0503030403020204" pitchFamily="34" charset="0"/>
              </a:rPr>
              <a:t>CSV</a:t>
            </a:r>
          </a:p>
          <a:p>
            <a:r>
              <a:rPr lang="en-GB" sz="2400" dirty="0">
                <a:latin typeface="Source Sans Pro" panose="020B0503030403020204" pitchFamily="34" charset="0"/>
                <a:ea typeface="Source Sans Pro" panose="020B0503030403020204" pitchFamily="34" charset="0"/>
              </a:rPr>
              <a:t>*SV</a:t>
            </a:r>
          </a:p>
          <a:p>
            <a:r>
              <a:rPr lang="en-GB" sz="2400" dirty="0">
                <a:latin typeface="Source Sans Pro" panose="020B0503030403020204" pitchFamily="34" charset="0"/>
                <a:ea typeface="Source Sans Pro" panose="020B0503030403020204" pitchFamily="34" charset="0"/>
              </a:rPr>
              <a:t>Excel (XLS, XLSX)</a:t>
            </a:r>
          </a:p>
          <a:p>
            <a:r>
              <a:rPr lang="en-GB" sz="2400" dirty="0">
                <a:latin typeface="Source Sans Pro" panose="020B0503030403020204" pitchFamily="34" charset="0"/>
                <a:ea typeface="Source Sans Pro" panose="020B0503030403020204" pitchFamily="34" charset="0"/>
              </a:rPr>
              <a:t>JSON</a:t>
            </a:r>
          </a:p>
          <a:p>
            <a:r>
              <a:rPr lang="en-GB" sz="2400" dirty="0">
                <a:latin typeface="Source Sans Pro" panose="020B0503030403020204" pitchFamily="34" charset="0"/>
                <a:ea typeface="Source Sans Pro" panose="020B0503030403020204" pitchFamily="34" charset="0"/>
              </a:rPr>
              <a:t>XML</a:t>
            </a:r>
          </a:p>
          <a:p>
            <a:r>
              <a:rPr lang="en-GB" sz="2400" dirty="0">
                <a:latin typeface="Source Sans Pro" panose="020B0503030403020204" pitchFamily="34" charset="0"/>
                <a:ea typeface="Source Sans Pro" panose="020B0503030403020204" pitchFamily="34" charset="0"/>
              </a:rPr>
              <a:t>RDF as XML</a:t>
            </a:r>
          </a:p>
        </p:txBody>
      </p:sp>
      <p:sp>
        <p:nvSpPr>
          <p:cNvPr id="7" name="TextBox 6"/>
          <p:cNvSpPr txBox="1"/>
          <p:nvPr/>
        </p:nvSpPr>
        <p:spPr>
          <a:xfrm>
            <a:off x="9528464" y="994627"/>
            <a:ext cx="2473037" cy="830997"/>
          </a:xfrm>
          <a:prstGeom prst="rect">
            <a:avLst/>
          </a:prstGeom>
          <a:noFill/>
        </p:spPr>
        <p:txBody>
          <a:bodyPr wrap="square" rtlCol="0">
            <a:spAutoFit/>
          </a:bodyPr>
          <a:lstStyle/>
          <a:p>
            <a:pPr algn="r"/>
            <a:r>
              <a:rPr lang="en-GB" sz="2400" dirty="0">
                <a:latin typeface="Source Sans Pro" panose="020B0503030403020204" pitchFamily="34" charset="0"/>
                <a:ea typeface="Source Sans Pro" panose="020B0503030403020204" pitchFamily="34" charset="0"/>
              </a:rPr>
              <a:t>More information in </a:t>
            </a:r>
            <a:r>
              <a:rPr lang="en-GB" sz="2400" dirty="0">
                <a:latin typeface="Source Sans Pro" panose="020B0503030403020204" pitchFamily="34" charset="0"/>
                <a:ea typeface="Source Sans Pro" panose="020B0503030403020204" pitchFamily="34" charset="0"/>
                <a:hlinkClick r:id="rId3"/>
              </a:rPr>
              <a:t>here</a:t>
            </a:r>
            <a:endParaRPr lang="en-GB" sz="2400" dirty="0">
              <a:latin typeface="Source Sans Pro" panose="020B0503030403020204" pitchFamily="34" charset="0"/>
              <a:ea typeface="Source Sans Pro" panose="020B0503030403020204" pitchFamily="34" charset="0"/>
            </a:endParaRPr>
          </a:p>
        </p:txBody>
      </p:sp>
      <p:pic>
        <p:nvPicPr>
          <p:cNvPr id="1026" name="Picture 2" descr="Image result for openref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615815" y="989570"/>
            <a:ext cx="745980" cy="69774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2A45926-E6E6-4AE0-B1CD-9A45D8F7DD5D}"/>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8">
            <a:extLst>
              <a:ext uri="{FF2B5EF4-FFF2-40B4-BE49-F238E27FC236}">
                <a16:creationId xmlns:a16="http://schemas.microsoft.com/office/drawing/2014/main" id="{D13372F0-D9DE-4721-9FA0-509F38027F5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283359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2. Working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6" name="Rectangle 5"/>
          <p:cNvSpPr/>
          <p:nvPr/>
        </p:nvSpPr>
        <p:spPr>
          <a:xfrm>
            <a:off x="396427" y="1124543"/>
            <a:ext cx="4867038" cy="986296"/>
          </a:xfrm>
          <a:prstGeom prst="rect">
            <a:avLst/>
          </a:prstGeom>
        </p:spPr>
        <p:txBody>
          <a:bodyPr wrap="none">
            <a:spAutoFit/>
          </a:bodyPr>
          <a:lstStyle/>
          <a:p>
            <a:pPr>
              <a:lnSpc>
                <a:spcPct val="125000"/>
              </a:lnSpc>
            </a:pPr>
            <a:r>
              <a:rPr lang="en-GB" sz="2800" dirty="0">
                <a:latin typeface="Source Sans Pro" panose="020B0503030403020204" pitchFamily="34" charset="0"/>
                <a:ea typeface="Source Sans Pro" panose="020B0503030403020204" pitchFamily="34" charset="0"/>
              </a:rPr>
              <a:t>Data Faceting</a:t>
            </a:r>
          </a:p>
          <a:p>
            <a:pPr>
              <a:lnSpc>
                <a:spcPct val="125000"/>
              </a:lnSpc>
            </a:pPr>
            <a:r>
              <a:rPr lang="en-GB" sz="2000" dirty="0">
                <a:latin typeface="Source Sans Pro" panose="020B0503030403020204" pitchFamily="34" charset="0"/>
                <a:ea typeface="Source Sans Pro" panose="020B0503030403020204" pitchFamily="34" charset="0"/>
              </a:rPr>
              <a:t> (Exploring data by applying multiple filters)</a:t>
            </a:r>
          </a:p>
        </p:txBody>
      </p:sp>
      <p:pic>
        <p:nvPicPr>
          <p:cNvPr id="819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1797" y="3270142"/>
            <a:ext cx="3958578" cy="247841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96426" y="2788950"/>
            <a:ext cx="7012291" cy="2250040"/>
          </a:xfrm>
          <a:prstGeom prst="rect">
            <a:avLst/>
          </a:prstGeom>
        </p:spPr>
        <p:txBody>
          <a:bodyPr wrap="square">
            <a:spAutoFit/>
          </a:bodyPr>
          <a:lstStyle/>
          <a:p>
            <a:pPr>
              <a:lnSpc>
                <a:spcPct val="150000"/>
              </a:lnSpc>
              <a:buFont typeface="Arial" panose="020B0604020202020204" pitchFamily="34" charset="0"/>
              <a:buChar char="•"/>
            </a:pPr>
            <a:r>
              <a:rPr lang="en-GB" sz="2400" dirty="0">
                <a:latin typeface="Source Sans Pro" panose="020B0503030403020204" pitchFamily="34" charset="0"/>
                <a:ea typeface="Source Sans Pro" panose="020B0503030403020204" pitchFamily="34" charset="0"/>
              </a:rPr>
              <a:t> </a:t>
            </a:r>
            <a:r>
              <a:rPr lang="en-GB" sz="2400" b="1" dirty="0">
                <a:latin typeface="Source Sans Pro" panose="020B0503030403020204" pitchFamily="34" charset="0"/>
                <a:ea typeface="Source Sans Pro" panose="020B0503030403020204" pitchFamily="34" charset="0"/>
              </a:rPr>
              <a:t>S</a:t>
            </a:r>
            <a:r>
              <a:rPr lang="en-GB" sz="2400" b="1" i="0" dirty="0">
                <a:effectLst/>
                <a:latin typeface="Source Sans Pro" panose="020B0503030403020204" pitchFamily="34" charset="0"/>
                <a:ea typeface="Source Sans Pro" panose="020B0503030403020204" pitchFamily="34" charset="0"/>
              </a:rPr>
              <a:t>eeing the big picture </a:t>
            </a:r>
            <a:r>
              <a:rPr lang="en-GB" sz="2400" b="0" i="0" dirty="0">
                <a:effectLst/>
                <a:latin typeface="Source Sans Pro" panose="020B0503030403020204" pitchFamily="34" charset="0"/>
                <a:ea typeface="Source Sans Pro" panose="020B0503030403020204" pitchFamily="34" charset="0"/>
              </a:rPr>
              <a:t>of your data</a:t>
            </a:r>
          </a:p>
          <a:p>
            <a:pPr>
              <a:lnSpc>
                <a:spcPct val="150000"/>
              </a:lnSpc>
            </a:pPr>
            <a:endParaRPr lang="en-GB" sz="2400" b="0" i="0" dirty="0">
              <a:effectLst/>
              <a:latin typeface="Source Sans Pro" panose="020B0503030403020204" pitchFamily="34" charset="0"/>
              <a:ea typeface="Source Sans Pro" panose="020B0503030403020204" pitchFamily="34" charset="0"/>
            </a:endParaRPr>
          </a:p>
          <a:p>
            <a:pPr>
              <a:lnSpc>
                <a:spcPct val="150000"/>
              </a:lnSpc>
              <a:buFont typeface="Arial" panose="020B0604020202020204" pitchFamily="34" charset="0"/>
              <a:buChar char="•"/>
            </a:pPr>
            <a:r>
              <a:rPr lang="en-GB" sz="2400" dirty="0">
                <a:latin typeface="Source Sans Pro" panose="020B0503030403020204" pitchFamily="34" charset="0"/>
                <a:ea typeface="Source Sans Pro" panose="020B0503030403020204" pitchFamily="34" charset="0"/>
              </a:rPr>
              <a:t> </a:t>
            </a:r>
            <a:r>
              <a:rPr lang="en-GB" sz="2400" b="1" dirty="0">
                <a:latin typeface="Source Sans Pro" panose="020B0503030403020204" pitchFamily="34" charset="0"/>
                <a:ea typeface="Source Sans Pro" panose="020B0503030403020204" pitchFamily="34" charset="0"/>
              </a:rPr>
              <a:t>F</a:t>
            </a:r>
            <a:r>
              <a:rPr lang="en-GB" sz="2400" b="1" i="0" dirty="0">
                <a:effectLst/>
                <a:latin typeface="Source Sans Pro" panose="020B0503030403020204" pitchFamily="34" charset="0"/>
                <a:ea typeface="Source Sans Pro" panose="020B0503030403020204" pitchFamily="34" charset="0"/>
              </a:rPr>
              <a:t>iltering down </a:t>
            </a:r>
            <a:r>
              <a:rPr lang="en-GB" sz="2400" b="0" i="0" dirty="0">
                <a:effectLst/>
                <a:latin typeface="Source Sans Pro" panose="020B0503030403020204" pitchFamily="34" charset="0"/>
                <a:ea typeface="Source Sans Pro" panose="020B0503030403020204" pitchFamily="34" charset="0"/>
              </a:rPr>
              <a:t>to just the subset of rows that you want to change in bulk</a:t>
            </a:r>
            <a:r>
              <a:rPr lang="en-GB" sz="2400" b="0" i="0" dirty="0">
                <a:solidFill>
                  <a:srgbClr val="333333"/>
                </a:solidFill>
                <a:effectLst/>
                <a:latin typeface="Source Sans Pro" panose="020B0503030403020204" pitchFamily="34" charset="0"/>
                <a:ea typeface="Source Sans Pro" panose="020B0503030403020204" pitchFamily="34" charset="0"/>
              </a:rPr>
              <a:t>.</a:t>
            </a:r>
          </a:p>
        </p:txBody>
      </p:sp>
      <p:sp>
        <p:nvSpPr>
          <p:cNvPr id="2" name="Rectangle 1"/>
          <p:cNvSpPr/>
          <p:nvPr/>
        </p:nvSpPr>
        <p:spPr>
          <a:xfrm>
            <a:off x="7688875" y="939879"/>
            <a:ext cx="4381500" cy="2246769"/>
          </a:xfrm>
          <a:prstGeom prst="rect">
            <a:avLst/>
          </a:prstGeom>
          <a:solidFill>
            <a:schemeClr val="accent2">
              <a:lumMod val="20000"/>
              <a:lumOff val="80000"/>
            </a:schemeClr>
          </a:solidFill>
        </p:spPr>
        <p:txBody>
          <a:bodyPr wrap="square">
            <a:spAutoFit/>
          </a:bodyPr>
          <a:lstStyle/>
          <a:p>
            <a:r>
              <a:rPr lang="en-GB" sz="2000" dirty="0">
                <a:latin typeface="Source Sans Pro" panose="020B0503030403020204" pitchFamily="34" charset="0"/>
                <a:ea typeface="Source Sans Pro" panose="020B0503030403020204" pitchFamily="34" charset="0"/>
              </a:rPr>
              <a:t>One type of Facet is called a ‘</a:t>
            </a:r>
            <a:r>
              <a:rPr lang="en-GB" sz="2000" b="1" dirty="0">
                <a:latin typeface="Source Sans Pro" panose="020B0503030403020204" pitchFamily="34" charset="0"/>
                <a:ea typeface="Source Sans Pro" panose="020B0503030403020204" pitchFamily="34" charset="0"/>
              </a:rPr>
              <a:t>Text facet</a:t>
            </a:r>
            <a:r>
              <a:rPr lang="en-GB" sz="2000" dirty="0">
                <a:latin typeface="Source Sans Pro" panose="020B0503030403020204" pitchFamily="34" charset="0"/>
                <a:ea typeface="Source Sans Pro" panose="020B0503030403020204" pitchFamily="34" charset="0"/>
              </a:rPr>
              <a:t>’. This groups all the identical text values in a column and lists each value with the number of records it appears in. The facet information always appears in the left hand panel in the </a:t>
            </a:r>
            <a:r>
              <a:rPr lang="en-GB" sz="2000" dirty="0" err="1">
                <a:latin typeface="Source Sans Pro" panose="020B0503030403020204" pitchFamily="34" charset="0"/>
                <a:ea typeface="Source Sans Pro" panose="020B0503030403020204" pitchFamily="34" charset="0"/>
              </a:rPr>
              <a:t>OpenRefine</a:t>
            </a:r>
            <a:r>
              <a:rPr lang="en-GB" sz="2000" dirty="0">
                <a:latin typeface="Source Sans Pro" panose="020B0503030403020204" pitchFamily="34" charset="0"/>
                <a:ea typeface="Source Sans Pro" panose="020B0503030403020204" pitchFamily="34" charset="0"/>
              </a:rPr>
              <a:t> interface.</a:t>
            </a:r>
          </a:p>
        </p:txBody>
      </p:sp>
      <p:pic>
        <p:nvPicPr>
          <p:cNvPr id="8"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48829" y="939879"/>
            <a:ext cx="745980" cy="6977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24CEA05-3EFE-4484-AD0C-2E406BE2C798}"/>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4C8EEA1C-7246-4D05-A9B4-FBB3A826F0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3609237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06467"/>
            <a:ext cx="12192000" cy="523220"/>
          </a:xfrm>
          <a:prstGeom prst="rect">
            <a:avLst/>
          </a:prstGeom>
          <a:solidFill>
            <a:srgbClr val="FF6600">
              <a:alpha val="69804"/>
            </a:srgbClr>
          </a:solidFill>
        </p:spPr>
        <p:txBody>
          <a:bodyPr wrap="square" rtlCol="0">
            <a:spAutoFit/>
          </a:bodyPr>
          <a:lstStyle/>
          <a:p>
            <a:pPr algn="r"/>
            <a:r>
              <a:rPr lang="en-GB" sz="2800" dirty="0">
                <a:latin typeface="Source Sans Pro" panose="020B0503030403020204" pitchFamily="34" charset="0"/>
                <a:ea typeface="Source Sans Pro" panose="020B0503030403020204" pitchFamily="34" charset="0"/>
              </a:rPr>
              <a:t>2. Working with </a:t>
            </a:r>
            <a:r>
              <a:rPr lang="en-GB" sz="2800" dirty="0" err="1">
                <a:latin typeface="Source Sans Pro" panose="020B0503030403020204" pitchFamily="34" charset="0"/>
                <a:ea typeface="Source Sans Pro" panose="020B0503030403020204" pitchFamily="34" charset="0"/>
              </a:rPr>
              <a:t>OpenRefine</a:t>
            </a:r>
            <a:endParaRPr lang="en-GB" sz="2800" dirty="0">
              <a:latin typeface="Source Sans Pro" panose="020B0503030403020204" pitchFamily="34" charset="0"/>
              <a:ea typeface="Source Sans Pro" panose="020B0503030403020204" pitchFamily="34" charset="0"/>
            </a:endParaRPr>
          </a:p>
        </p:txBody>
      </p:sp>
      <p:sp>
        <p:nvSpPr>
          <p:cNvPr id="5" name="TextBox 4"/>
          <p:cNvSpPr txBox="1"/>
          <p:nvPr/>
        </p:nvSpPr>
        <p:spPr>
          <a:xfrm>
            <a:off x="113942" y="818377"/>
            <a:ext cx="5715000" cy="523220"/>
          </a:xfrm>
          <a:prstGeom prst="rect">
            <a:avLst/>
          </a:prstGeom>
          <a:noFill/>
        </p:spPr>
        <p:txBody>
          <a:bodyPr wrap="square" rtlCol="0">
            <a:spAutoFit/>
          </a:bodyPr>
          <a:lstStyle/>
          <a:p>
            <a:r>
              <a:rPr lang="en-GB" sz="2800" dirty="0">
                <a:latin typeface="Source Sans Pro" panose="020B0503030403020204" pitchFamily="34" charset="0"/>
                <a:ea typeface="Source Sans Pro" panose="020B0503030403020204" pitchFamily="34" charset="0"/>
              </a:rPr>
              <a:t>Exercise: 1</a:t>
            </a:r>
          </a:p>
        </p:txBody>
      </p:sp>
      <p:pic>
        <p:nvPicPr>
          <p:cNvPr id="6" name="Picture 8"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37902" y="2564969"/>
            <a:ext cx="2940157" cy="224725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13941" y="1403152"/>
            <a:ext cx="8167613" cy="4062651"/>
          </a:xfrm>
          <a:prstGeom prst="rect">
            <a:avLst/>
          </a:prstGeom>
          <a:noFill/>
        </p:spPr>
        <p:txBody>
          <a:bodyPr wrap="square" rtlCol="0">
            <a:spAutoFit/>
          </a:bodyPr>
          <a:lstStyle/>
          <a:p>
            <a:pPr marL="342900" indent="-342900">
              <a:buAutoNum type="arabicPeriod"/>
            </a:pPr>
            <a:r>
              <a:rPr lang="en-GB" sz="2000" dirty="0">
                <a:latin typeface="Source Sans Pro" panose="020B0503030403020204" pitchFamily="34" charset="0"/>
                <a:ea typeface="Source Sans Pro" panose="020B0503030403020204" pitchFamily="34" charset="0"/>
              </a:rPr>
              <a:t>Using faceting, find out </a:t>
            </a:r>
            <a:r>
              <a:rPr lang="en-GB" sz="2000" b="1" dirty="0">
                <a:latin typeface="Source Sans Pro" panose="020B0503030403020204" pitchFamily="34" charset="0"/>
                <a:ea typeface="Source Sans Pro" panose="020B0503030403020204" pitchFamily="34" charset="0"/>
              </a:rPr>
              <a:t>how many different </a:t>
            </a:r>
            <a:r>
              <a:rPr lang="en-GB" sz="2000" b="1" dirty="0" err="1">
                <a:latin typeface="Source Sans Pro" panose="020B0503030403020204" pitchFamily="34" charset="0"/>
                <a:ea typeface="Source Sans Pro" panose="020B0503030403020204" pitchFamily="34" charset="0"/>
              </a:rPr>
              <a:t>interview_date</a:t>
            </a:r>
            <a:r>
              <a:rPr lang="en-GB" sz="2000" b="1" dirty="0">
                <a:latin typeface="Source Sans Pro" panose="020B0503030403020204" pitchFamily="34" charset="0"/>
                <a:ea typeface="Source Sans Pro" panose="020B0503030403020204" pitchFamily="34" charset="0"/>
              </a:rPr>
              <a:t> values </a:t>
            </a:r>
            <a:r>
              <a:rPr lang="en-GB" sz="2000" dirty="0">
                <a:latin typeface="Source Sans Pro" panose="020B0503030403020204" pitchFamily="34" charset="0"/>
                <a:ea typeface="Source Sans Pro" panose="020B0503030403020204" pitchFamily="34" charset="0"/>
              </a:rPr>
              <a:t>there are in the survey results.</a:t>
            </a:r>
          </a:p>
          <a:p>
            <a:pPr marL="342900" indent="-342900">
              <a:buAutoNum type="arabicPeriod"/>
            </a:pPr>
            <a:endParaRPr lang="en-GB" sz="2000" dirty="0">
              <a:latin typeface="Source Sans Pro" panose="020B0503030403020204" pitchFamily="34" charset="0"/>
              <a:ea typeface="Source Sans Pro" panose="020B0503030403020204" pitchFamily="34" charset="0"/>
            </a:endParaRPr>
          </a:p>
          <a:p>
            <a:pPr marL="342900" indent="-342900">
              <a:buAutoNum type="arabicPeriod"/>
            </a:pPr>
            <a:r>
              <a:rPr lang="en-GB" sz="2000" dirty="0">
                <a:latin typeface="Source Sans Pro" panose="020B0503030403020204" pitchFamily="34" charset="0"/>
                <a:ea typeface="Source Sans Pro" panose="020B0503030403020204" pitchFamily="34" charset="0"/>
              </a:rPr>
              <a:t>Is the column formatted as Number, Date, or Text? How does changing the format change the faceting display?</a:t>
            </a:r>
          </a:p>
          <a:p>
            <a:pPr marL="342900" indent="-342900">
              <a:buAutoNum type="arabicPeriod"/>
            </a:pPr>
            <a:endParaRPr lang="en-GB" sz="2000" dirty="0">
              <a:latin typeface="Source Sans Pro" panose="020B0503030403020204" pitchFamily="34" charset="0"/>
              <a:ea typeface="Source Sans Pro" panose="020B0503030403020204" pitchFamily="34" charset="0"/>
            </a:endParaRPr>
          </a:p>
          <a:p>
            <a:pPr marL="342900" indent="-342900">
              <a:buAutoNum type="arabicPeriod"/>
            </a:pPr>
            <a:r>
              <a:rPr lang="en-GB" sz="2000" dirty="0">
                <a:latin typeface="Source Sans Pro" panose="020B0503030403020204" pitchFamily="34" charset="0"/>
                <a:ea typeface="Source Sans Pro" panose="020B0503030403020204" pitchFamily="34" charset="0"/>
              </a:rPr>
              <a:t>Use </a:t>
            </a:r>
            <a:r>
              <a:rPr lang="en-GB" sz="2000" b="1" dirty="0">
                <a:latin typeface="Source Sans Pro" panose="020B0503030403020204" pitchFamily="34" charset="0"/>
                <a:ea typeface="Source Sans Pro" panose="020B0503030403020204" pitchFamily="34" charset="0"/>
              </a:rPr>
              <a:t>faceting to produce a timeline display </a:t>
            </a:r>
            <a:r>
              <a:rPr lang="en-GB" sz="2000" dirty="0">
                <a:latin typeface="Source Sans Pro" panose="020B0503030403020204" pitchFamily="34" charset="0"/>
                <a:ea typeface="Source Sans Pro" panose="020B0503030403020204" pitchFamily="34" charset="0"/>
              </a:rPr>
              <a:t>f</a:t>
            </a:r>
            <a:r>
              <a:rPr lang="en-GB" altLang="en-US" sz="2000" dirty="0">
                <a:latin typeface="Source Sans Pro" panose="020B0503030403020204" pitchFamily="34" charset="0"/>
                <a:ea typeface="Source Sans Pro" panose="020B0503030403020204" pitchFamily="34" charset="0"/>
              </a:rPr>
              <a:t>or </a:t>
            </a:r>
            <a:r>
              <a:rPr lang="en-GB" altLang="en-US" sz="2000" dirty="0" err="1">
                <a:latin typeface="Source Sans Pro" panose="020B0503030403020204" pitchFamily="34" charset="0"/>
                <a:ea typeface="Source Sans Pro" panose="020B0503030403020204" pitchFamily="34" charset="0"/>
                <a:cs typeface="Courier New" panose="02070309020205020404" pitchFamily="49" charset="0"/>
              </a:rPr>
              <a:t>interview_date</a:t>
            </a:r>
            <a:r>
              <a:rPr lang="en-GB" altLang="en-US" sz="2000" dirty="0">
                <a:latin typeface="Source Sans Pro" panose="020B0503030403020204" pitchFamily="34" charset="0"/>
                <a:ea typeface="Source Sans Pro" panose="020B0503030403020204" pitchFamily="34" charset="0"/>
              </a:rPr>
              <a:t>. You will need to use </a:t>
            </a:r>
            <a:r>
              <a:rPr lang="en-GB" altLang="en-US" sz="2000" dirty="0">
                <a:latin typeface="Source Sans Pro" panose="020B0503030403020204" pitchFamily="34" charset="0"/>
                <a:ea typeface="Source Sans Pro" panose="020B0503030403020204" pitchFamily="34" charset="0"/>
                <a:cs typeface="Courier New" panose="02070309020205020404" pitchFamily="49" charset="0"/>
              </a:rPr>
              <a:t>Edit cells</a:t>
            </a:r>
            <a:r>
              <a:rPr lang="en-GB" altLang="en-US" sz="2000" dirty="0">
                <a:latin typeface="Source Sans Pro" panose="020B0503030403020204" pitchFamily="34" charset="0"/>
                <a:ea typeface="Source Sans Pro" panose="020B0503030403020204" pitchFamily="34" charset="0"/>
              </a:rPr>
              <a:t> &gt; </a:t>
            </a:r>
            <a:r>
              <a:rPr lang="en-GB" altLang="en-US" sz="2000" dirty="0">
                <a:latin typeface="Source Sans Pro" panose="020B0503030403020204" pitchFamily="34" charset="0"/>
                <a:ea typeface="Source Sans Pro" panose="020B0503030403020204" pitchFamily="34" charset="0"/>
                <a:cs typeface="Courier New" panose="02070309020205020404" pitchFamily="49" charset="0"/>
              </a:rPr>
              <a:t>Common transforms</a:t>
            </a:r>
            <a:r>
              <a:rPr lang="en-GB" altLang="en-US" sz="2000" dirty="0">
                <a:latin typeface="Source Sans Pro" panose="020B0503030403020204" pitchFamily="34" charset="0"/>
                <a:ea typeface="Source Sans Pro" panose="020B0503030403020204" pitchFamily="34" charset="0"/>
              </a:rPr>
              <a:t> &gt; </a:t>
            </a:r>
            <a:r>
              <a:rPr lang="en-GB" altLang="en-US" sz="2000" dirty="0">
                <a:latin typeface="Source Sans Pro" panose="020B0503030403020204" pitchFamily="34" charset="0"/>
                <a:ea typeface="Source Sans Pro" panose="020B0503030403020204" pitchFamily="34" charset="0"/>
                <a:cs typeface="Courier New" panose="02070309020205020404" pitchFamily="49" charset="0"/>
              </a:rPr>
              <a:t>To date</a:t>
            </a:r>
            <a:r>
              <a:rPr lang="en-GB" altLang="en-US" sz="2000" dirty="0">
                <a:latin typeface="Source Sans Pro" panose="020B0503030403020204" pitchFamily="34" charset="0"/>
                <a:ea typeface="Source Sans Pro" panose="020B0503030403020204" pitchFamily="34" charset="0"/>
              </a:rPr>
              <a:t> to </a:t>
            </a:r>
            <a:r>
              <a:rPr lang="en-GB" altLang="en-US" sz="2000" b="1" dirty="0">
                <a:latin typeface="Source Sans Pro" panose="020B0503030403020204" pitchFamily="34" charset="0"/>
                <a:ea typeface="Source Sans Pro" panose="020B0503030403020204" pitchFamily="34" charset="0"/>
              </a:rPr>
              <a:t>convert this column to dates</a:t>
            </a:r>
          </a:p>
          <a:p>
            <a:pPr marL="342900" indent="-342900">
              <a:buAutoNum type="arabicPeriod"/>
            </a:pPr>
            <a:endParaRPr lang="en-GB" altLang="en-US" sz="2000" dirty="0">
              <a:latin typeface="Source Sans Pro" panose="020B0503030403020204" pitchFamily="34" charset="0"/>
              <a:ea typeface="Source Sans Pro" panose="020B0503030403020204" pitchFamily="34" charset="0"/>
            </a:endParaRPr>
          </a:p>
          <a:p>
            <a:pPr marL="342900" indent="-342900">
              <a:buAutoNum type="arabicPeriod"/>
            </a:pPr>
            <a:r>
              <a:rPr lang="en-GB" altLang="en-US" sz="2000" dirty="0">
                <a:latin typeface="Source Sans Pro" panose="020B0503030403020204" pitchFamily="34" charset="0"/>
                <a:ea typeface="Source Sans Pro" panose="020B0503030403020204" pitchFamily="34" charset="0"/>
              </a:rPr>
              <a:t>During what period were </a:t>
            </a:r>
            <a:r>
              <a:rPr lang="en-GB" altLang="en-US" sz="2000" b="1" dirty="0">
                <a:latin typeface="Source Sans Pro" panose="020B0503030403020204" pitchFamily="34" charset="0"/>
                <a:ea typeface="Source Sans Pro" panose="020B0503030403020204" pitchFamily="34" charset="0"/>
              </a:rPr>
              <a:t>most of the interviews collected</a:t>
            </a:r>
            <a:r>
              <a:rPr lang="en-GB" altLang="en-US" sz="2000" dirty="0">
                <a:latin typeface="Source Sans Pro" panose="020B0503030403020204" pitchFamily="34" charset="0"/>
                <a:ea typeface="Source Sans Pro" panose="020B0503030403020204" pitchFamily="34" charset="0"/>
              </a:rPr>
              <a:t>?</a:t>
            </a:r>
          </a:p>
          <a:p>
            <a:pPr marL="342900" indent="-342900">
              <a:buAutoNum type="arabicPeriod"/>
            </a:pPr>
            <a:endParaRPr lang="en-GB" sz="2000" dirty="0">
              <a:latin typeface="Source Sans Pro" panose="020B0503030403020204" pitchFamily="34" charset="0"/>
              <a:ea typeface="Source Sans Pro" panose="020B0503030403020204" pitchFamily="34" charset="0"/>
            </a:endParaRPr>
          </a:p>
          <a:p>
            <a:endParaRPr lang="en-GB" sz="1600" dirty="0">
              <a:latin typeface="Source Sans Pro" panose="020B0503030403020204" pitchFamily="34" charset="0"/>
              <a:ea typeface="Source Sans Pro" panose="020B0503030403020204" pitchFamily="34" charset="0"/>
            </a:endParaRPr>
          </a:p>
        </p:txBody>
      </p:sp>
      <p:pic>
        <p:nvPicPr>
          <p:cNvPr id="8" name="Picture 2" descr="Image result for openref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79646" y="1054278"/>
            <a:ext cx="750449" cy="6977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3996F567-E4F1-49E7-8CEF-2EA61E652AB1}"/>
              </a:ext>
            </a:extLst>
          </p:cNvPr>
          <p:cNvSpPr/>
          <p:nvPr/>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Picture 9">
            <a:extLst>
              <a:ext uri="{FF2B5EF4-FFF2-40B4-BE49-F238E27FC236}">
                <a16:creationId xmlns:a16="http://schemas.microsoft.com/office/drawing/2014/main" id="{80B979E6-4E48-48E8-8CBC-78DF9D2DB82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Tree>
    <p:extLst>
      <p:ext uri="{BB962C8B-B14F-4D97-AF65-F5344CB8AC3E}">
        <p14:creationId xmlns:p14="http://schemas.microsoft.com/office/powerpoint/2010/main" val="2987621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1234</TotalTime>
  <Words>1986</Words>
  <Application>Microsoft Office PowerPoint</Application>
  <PresentationFormat>Widescreen</PresentationFormat>
  <Paragraphs>174</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Source Sans Pro</vt:lpstr>
      <vt:lpstr>Office Theme</vt:lpstr>
      <vt:lpstr>PowerPoint Presentation</vt:lpstr>
      <vt:lpstr>Plan of the Workshop</vt:lpstr>
      <vt:lpstr>What is it?</vt:lpstr>
      <vt:lpstr>Why Using Open Refine?</vt:lpstr>
      <vt:lpstr>Sticker time!!!</vt:lpstr>
      <vt:lpstr>PowerPoint Presentation</vt:lpstr>
      <vt:lpstr>PowerPoint Presentation</vt:lpstr>
      <vt:lpstr>PowerPoint Presentation</vt:lpstr>
      <vt:lpstr>PowerPoint Presentation</vt:lpstr>
      <vt:lpstr>PowerPoint Presentation</vt:lpstr>
      <vt:lpstr>Clustering (Finding groups of different values that might be the same thing) </vt:lpstr>
      <vt:lpstr>Transforming data  he data in the items_owned column is a set of items in a list. The list is in square brackets and each item is in single quotes. Before we split the list into individual items in the next section, we first want to remove the brackets and the quotes.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Saving the cleaning flowchart </vt:lpstr>
      <vt:lpstr>PowerPoint Presentation</vt:lpstr>
      <vt:lpstr>PowerPoint Presentation</vt:lpstr>
      <vt:lpstr>PowerPoint Presentation</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Refine</dc:title>
  <dc:creator>MICHIELIN Lucia</dc:creator>
  <cp:lastModifiedBy>Lucia Michielin</cp:lastModifiedBy>
  <cp:revision>61</cp:revision>
  <dcterms:created xsi:type="dcterms:W3CDTF">2017-09-21T09:55:39Z</dcterms:created>
  <dcterms:modified xsi:type="dcterms:W3CDTF">2024-11-15T14:45:43Z</dcterms:modified>
</cp:coreProperties>
</file>