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351" r:id="rId5"/>
    <p:sldId id="259" r:id="rId6"/>
    <p:sldId id="332" r:id="rId7"/>
    <p:sldId id="335" r:id="rId8"/>
    <p:sldId id="352" r:id="rId9"/>
    <p:sldId id="355" r:id="rId10"/>
    <p:sldId id="356" r:id="rId11"/>
    <p:sldId id="358" r:id="rId12"/>
    <p:sldId id="359" r:id="rId13"/>
    <p:sldId id="360" r:id="rId14"/>
    <p:sldId id="361" r:id="rId15"/>
    <p:sldId id="363" r:id="rId16"/>
    <p:sldId id="364" r:id="rId17"/>
    <p:sldId id="366" r:id="rId18"/>
    <p:sldId id="367" r:id="rId19"/>
    <p:sldId id="368" r:id="rId20"/>
    <p:sldId id="343" r:id="rId21"/>
    <p:sldId id="353" r:id="rId22"/>
    <p:sldId id="350" r:id="rId23"/>
    <p:sldId id="3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E67"/>
    <a:srgbClr val="00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3895" autoAdjust="0"/>
  </p:normalViewPr>
  <p:slideViewPr>
    <p:cSldViewPr snapToGrid="0">
      <p:cViewPr varScale="1">
        <p:scale>
          <a:sx n="133" d="100"/>
          <a:sy n="133" d="100"/>
        </p:scale>
        <p:origin x="13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3EF70-B160-C544-A096-4290244F455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6E30-FAB4-5B4A-8975-63EB729C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0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posterior is a compromise between the prior and the 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Chosen these examples cases because they have different kinds of outcomes: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Binary outcome task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/>
              <a:t>Data is drawn from a binomial distribution: number of successes in a sequence of binary outcome trials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/>
              <a:t>Parameter we’re trying to estimate is a probability (intuitively), or the log-odds of a correct response (formally)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Marketing email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/>
              <a:t>Data is drawn from a </a:t>
            </a:r>
            <a:r>
              <a:rPr lang="en-GB" b="0" dirty="0" err="1"/>
              <a:t>poisson</a:t>
            </a:r>
            <a:r>
              <a:rPr lang="en-GB" b="0" dirty="0"/>
              <a:t> distribution: how many times is an event likely to occur over a specific period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/>
              <a:t>Parameter we’re trying to estimate is a count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Blood pressure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/>
              <a:t>Data is drawn from a normal distribution: continuous number line between negative infinity and positive infinity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/>
              <a:t>Parameter we’re trying to estimate is a number along that line: blood pressure could increase (+</a:t>
            </a:r>
            <a:r>
              <a:rPr lang="en-GB" b="0" dirty="0" err="1"/>
              <a:t>ve</a:t>
            </a:r>
            <a:r>
              <a:rPr lang="en-GB" b="0" dirty="0"/>
              <a:t> number), decrease (-</a:t>
            </a:r>
            <a:r>
              <a:rPr lang="en-GB" b="0" dirty="0" err="1"/>
              <a:t>ve</a:t>
            </a:r>
            <a:r>
              <a:rPr lang="en-GB" b="0" dirty="0"/>
              <a:t> number) or stay the same (0)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8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8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6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Thomas Bayes: English statistician, philosopher and Presbyterian minister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6E30-FAB4-5B4A-8975-63EB729CF3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1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2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6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50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0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2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3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9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1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cdcs.ed.ac.uk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44A4-BF46-4784-BC3D-5888E1A8829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370CB-DD4D-B75F-E25F-9BC752DDDC47}"/>
              </a:ext>
            </a:extLst>
          </p:cNvPr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80E56-0161-7D12-8691-E6B206025E2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37" y="5397937"/>
            <a:ext cx="1091326" cy="1091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3A9C47-BA3B-7A67-7E86-4179C8D70200}"/>
              </a:ext>
            </a:extLst>
          </p:cNvPr>
          <p:cNvSpPr/>
          <p:nvPr userDrawn="1"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>
                <a:solidFill>
                  <a:srgbClr val="00CEC1"/>
                </a:solidFill>
                <a:latin typeface="Source Sans Pro" panose="020B0503030403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www.cdcs.ed.ac.uk</a:t>
            </a:r>
            <a:endParaRPr lang="en-GB" u="none">
              <a:solidFill>
                <a:srgbClr val="00CEC1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lizabethpankratz.github.io/bayes_stat/day1/examp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S-training/Bayesian-Statistics/tree/mai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S-training/Bayesian-Statistics/tree/ma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kirby.github.io/simlang2023-2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6FD4EA-5D56-26BE-1C53-BD206C0ECB09}"/>
              </a:ext>
            </a:extLst>
          </p:cNvPr>
          <p:cNvSpPr txBox="1"/>
          <p:nvPr/>
        </p:nvSpPr>
        <p:spPr>
          <a:xfrm>
            <a:off x="6883400" y="4466745"/>
            <a:ext cx="4753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INTRODUCTION TO BAYESIAN STATISTICS</a:t>
            </a:r>
          </a:p>
        </p:txBody>
      </p:sp>
      <p:pic>
        <p:nvPicPr>
          <p:cNvPr id="6" name="Picture 5" descr="An old box with a piece of paper and a picture of a person&#10;&#10;Description automatically generated">
            <a:extLst>
              <a:ext uri="{FF2B5EF4-FFF2-40B4-BE49-F238E27FC236}">
                <a16:creationId xmlns:a16="http://schemas.microsoft.com/office/drawing/2014/main" id="{8F6A50F6-FADC-6851-E062-45EABA46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097F04-96B6-3FD9-C9D8-AF165AF28D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213"/>
                <a:ext cx="10515600" cy="4030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/>
                  <a:t>What you’re trying to figure out is the probability that your friend has a particular medical condition given their symptoms: </a:t>
                </a:r>
                <a:br>
                  <a:rPr lang="en-US" sz="2600" dirty="0"/>
                </a:br>
                <a:endParaRPr lang="en-GB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𝑙𝑙𝑛𝑒𝑠𝑠</m:t>
                          </m:r>
                        </m:e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</m:e>
                      </m:d>
                    </m:oMath>
                  </m:oMathPara>
                </a14:m>
                <a:br>
                  <a:rPr lang="en-GB" sz="2600" dirty="0"/>
                </a:br>
                <a:br>
                  <a:rPr lang="en-US" sz="2600" dirty="0"/>
                </a:br>
                <a:r>
                  <a:rPr lang="en-US" sz="2600" dirty="0"/>
                  <a:t>We are trying to work this out based on two quantities which we </a:t>
                </a:r>
                <a:br>
                  <a:rPr lang="en-US" sz="2600" dirty="0"/>
                </a:br>
                <a:r>
                  <a:rPr lang="en-US" sz="2600" dirty="0"/>
                  <a:t>(roughly) know: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 dirty="0"/>
                  <a:t>The </a:t>
                </a:r>
                <a:r>
                  <a:rPr lang="en-US" sz="2600" b="1" dirty="0"/>
                  <a:t>likelihood </a:t>
                </a:r>
                <a:r>
                  <a:rPr lang="en-US" sz="2600" dirty="0"/>
                  <a:t>of a symptom given an illness: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𝑠𝑦𝑚𝑝𝑡𝑜𝑚𝑠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𝑖𝑙𝑙𝑛𝑒𝑠𝑠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>
                  <a:spcAft>
                    <a:spcPts val="600"/>
                  </a:spcAft>
                </a:pPr>
                <a:r>
                  <a:rPr lang="en-US" sz="2600" dirty="0"/>
                  <a:t>The </a:t>
                </a:r>
                <a:r>
                  <a:rPr lang="en-US" sz="2600" b="1" dirty="0"/>
                  <a:t>prior</a:t>
                </a:r>
                <a:r>
                  <a:rPr lang="en-US" sz="2600" dirty="0"/>
                  <a:t> probability of each illness: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𝑖𝑙𝑙𝑛𝑒𝑠𝑠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097F04-96B6-3FD9-C9D8-AF165AF2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213"/>
                <a:ext cx="10515600" cy="4030107"/>
              </a:xfrm>
              <a:prstGeom prst="rect">
                <a:avLst/>
              </a:prstGeom>
              <a:blipFill>
                <a:blip r:embed="rId3"/>
                <a:stretch>
                  <a:fillRect l="-1043" t="-2421" b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64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097F04-96B6-3FD9-C9D8-AF165AF28D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213"/>
                <a:ext cx="10515600" cy="4030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5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GB" sz="2600" dirty="0"/>
                  <a:t>Bayes’ rule provides a convenient way of expressing the quantity we want to know in terms of the quantities we already know:</a:t>
                </a:r>
                <a:br>
                  <a:rPr lang="en-GB" sz="2600" dirty="0"/>
                </a:br>
                <a:endParaRPr lang="en-US" sz="26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𝑖𝑙𝑙𝑛𝑒𝑠𝑠</m:t>
                          </m:r>
                        </m:e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</m:e>
                      </m:d>
                      <m:r>
                        <a:rPr lang="en-GB" sz="2600" i="1" dirty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dirty="0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</m:e>
                        <m:e>
                          <m:r>
                            <a:rPr lang="en-GB" sz="2600" b="0" i="1" dirty="0" smtClean="0">
                              <a:latin typeface="Cambria Math" panose="02040503050406030204" pitchFamily="18" charset="0"/>
                            </a:rPr>
                            <m:t>𝑖𝑙𝑙𝑛𝑒𝑠𝑠</m:t>
                          </m:r>
                        </m:e>
                      </m:d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𝑖𝑙𝑙𝑛𝑒𝑠𝑠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60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:br>
                  <a:rPr lang="en-GB" sz="2600" dirty="0"/>
                </a:br>
                <a:r>
                  <a:rPr lang="en-GB" sz="2600" dirty="0"/>
                  <a:t>In full: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𝑖𝑙𝑙𝑛𝑒𝑠𝑠</m:t>
                          </m:r>
                        </m:e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</m:e>
                      </m: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𝑠𝑦𝑚𝑝𝑡𝑜𝑚𝑠</m:t>
                              </m:r>
                            </m:e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𝑖𝑙𝑙𝑛𝑒𝑠𝑠</m:t>
                              </m:r>
                            </m:e>
                          </m:d>
                          <m:r>
                            <a:rPr lang="en-GB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𝑖𝑙𝑙𝑛𝑒𝑠𝑠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6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097F04-96B6-3FD9-C9D8-AF165AF2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213"/>
                <a:ext cx="10515600" cy="4030107"/>
              </a:xfrm>
              <a:prstGeom prst="rect">
                <a:avLst/>
              </a:prstGeom>
              <a:blipFill>
                <a:blip r:embed="rId3"/>
                <a:stretch>
                  <a:fillRect l="-1043" t="-2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99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1DF8-E1EE-8EE5-E97B-D84088DA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130E0DA-CF46-D441-6D17-CCD9DAE799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2280484"/>
                  </p:ext>
                </p:extLst>
              </p:nvPr>
            </p:nvGraphicFramePr>
            <p:xfrm>
              <a:off x="484909" y="1600200"/>
              <a:ext cx="1122218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109">
                      <a:extLst>
                        <a:ext uri="{9D8B030D-6E8A-4147-A177-3AD203B41FA5}">
                          <a16:colId xmlns:a16="http://schemas.microsoft.com/office/drawing/2014/main" val="3003871964"/>
                        </a:ext>
                      </a:extLst>
                    </a:gridCol>
                    <a:gridCol w="7994073">
                      <a:extLst>
                        <a:ext uri="{9D8B030D-6E8A-4147-A177-3AD203B41FA5}">
                          <a16:colId xmlns:a16="http://schemas.microsoft.com/office/drawing/2014/main" val="2597857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0" lang="en-GB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GB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𝑖𝑙𝑙𝑛𝑒𝑠𝑠</m:t>
                                    </m:r>
                                  </m:e>
                                  <m:e>
                                    <m:r>
                                      <a:rPr kumimoji="0" lang="en-GB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𝑠𝑦𝑚𝑝𝑡𝑜𝑚𝑠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The thing we want to know is called the </a:t>
                          </a:r>
                          <a:r>
                            <a:rPr lang="en-GB" sz="2400" b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posterior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80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0" lang="en-GB" sz="2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GB" sz="2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𝑠𝑦𝑚𝑝𝑡𝑜𝑚𝑠</m:t>
                                    </m:r>
                                  </m:e>
                                  <m:e>
                                    <m:r>
                                      <a:rPr kumimoji="0" lang="en-GB" sz="2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𝑖𝑙𝑙𝑛𝑒𝑠𝑠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The probability of a particular set of symptoms given that you have a specific illness is called the </a:t>
                          </a:r>
                          <a:r>
                            <a:rPr lang="en-GB" sz="2400" b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likelihood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06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𝑖𝑙𝑙𝑛𝑒𝑠𝑠</m:t>
                                </m:r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The probability that you have a particular illness, before I have any evidence from your symptoms, is called the </a:t>
                          </a:r>
                          <a:r>
                            <a:rPr lang="en-GB" sz="2400" b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prior</a:t>
                          </a:r>
                          <a:endParaRPr lang="en-GB" sz="2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517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𝑠𝑦𝑚𝑝𝑡𝑜𝑚𝑠</m:t>
                                </m:r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GB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Source Sans Pro" panose="020B0503030403020204" pitchFamily="34" charset="0"/>
                            <a:ea typeface="Source Sans Pro" panose="020B0503030403020204" pitchFamily="34" charset="0"/>
                            <a:cs typeface="+mn-cs"/>
                          </a:endParaRPr>
                        </a:p>
                        <a:p>
                          <a:endParaRPr lang="en-GB" sz="2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The term on the bottom (the probability of symptoms independent of illness) is just a normalising constant: it’s not very interesting to us since it’s the same for all illnesses. It’s often known as the </a:t>
                          </a:r>
                          <a:r>
                            <a:rPr lang="en-GB" sz="2400" b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marginal (likelihood)</a:t>
                          </a:r>
                          <a:endParaRPr lang="en-GB" sz="2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70332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130E0DA-CF46-D441-6D17-CCD9DAE799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2280484"/>
                  </p:ext>
                </p:extLst>
              </p:nvPr>
            </p:nvGraphicFramePr>
            <p:xfrm>
              <a:off x="484909" y="1600200"/>
              <a:ext cx="1122218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8109">
                      <a:extLst>
                        <a:ext uri="{9D8B030D-6E8A-4147-A177-3AD203B41FA5}">
                          <a16:colId xmlns:a16="http://schemas.microsoft.com/office/drawing/2014/main" val="3003871964"/>
                        </a:ext>
                      </a:extLst>
                    </a:gridCol>
                    <a:gridCol w="7994073">
                      <a:extLst>
                        <a:ext uri="{9D8B030D-6E8A-4147-A177-3AD203B41FA5}">
                          <a16:colId xmlns:a16="http://schemas.microsoft.com/office/drawing/2014/main" val="25978573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33" r="-247547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The thing we want to know is called the </a:t>
                          </a:r>
                          <a:r>
                            <a:rPr lang="en-GB" sz="2400" b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posterior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8085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0741" r="-247547" b="-30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The probability of a particular set of symptoms given that you have a specific illness is called the </a:t>
                          </a:r>
                          <a:r>
                            <a:rPr lang="en-GB" sz="2400" b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likelihood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06927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9559" r="-247547" b="-2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The probability that you have a particular illness, before I have any evidence from your symptoms, is called the </a:t>
                          </a:r>
                          <a:r>
                            <a:rPr lang="en-GB" sz="2400" b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prior</a:t>
                          </a:r>
                          <a:endParaRPr lang="en-GB" sz="2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517415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38431" r="-247547" b="-8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The term on the bottom (the probability of symptoms independent of illness) is just a normalising constant: it’s not very interesting to us since it’s the same for all illnesses. It’s often known as the </a:t>
                          </a:r>
                          <a:r>
                            <a:rPr lang="en-GB" sz="2400" b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a:t>marginal (likelihood)</a:t>
                          </a:r>
                          <a:endParaRPr lang="en-GB" sz="2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ource Sans Pro" panose="020B0503030403020204" pitchFamily="34" charset="0"/>
                            <a:ea typeface="Source Sans Pro" panose="020B05030304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70332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82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Bayes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7F04-96B6-3FD9-C9D8-AF165AF28D97}"/>
              </a:ext>
            </a:extLst>
          </p:cNvPr>
          <p:cNvSpPr txBox="1">
            <a:spLocks/>
          </p:cNvSpPr>
          <p:nvPr/>
        </p:nvSpPr>
        <p:spPr>
          <a:xfrm>
            <a:off x="838200" y="1573213"/>
            <a:ext cx="10515600" cy="4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dirty="0"/>
              <a:t>It makes intuitive sense…</a:t>
            </a:r>
          </a:p>
          <a:p>
            <a:pPr>
              <a:spcAft>
                <a:spcPts val="600"/>
              </a:spcAft>
            </a:pPr>
            <a:r>
              <a:rPr lang="en-GB" dirty="0"/>
              <a:t>If the likelihood of symptoms given a certain illness is high, this will increase the posterior probability of that illness</a:t>
            </a:r>
          </a:p>
          <a:p>
            <a:pPr>
              <a:spcAft>
                <a:spcPts val="600"/>
              </a:spcAft>
            </a:pPr>
            <a:r>
              <a:rPr lang="en-GB" dirty="0"/>
              <a:t>If the prior probability of a certain illness is high, this will increase the posterior probability of that illness</a:t>
            </a:r>
          </a:p>
          <a:p>
            <a:pPr>
              <a:spcAft>
                <a:spcPts val="600"/>
              </a:spcAft>
            </a:pPr>
            <a:r>
              <a:rPr lang="en-GB" dirty="0"/>
              <a:t>If a particular illness has low prior probability, we need some really convincing evidence to make us believe it to be true</a:t>
            </a:r>
          </a:p>
        </p:txBody>
      </p:sp>
    </p:spTree>
    <p:extLst>
      <p:ext uri="{BB962C8B-B14F-4D97-AF65-F5344CB8AC3E}">
        <p14:creationId xmlns:p14="http://schemas.microsoft.com/office/powerpoint/2010/main" val="10772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Bayesian inference for statistics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7F04-96B6-3FD9-C9D8-AF165AF28D97}"/>
              </a:ext>
            </a:extLst>
          </p:cNvPr>
          <p:cNvSpPr txBox="1">
            <a:spLocks/>
          </p:cNvSpPr>
          <p:nvPr/>
        </p:nvSpPr>
        <p:spPr>
          <a:xfrm>
            <a:off x="838200" y="1643063"/>
            <a:ext cx="10515600" cy="4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dirty="0"/>
              <a:t>In inferential statistics, we want to use the data we have collected to estimate the value of some parameter(s) of interest, e.g.</a:t>
            </a:r>
          </a:p>
          <a:p>
            <a:pPr>
              <a:spcAft>
                <a:spcPts val="600"/>
              </a:spcAft>
            </a:pPr>
            <a:r>
              <a:rPr lang="en-GB" dirty="0"/>
              <a:t>How well do experiment participants perform on a binary outcome task (correct/incorrect) given active vs. passive training?</a:t>
            </a:r>
          </a:p>
          <a:p>
            <a:pPr>
              <a:spcAft>
                <a:spcPts val="600"/>
              </a:spcAft>
            </a:pPr>
            <a:r>
              <a:rPr lang="en-GB" dirty="0"/>
              <a:t>How many people click a link in version A of our marketing newsletter compared to version B?</a:t>
            </a:r>
          </a:p>
          <a:p>
            <a:pPr>
              <a:spcAft>
                <a:spcPts val="600"/>
              </a:spcAft>
            </a:pPr>
            <a:r>
              <a:rPr lang="en-GB" dirty="0"/>
              <a:t>How much does patients’ blood pressure change in response to a particular treatment, compared to a control group?</a:t>
            </a:r>
          </a:p>
        </p:txBody>
      </p:sp>
    </p:spTree>
    <p:extLst>
      <p:ext uri="{BB962C8B-B14F-4D97-AF65-F5344CB8AC3E}">
        <p14:creationId xmlns:p14="http://schemas.microsoft.com/office/powerpoint/2010/main" val="6005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Bayesian inference for statistics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7F04-96B6-3FD9-C9D8-AF165AF28D97}"/>
              </a:ext>
            </a:extLst>
          </p:cNvPr>
          <p:cNvSpPr txBox="1">
            <a:spLocks/>
          </p:cNvSpPr>
          <p:nvPr/>
        </p:nvSpPr>
        <p:spPr>
          <a:xfrm>
            <a:off x="838200" y="1566863"/>
            <a:ext cx="10515600" cy="4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dirty="0"/>
              <a:t>The radical difference between Bayesian statistics and frequentist statistics is in how we think of these parameters:</a:t>
            </a:r>
            <a:br>
              <a:rPr lang="en-GB" dirty="0"/>
            </a:br>
            <a:endParaRPr lang="en-GB" dirty="0"/>
          </a:p>
          <a:p>
            <a:pPr marL="0" indent="0">
              <a:spcAft>
                <a:spcPts val="600"/>
              </a:spcAft>
              <a:buNone/>
            </a:pPr>
            <a:r>
              <a:rPr lang="en-GB" b="1" dirty="0"/>
              <a:t>Frequentist:	</a:t>
            </a:r>
            <a:r>
              <a:rPr lang="en-GB" dirty="0"/>
              <a:t>Parameters have fixed values and can be described 			by point estimates (</a:t>
            </a:r>
            <a:r>
              <a:rPr lang="en-GB" i="1" dirty="0"/>
              <a:t>unknown but certain)</a:t>
            </a:r>
            <a:endParaRPr lang="en-GB" dirty="0"/>
          </a:p>
          <a:p>
            <a:pPr marL="0" indent="0">
              <a:spcAft>
                <a:spcPts val="600"/>
              </a:spcAft>
              <a:buNone/>
            </a:pPr>
            <a:r>
              <a:rPr lang="en-GB" b="1" dirty="0"/>
              <a:t>Bayesian:		</a:t>
            </a:r>
            <a:r>
              <a:rPr lang="en-GB" dirty="0"/>
              <a:t>Parameters are random variables and can only be 			described by probability distributions</a:t>
            </a:r>
            <a:br>
              <a:rPr lang="en-GB" dirty="0"/>
            </a:br>
            <a:r>
              <a:rPr lang="en-GB" dirty="0"/>
              <a:t>			</a:t>
            </a:r>
            <a:r>
              <a:rPr lang="en-GB" i="1" dirty="0"/>
              <a:t>(unknown and uncertain)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0553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Bayesian inference for statistics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7F04-96B6-3FD9-C9D8-AF165AF28D97}"/>
              </a:ext>
            </a:extLst>
          </p:cNvPr>
          <p:cNvSpPr txBox="1">
            <a:spLocks/>
          </p:cNvSpPr>
          <p:nvPr/>
        </p:nvSpPr>
        <p:spPr>
          <a:xfrm>
            <a:off x="838200" y="1610063"/>
            <a:ext cx="10515600" cy="4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dirty="0"/>
              <a:t>So how do we use Bayes’ rule to arrive at a probability distribution over plausible values for our parameter(s)?</a:t>
            </a: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  <a:p>
            <a:pPr marL="0" indent="0">
              <a:spcAft>
                <a:spcPts val="600"/>
              </a:spcAft>
              <a:buNone/>
            </a:pPr>
            <a:r>
              <a:rPr lang="en-GB" dirty="0"/>
              <a:t>We combine our data with our prior assumptions about plausible values for each parameter.</a:t>
            </a: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hlinkClick r:id="rId3"/>
              </a:rPr>
              <a:t>Let’s look at this process in more detail.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4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EFCB-8C02-C9D0-3864-36BA1C0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5">
                    <a:lumMod val="50000"/>
                  </a:schemeClr>
                </a:solidFill>
                <a:latin typeface="Source Sans Pro"/>
                <a:ea typeface="Source Sans Pro"/>
                <a:cs typeface="Calibri"/>
              </a:rPr>
              <a:t>Plan for next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B00B-665E-3D06-08F3-BD715E48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049"/>
            <a:ext cx="10515600" cy="40301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model-building workflow: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Finding a likelihood function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Identifying parameters required by the likelihood </a:t>
            </a:r>
            <a:br>
              <a:rPr lang="en-US" dirty="0"/>
            </a:br>
            <a:r>
              <a:rPr lang="en-US" dirty="0"/>
              <a:t>and your research question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dirty="0"/>
              <a:t>hoosing priors for those parameters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/>
              <a:t>Fitting </a:t>
            </a:r>
            <a:r>
              <a:rPr lang="en-US"/>
              <a:t>and inspecting </a:t>
            </a:r>
            <a:r>
              <a:rPr lang="en-US" dirty="0"/>
              <a:t>models</a:t>
            </a:r>
          </a:p>
          <a:p>
            <a:pPr>
              <a:spcAft>
                <a:spcPts val="600"/>
              </a:spcAft>
            </a:pPr>
            <a:r>
              <a:rPr lang="en-US" dirty="0"/>
              <a:t>Interpreting and reporting model results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5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6FD4EA-5D56-26BE-1C53-BD206C0ECB09}"/>
              </a:ext>
            </a:extLst>
          </p:cNvPr>
          <p:cNvSpPr txBox="1"/>
          <p:nvPr/>
        </p:nvSpPr>
        <p:spPr>
          <a:xfrm>
            <a:off x="6883400" y="4466745"/>
            <a:ext cx="4753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INTRODUCTION TO BAYESIAN STATISTICS</a:t>
            </a:r>
          </a:p>
        </p:txBody>
      </p:sp>
      <p:pic>
        <p:nvPicPr>
          <p:cNvPr id="6" name="Picture 5" descr="An old box with a piece of paper and a picture of a person&#10;&#10;Description automatically generated">
            <a:extLst>
              <a:ext uri="{FF2B5EF4-FFF2-40B4-BE49-F238E27FC236}">
                <a16:creationId xmlns:a16="http://schemas.microsoft.com/office/drawing/2014/main" id="{8F6A50F6-FADC-6851-E062-45EABA46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8A3756-A105-D82C-54C6-CF1CDD5AF893}"/>
              </a:ext>
            </a:extLst>
          </p:cNvPr>
          <p:cNvSpPr txBox="1"/>
          <p:nvPr/>
        </p:nvSpPr>
        <p:spPr>
          <a:xfrm rot="20734119">
            <a:off x="1277526" y="2497975"/>
            <a:ext cx="106148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383339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EFCB-8C02-C9D0-3864-36BA1C0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5">
                    <a:lumMod val="50000"/>
                  </a:schemeClr>
                </a:solidFill>
                <a:latin typeface="Source Sans Pro"/>
                <a:ea typeface="Source Sans Pro"/>
                <a:cs typeface="Calibri"/>
              </a:rPr>
              <a:t>Week 2: Plan for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B00B-665E-3D06-08F3-BD715E48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049"/>
            <a:ext cx="10515600" cy="4030107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14:00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	Welcome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14:05		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Self-paced practical with example dataset</a:t>
            </a:r>
            <a:endParaRPr lang="en-US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14:50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	Break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15:00		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Quick chat about datasets/research questions </a:t>
            </a:r>
            <a:b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from our own work</a:t>
            </a:r>
            <a:endParaRPr lang="en-US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15:10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Self-paced practical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15:5</a:t>
            </a:r>
            <a:r>
              <a:rPr lang="en-US" b="1" dirty="0"/>
              <a:t>0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US" dirty="0"/>
              <a:t>Wrap up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300A8-5D42-236C-CED9-34E027FC58FE}"/>
              </a:ext>
            </a:extLst>
          </p:cNvPr>
          <p:cNvSpPr txBox="1"/>
          <p:nvPr/>
        </p:nvSpPr>
        <p:spPr>
          <a:xfrm>
            <a:off x="7658099" y="4646612"/>
            <a:ext cx="4418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Find these slides online:</a:t>
            </a:r>
          </a:p>
          <a:p>
            <a:pPr algn="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github.com/DCS-training/ Bayesian-Statistics 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3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E9DC5B20-9A42-446A-B79A-16449AC6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" r="-2" b="1934"/>
          <a:stretch/>
        </p:blipFill>
        <p:spPr>
          <a:xfrm>
            <a:off x="1042174" y="-2388927"/>
            <a:ext cx="11792594" cy="11341599"/>
          </a:xfrm>
          <a:custGeom>
            <a:avLst/>
            <a:gdLst>
              <a:gd name="connsiteX0" fmla="*/ 2343548 w 7128913"/>
              <a:gd name="connsiteY0" fmla="*/ 0 h 6853457"/>
              <a:gd name="connsiteX1" fmla="*/ 5168877 w 7128913"/>
              <a:gd name="connsiteY1" fmla="*/ 0 h 6853457"/>
              <a:gd name="connsiteX2" fmla="*/ 5218299 w 7128913"/>
              <a:gd name="connsiteY2" fmla="*/ 19487 h 6853457"/>
              <a:gd name="connsiteX3" fmla="*/ 7014769 w 7128913"/>
              <a:gd name="connsiteY3" fmla="*/ 1610837 h 6853457"/>
              <a:gd name="connsiteX4" fmla="*/ 7128913 w 7128913"/>
              <a:gd name="connsiteY4" fmla="*/ 1827198 h 6853457"/>
              <a:gd name="connsiteX5" fmla="*/ 7128913 w 7128913"/>
              <a:gd name="connsiteY5" fmla="*/ 5131581 h 6853457"/>
              <a:gd name="connsiteX6" fmla="*/ 7091067 w 7128913"/>
              <a:gd name="connsiteY6" fmla="*/ 5210750 h 6853457"/>
              <a:gd name="connsiteX7" fmla="*/ 5546646 w 7128913"/>
              <a:gd name="connsiteY7" fmla="*/ 6783375 h 6853457"/>
              <a:gd name="connsiteX8" fmla="*/ 5409811 w 7128913"/>
              <a:gd name="connsiteY8" fmla="*/ 6853457 h 6853457"/>
              <a:gd name="connsiteX9" fmla="*/ 2102613 w 7128913"/>
              <a:gd name="connsiteY9" fmla="*/ 6853457 h 6853457"/>
              <a:gd name="connsiteX10" fmla="*/ 1965779 w 7128913"/>
              <a:gd name="connsiteY10" fmla="*/ 6783375 h 6853457"/>
              <a:gd name="connsiteX11" fmla="*/ 0 w 7128913"/>
              <a:gd name="connsiteY11" fmla="*/ 3480517 h 6853457"/>
              <a:gd name="connsiteX12" fmla="*/ 2294125 w 7128913"/>
              <a:gd name="connsiteY12" fmla="*/ 19487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5F835F-F181-4DBC-9753-7BCED590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38" y="331489"/>
            <a:ext cx="3831944" cy="754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9E182-8981-4CF2-8E38-F9DC7117DABF}"/>
              </a:ext>
            </a:extLst>
          </p:cNvPr>
          <p:cNvSpPr txBox="1"/>
          <p:nvPr/>
        </p:nvSpPr>
        <p:spPr>
          <a:xfrm>
            <a:off x="5495579" y="4908013"/>
            <a:ext cx="6020715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</a:t>
            </a:r>
            <a:r>
              <a:rPr lang="en-GB" sz="2800" b="1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EdCDCS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algn="r"/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For all events, news, and support:</a:t>
            </a:r>
            <a:r>
              <a:rPr lang="en-GB" sz="40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 </a:t>
            </a:r>
            <a:r>
              <a:rPr lang="en-GB" sz="3600" b="1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cdcs.ed.ac.uk</a:t>
            </a:r>
            <a:endParaRPr lang="en-GB" sz="3600" b="1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6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5CB2-44B5-172B-4FCC-865BCD03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D964-38DF-44C4-8F5A-D90B30E2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ource Sans Pro"/>
                <a:ea typeface="Source Sans Pro"/>
              </a:rPr>
              <a:t>Please fill in the feedback form (you’ll be sent the link)</a:t>
            </a:r>
          </a:p>
          <a:p>
            <a:r>
              <a:rPr lang="en-US" dirty="0">
                <a:latin typeface="Source Sans Pro"/>
                <a:ea typeface="Source Sans Pro"/>
              </a:rPr>
              <a:t>Feel free to post in the Teams group if you’re still working through the practical and need any help</a:t>
            </a:r>
          </a:p>
          <a:p>
            <a:r>
              <a:rPr lang="en-US" dirty="0">
                <a:latin typeface="Source Sans Pro"/>
                <a:ea typeface="Source Sans Pro"/>
              </a:rPr>
              <a:t>Links to additional resources are in the README</a:t>
            </a:r>
          </a:p>
        </p:txBody>
      </p:sp>
    </p:spTree>
    <p:extLst>
      <p:ext uri="{BB962C8B-B14F-4D97-AF65-F5344CB8AC3E}">
        <p14:creationId xmlns:p14="http://schemas.microsoft.com/office/powerpoint/2010/main" val="415150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4967" y="196634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831FA-DE59-FB51-2407-8EEDF253A512}"/>
              </a:ext>
            </a:extLst>
          </p:cNvPr>
          <p:cNvSpPr txBox="1"/>
          <p:nvPr/>
        </p:nvSpPr>
        <p:spPr>
          <a:xfrm>
            <a:off x="4504859" y="546883"/>
            <a:ext cx="29993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>
                <a:solidFill>
                  <a:srgbClr val="002060"/>
                </a:solidFill>
                <a:latin typeface="Source Sans Pro"/>
                <a:ea typeface="Source Sans Pro"/>
                <a:cs typeface="Calibri"/>
              </a:rPr>
              <a:t>Welcome!</a:t>
            </a:r>
            <a:endParaRPr lang="en-GB" sz="4000" i="1">
              <a:solidFill>
                <a:srgbClr val="002060"/>
              </a:solidFill>
              <a:latin typeface="Source Sans Pro"/>
              <a:ea typeface="Source Sans Pro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9EED0-BB6F-F848-059F-858C099A6512}"/>
              </a:ext>
            </a:extLst>
          </p:cNvPr>
          <p:cNvSpPr txBox="1"/>
          <p:nvPr/>
        </p:nvSpPr>
        <p:spPr>
          <a:xfrm>
            <a:off x="4596306" y="4392423"/>
            <a:ext cx="299938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Aislinn Keogh</a:t>
            </a:r>
          </a:p>
          <a:p>
            <a:pPr algn="ctr"/>
            <a:r>
              <a:rPr lang="en-GB" sz="2000" dirty="0">
                <a:solidFill>
                  <a:srgbClr val="002060"/>
                </a:solidFill>
                <a:latin typeface="Source Sans Pro"/>
                <a:ea typeface="Source Sans Pro"/>
                <a:cs typeface="Calibri"/>
              </a:rPr>
              <a:t>PhD student in Linguistics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532E6E-2253-1F41-9528-A03E2648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15" y="1399841"/>
            <a:ext cx="2279073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11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EFCB-8C02-C9D0-3864-36BA1C0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5">
                    <a:lumMod val="50000"/>
                  </a:schemeClr>
                </a:solidFill>
                <a:latin typeface="Source Sans Pro"/>
                <a:ea typeface="Source Sans Pro"/>
                <a:cs typeface="Calibri"/>
              </a:rPr>
              <a:t>Week 1: Plan for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B00B-665E-3D06-08F3-BD715E48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14:00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	Welcome and introductions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14:10		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Crash course in Bayesian inference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14:30		</a:t>
            </a:r>
            <a:r>
              <a:rPr lang="en-US" dirty="0"/>
              <a:t>Bayesian inference as a statistical method</a:t>
            </a:r>
            <a:endParaRPr lang="en-US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14:50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	Break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15:00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Interpreting Bayesian models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b="1" dirty="0"/>
              <a:t>5</a:t>
            </a:r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:55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Wrap up &amp; plans for next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0E8C5-3426-3BA8-8FFF-9C4A233CE6DF}"/>
              </a:ext>
            </a:extLst>
          </p:cNvPr>
          <p:cNvSpPr txBox="1"/>
          <p:nvPr/>
        </p:nvSpPr>
        <p:spPr>
          <a:xfrm>
            <a:off x="7658099" y="4646612"/>
            <a:ext cx="4418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Find these slides online:</a:t>
            </a:r>
          </a:p>
          <a:p>
            <a:pPr algn="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github.com/DCS-training/ Bayesian-Statistics 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4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Bayes</a:t>
            </a:r>
          </a:p>
        </p:txBody>
      </p:sp>
      <p:pic>
        <p:nvPicPr>
          <p:cNvPr id="6" name="Content Placeholder 5" descr="A person in a robe&#10;&#10;Description automatically generated">
            <a:extLst>
              <a:ext uri="{FF2B5EF4-FFF2-40B4-BE49-F238E27FC236}">
                <a16:creationId xmlns:a16="http://schemas.microsoft.com/office/drawing/2014/main" id="{12822FB0-69A1-727C-8EBD-6431B784C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1825625"/>
            <a:ext cx="2895600" cy="31051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7F04-96B6-3FD9-C9D8-AF165AF28D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/>
              <a:t>Your friend complains of a headache.</a:t>
            </a:r>
            <a:br>
              <a:rPr lang="en-US" dirty="0"/>
            </a:br>
            <a:r>
              <a:rPr lang="en-US" dirty="0"/>
              <a:t>Is this headache caused by:</a:t>
            </a:r>
            <a:br>
              <a:rPr lang="en-US" dirty="0"/>
            </a:br>
            <a:endParaRPr lang="en-US" dirty="0"/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dirty="0"/>
              <a:t>A brain </a:t>
            </a:r>
            <a:r>
              <a:rPr lang="en-US" dirty="0" err="1"/>
              <a:t>tumour</a:t>
            </a:r>
            <a:endParaRPr lang="en-US" dirty="0"/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dirty="0"/>
              <a:t>Dehydration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dirty="0"/>
              <a:t>Athlete’s foot</a:t>
            </a:r>
          </a:p>
          <a:p>
            <a:pPr marL="0" indent="0">
              <a:spcAft>
                <a:spcPts val="600"/>
              </a:spcAft>
              <a:buNone/>
            </a:pPr>
            <a:br>
              <a:rPr lang="en-US" sz="1600" dirty="0"/>
            </a:br>
            <a:r>
              <a:rPr lang="en-US" sz="1600" dirty="0"/>
              <a:t>N.B. Thanks to Simon Kirby/Kenny Smith for this example, which is taken from the </a:t>
            </a:r>
            <a:r>
              <a:rPr lang="en-US" sz="1600" dirty="0">
                <a:hlinkClick r:id="rId4"/>
              </a:rPr>
              <a:t>Simulating Language </a:t>
            </a:r>
            <a:r>
              <a:rPr lang="en-US" sz="1600" dirty="0"/>
              <a:t>course in PPLS.</a:t>
            </a:r>
          </a:p>
        </p:txBody>
      </p:sp>
    </p:spTree>
    <p:extLst>
      <p:ext uri="{BB962C8B-B14F-4D97-AF65-F5344CB8AC3E}">
        <p14:creationId xmlns:p14="http://schemas.microsoft.com/office/powerpoint/2010/main" val="284339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Bayes</a:t>
            </a:r>
          </a:p>
        </p:txBody>
      </p:sp>
      <p:pic>
        <p:nvPicPr>
          <p:cNvPr id="6" name="Content Placeholder 5" descr="A person in a robe&#10;&#10;Description automatically generated">
            <a:extLst>
              <a:ext uri="{FF2B5EF4-FFF2-40B4-BE49-F238E27FC236}">
                <a16:creationId xmlns:a16="http://schemas.microsoft.com/office/drawing/2014/main" id="{12822FB0-69A1-727C-8EBD-6431B784C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1825625"/>
            <a:ext cx="2895600" cy="31051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7F04-96B6-3FD9-C9D8-AF165AF28D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/>
              <a:t>Reaching a diagnosis requires you to consider</a:t>
            </a:r>
            <a:br>
              <a:rPr lang="en-US" dirty="0"/>
            </a:br>
            <a:r>
              <a:rPr lang="en-US" dirty="0"/>
              <a:t>two questions:</a:t>
            </a:r>
          </a:p>
          <a:p>
            <a:pPr>
              <a:spcAft>
                <a:spcPts val="600"/>
              </a:spcAft>
            </a:pPr>
            <a:r>
              <a:rPr lang="en-US" dirty="0"/>
              <a:t>How likely is it that someone with each</a:t>
            </a:r>
            <a:br>
              <a:rPr lang="en-US" dirty="0"/>
            </a:br>
            <a:r>
              <a:rPr lang="en-US" dirty="0"/>
              <a:t>medical condition would</a:t>
            </a:r>
            <a:br>
              <a:rPr lang="en-US" dirty="0"/>
            </a:br>
            <a:r>
              <a:rPr lang="en-US" dirty="0"/>
              <a:t>exhibit that symptom?</a:t>
            </a:r>
          </a:p>
          <a:p>
            <a:pPr>
              <a:spcAft>
                <a:spcPts val="600"/>
              </a:spcAft>
            </a:pPr>
            <a:r>
              <a:rPr lang="en-US" dirty="0"/>
              <a:t>How common is each medical condition?</a:t>
            </a:r>
          </a:p>
        </p:txBody>
      </p:sp>
    </p:spTree>
    <p:extLst>
      <p:ext uri="{BB962C8B-B14F-4D97-AF65-F5344CB8AC3E}">
        <p14:creationId xmlns:p14="http://schemas.microsoft.com/office/powerpoint/2010/main" val="104999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Bayes</a:t>
            </a:r>
          </a:p>
        </p:txBody>
      </p:sp>
      <p:pic>
        <p:nvPicPr>
          <p:cNvPr id="6" name="Content Placeholder 5" descr="A person in a robe&#10;&#10;Description automatically generated">
            <a:extLst>
              <a:ext uri="{FF2B5EF4-FFF2-40B4-BE49-F238E27FC236}">
                <a16:creationId xmlns:a16="http://schemas.microsoft.com/office/drawing/2014/main" id="{12822FB0-69A1-727C-8EBD-6431B784C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1825625"/>
            <a:ext cx="2895600" cy="31051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7F04-96B6-3FD9-C9D8-AF165AF28D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0301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600" dirty="0"/>
              <a:t>Likelihood of symptoms given underlying condition:</a:t>
            </a:r>
            <a:br>
              <a:rPr lang="en-US" sz="2600" dirty="0"/>
            </a:br>
            <a:endParaRPr lang="en-US" sz="26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600" b="1" dirty="0"/>
              <a:t>Brain </a:t>
            </a:r>
            <a:r>
              <a:rPr lang="en-US" sz="2600" b="1" dirty="0" err="1"/>
              <a:t>tumour</a:t>
            </a:r>
            <a:r>
              <a:rPr lang="en-US" sz="2600" b="1" dirty="0"/>
              <a:t>: </a:t>
            </a:r>
            <a:r>
              <a:rPr lang="en-US" sz="2600" dirty="0"/>
              <a:t>	headache is very likely</a:t>
            </a:r>
            <a:br>
              <a:rPr lang="en-US" sz="2600" dirty="0"/>
            </a:br>
            <a:r>
              <a:rPr lang="en-US" sz="2600" b="1" dirty="0"/>
              <a:t>Dehydration:	</a:t>
            </a:r>
            <a:r>
              <a:rPr lang="en-US" sz="2600" dirty="0"/>
              <a:t>headache is very likely</a:t>
            </a:r>
            <a:br>
              <a:rPr lang="en-US" sz="2600" dirty="0"/>
            </a:br>
            <a:r>
              <a:rPr lang="en-US" sz="2600" b="1" dirty="0"/>
              <a:t>Athlete’s foot:	</a:t>
            </a:r>
            <a:r>
              <a:rPr lang="en-US" sz="2600" dirty="0"/>
              <a:t>headache is very unlikely</a:t>
            </a:r>
            <a:br>
              <a:rPr lang="en-US" sz="2600" dirty="0"/>
            </a:br>
            <a:r>
              <a:rPr lang="en-US" sz="2600" dirty="0"/>
              <a:t>		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600" dirty="0"/>
              <a:t>If all we care about is the likelihood of symptoms</a:t>
            </a:r>
            <a:br>
              <a:rPr lang="en-US" sz="2600" dirty="0"/>
            </a:br>
            <a:r>
              <a:rPr lang="en-US" sz="2600" dirty="0"/>
              <a:t>given each underlying condition, we would conclude</a:t>
            </a:r>
            <a:br>
              <a:rPr lang="en-US" sz="2600" dirty="0"/>
            </a:br>
            <a:r>
              <a:rPr lang="en-US" sz="2600" dirty="0"/>
              <a:t>that your friend either has a brain </a:t>
            </a:r>
            <a:r>
              <a:rPr lang="en-US" sz="2600" dirty="0" err="1"/>
              <a:t>tumour</a:t>
            </a:r>
            <a:br>
              <a:rPr lang="en-US" sz="2600" dirty="0"/>
            </a:br>
            <a:r>
              <a:rPr lang="en-US" sz="2600" dirty="0"/>
              <a:t>or is dehydrated.</a:t>
            </a:r>
          </a:p>
        </p:txBody>
      </p:sp>
    </p:spTree>
    <p:extLst>
      <p:ext uri="{BB962C8B-B14F-4D97-AF65-F5344CB8AC3E}">
        <p14:creationId xmlns:p14="http://schemas.microsoft.com/office/powerpoint/2010/main" val="415592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Bayes</a:t>
            </a:r>
          </a:p>
        </p:txBody>
      </p:sp>
      <p:pic>
        <p:nvPicPr>
          <p:cNvPr id="6" name="Content Placeholder 5" descr="A person in a robe&#10;&#10;Description automatically generated">
            <a:extLst>
              <a:ext uri="{FF2B5EF4-FFF2-40B4-BE49-F238E27FC236}">
                <a16:creationId xmlns:a16="http://schemas.microsoft.com/office/drawing/2014/main" id="{12822FB0-69A1-727C-8EBD-6431B784C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1825625"/>
            <a:ext cx="2895600" cy="31051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7F04-96B6-3FD9-C9D8-AF165AF28D97}"/>
              </a:ext>
            </a:extLst>
          </p:cNvPr>
          <p:cNvSpPr txBox="1">
            <a:spLocks/>
          </p:cNvSpPr>
          <p:nvPr/>
        </p:nvSpPr>
        <p:spPr>
          <a:xfrm>
            <a:off x="838200" y="1820863"/>
            <a:ext cx="10515600" cy="4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600" dirty="0"/>
              <a:t>Probability of underlying conditions:</a:t>
            </a:r>
          </a:p>
          <a:p>
            <a:pPr marL="0" indent="0">
              <a:spcAft>
                <a:spcPts val="600"/>
              </a:spcAft>
              <a:buNone/>
            </a:pPr>
            <a:br>
              <a:rPr lang="en-US" sz="2600" b="1" dirty="0"/>
            </a:br>
            <a:r>
              <a:rPr lang="en-US" sz="2600" b="1" dirty="0"/>
              <a:t>Brain </a:t>
            </a:r>
            <a:r>
              <a:rPr lang="en-US" sz="2600" b="1" dirty="0" err="1"/>
              <a:t>tumour</a:t>
            </a:r>
            <a:r>
              <a:rPr lang="en-US" sz="2600" b="1" dirty="0"/>
              <a:t>: </a:t>
            </a:r>
            <a:r>
              <a:rPr lang="en-US" sz="2600" dirty="0"/>
              <a:t>	very rare</a:t>
            </a:r>
            <a:br>
              <a:rPr lang="en-US" sz="2600" dirty="0"/>
            </a:br>
            <a:r>
              <a:rPr lang="en-US" sz="2600" b="1" dirty="0"/>
              <a:t>Dehydration:	</a:t>
            </a:r>
            <a:r>
              <a:rPr lang="en-US" sz="2600" dirty="0"/>
              <a:t>very common</a:t>
            </a:r>
            <a:br>
              <a:rPr lang="en-US" sz="2600" dirty="0"/>
            </a:br>
            <a:r>
              <a:rPr lang="en-US" sz="2600" b="1" dirty="0"/>
              <a:t>Athlete’s foot:	</a:t>
            </a:r>
            <a:r>
              <a:rPr lang="en-US" sz="2600" dirty="0"/>
              <a:t>very common (let’s assume)</a:t>
            </a:r>
            <a:br>
              <a:rPr lang="en-US" sz="2600" dirty="0"/>
            </a:br>
            <a:r>
              <a:rPr lang="en-US" sz="2600" dirty="0"/>
              <a:t>			</a:t>
            </a:r>
            <a:br>
              <a:rPr lang="en-US" sz="2600" dirty="0"/>
            </a:br>
            <a:r>
              <a:rPr lang="en-US" sz="2600" dirty="0"/>
              <a:t>If all we care about is the prevalence of each</a:t>
            </a:r>
            <a:br>
              <a:rPr lang="en-US" sz="2600" dirty="0"/>
            </a:br>
            <a:r>
              <a:rPr lang="en-US" sz="2600" dirty="0"/>
              <a:t>underlying condition, we would conclude that your</a:t>
            </a:r>
            <a:br>
              <a:rPr lang="en-US" sz="2600" dirty="0"/>
            </a:br>
            <a:r>
              <a:rPr lang="en-US" sz="2600" dirty="0"/>
              <a:t>friend is either dehydrated or suffering from athlete’s foot.</a:t>
            </a:r>
          </a:p>
        </p:txBody>
      </p:sp>
    </p:spTree>
    <p:extLst>
      <p:ext uri="{BB962C8B-B14F-4D97-AF65-F5344CB8AC3E}">
        <p14:creationId xmlns:p14="http://schemas.microsoft.com/office/powerpoint/2010/main" val="364782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100-3C18-37F5-03C9-B26C744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Bayes</a:t>
            </a:r>
          </a:p>
        </p:txBody>
      </p:sp>
      <p:pic>
        <p:nvPicPr>
          <p:cNvPr id="6" name="Content Placeholder 5" descr="A person in a robe&#10;&#10;Description automatically generated">
            <a:extLst>
              <a:ext uri="{FF2B5EF4-FFF2-40B4-BE49-F238E27FC236}">
                <a16:creationId xmlns:a16="http://schemas.microsoft.com/office/drawing/2014/main" id="{12822FB0-69A1-727C-8EBD-6431B784C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1825625"/>
            <a:ext cx="2895600" cy="31051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7F04-96B6-3FD9-C9D8-AF165AF28D97}"/>
              </a:ext>
            </a:extLst>
          </p:cNvPr>
          <p:cNvSpPr txBox="1">
            <a:spLocks/>
          </p:cNvSpPr>
          <p:nvPr/>
        </p:nvSpPr>
        <p:spPr>
          <a:xfrm>
            <a:off x="838200" y="1700213"/>
            <a:ext cx="10515600" cy="4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/>
              <a:t>But you didn’t reach either of these conclusions,</a:t>
            </a:r>
            <a:br>
              <a:rPr lang="en-US" dirty="0"/>
            </a:br>
            <a:r>
              <a:rPr lang="en-US" dirty="0"/>
              <a:t>did you?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You brought the two quantities together</a:t>
            </a:r>
            <a:br>
              <a:rPr lang="en-US" dirty="0"/>
            </a:br>
            <a:r>
              <a:rPr lang="en-US" dirty="0"/>
              <a:t>in a smart way.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How did you do it?</a:t>
            </a:r>
          </a:p>
        </p:txBody>
      </p:sp>
    </p:spTree>
    <p:extLst>
      <p:ext uri="{BB962C8B-B14F-4D97-AF65-F5344CB8AC3E}">
        <p14:creationId xmlns:p14="http://schemas.microsoft.com/office/powerpoint/2010/main" val="106120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0489ED7B15D140964AF1E4EBF23989" ma:contentTypeVersion="2" ma:contentTypeDescription="Create a new document." ma:contentTypeScope="" ma:versionID="a798f76a8c7c0ad7549d5b65b0487f2e">
  <xsd:schema xmlns:xsd="http://www.w3.org/2001/XMLSchema" xmlns:xs="http://www.w3.org/2001/XMLSchema" xmlns:p="http://schemas.microsoft.com/office/2006/metadata/properties" xmlns:ns2="5d257c4e-d958-453b-b0e5-15f0de6dfce7" targetNamespace="http://schemas.microsoft.com/office/2006/metadata/properties" ma:root="true" ma:fieldsID="e643076967470f79fc751b2821d7c767" ns2:_="">
    <xsd:import namespace="5d257c4e-d958-453b-b0e5-15f0de6dfc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57c4e-d958-453b-b0e5-15f0de6dfc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170929-63CF-426D-951F-B184E207E2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C8C6B8-594B-42E4-9B71-0637FB9782F6}">
  <ds:schemaRefs>
    <ds:schemaRef ds:uri="5d257c4e-d958-453b-b0e5-15f0de6dfc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104A45D-6F6A-421C-AA7B-39DFAA25A296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5d257c4e-d958-453b-b0e5-15f0de6dfce7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1187</Words>
  <Application>Microsoft Office PowerPoint</Application>
  <PresentationFormat>Widescreen</PresentationFormat>
  <Paragraphs>132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  <vt:lpstr>Week 1: Plan for today</vt:lpstr>
      <vt:lpstr>Introducing Bayes</vt:lpstr>
      <vt:lpstr>Introducing Bayes</vt:lpstr>
      <vt:lpstr>Introducing Bayes</vt:lpstr>
      <vt:lpstr>Introducing Bayes</vt:lpstr>
      <vt:lpstr>Introducing Bayes</vt:lpstr>
      <vt:lpstr>Introducing Bayes</vt:lpstr>
      <vt:lpstr>Introducing Bayes</vt:lpstr>
      <vt:lpstr>Introducing Bayes</vt:lpstr>
      <vt:lpstr>Introducing Bayes</vt:lpstr>
      <vt:lpstr>Bayesian inference for statistics</vt:lpstr>
      <vt:lpstr>Bayesian inference for statistics</vt:lpstr>
      <vt:lpstr>Bayesian inference for statistics</vt:lpstr>
      <vt:lpstr>Plan for next week</vt:lpstr>
      <vt:lpstr>PowerPoint Presentation</vt:lpstr>
      <vt:lpstr>Week 2: Plan for today</vt:lpstr>
      <vt:lpstr>Thank you!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thesis</dc:title>
  <dc:creator>MICHIELIN Lucia</dc:creator>
  <cp:lastModifiedBy>Aislinn Keogh</cp:lastModifiedBy>
  <cp:revision>40</cp:revision>
  <dcterms:created xsi:type="dcterms:W3CDTF">2019-12-03T18:55:27Z</dcterms:created>
  <dcterms:modified xsi:type="dcterms:W3CDTF">2024-04-12T14:06:22Z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0x010100200489ED7B15D140964AF1E4EBF23989</vt:lpwstr>
  </property>
</Properties>
</file>