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351" r:id="rId5"/>
    <p:sldId id="259" r:id="rId6"/>
    <p:sldId id="332" r:id="rId7"/>
    <p:sldId id="335" r:id="rId8"/>
    <p:sldId id="352" r:id="rId9"/>
    <p:sldId id="355" r:id="rId10"/>
    <p:sldId id="356" r:id="rId11"/>
    <p:sldId id="358" r:id="rId12"/>
    <p:sldId id="359" r:id="rId13"/>
    <p:sldId id="360" r:id="rId14"/>
    <p:sldId id="361" r:id="rId15"/>
    <p:sldId id="369" r:id="rId16"/>
    <p:sldId id="370" r:id="rId17"/>
    <p:sldId id="371" r:id="rId18"/>
    <p:sldId id="363" r:id="rId19"/>
    <p:sldId id="364" r:id="rId20"/>
    <p:sldId id="366" r:id="rId21"/>
    <p:sldId id="367" r:id="rId22"/>
    <p:sldId id="372" r:id="rId23"/>
    <p:sldId id="368" r:id="rId24"/>
    <p:sldId id="353" r:id="rId25"/>
    <p:sldId id="373" r:id="rId26"/>
    <p:sldId id="343" r:id="rId27"/>
    <p:sldId id="350" r:id="rId28"/>
    <p:sldId id="34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0E67"/>
    <a:srgbClr val="00CE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80233" autoAdjust="0"/>
  </p:normalViewPr>
  <p:slideViewPr>
    <p:cSldViewPr snapToGrid="0">
      <p:cViewPr varScale="1">
        <p:scale>
          <a:sx n="98" d="100"/>
          <a:sy n="98" d="100"/>
        </p:scale>
        <p:origin x="95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83EF70-B160-C544-A096-4290244F455F}" type="datetimeFigureOut">
              <a:rPr lang="en-US" smtClean="0"/>
              <a:t>3/24/2025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C86E30-FAB4-5B4A-8975-63EB729CF3D6}" type="slidenum">
              <a:rPr lang="en-US" smtClean="0"/>
              <a:t>‹#›</a:t>
            </a:fld>
            <a:endParaRPr lang="en-US"/>
          </a:p>
        </p:txBody>
      </p:sp>
    </p:spTree>
    <p:extLst>
      <p:ext uri="{BB962C8B-B14F-4D97-AF65-F5344CB8AC3E}">
        <p14:creationId xmlns:p14="http://schemas.microsoft.com/office/powerpoint/2010/main" val="2376019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A/S</a:t>
            </a:r>
          </a:p>
        </p:txBody>
      </p:sp>
      <p:sp>
        <p:nvSpPr>
          <p:cNvPr id="4" name="Slide Number Placeholder 3"/>
          <p:cNvSpPr>
            <a:spLocks noGrp="1"/>
          </p:cNvSpPr>
          <p:nvPr>
            <p:ph type="sldNum" sz="quarter" idx="10"/>
          </p:nvPr>
        </p:nvSpPr>
        <p:spPr/>
        <p:txBody>
          <a:bodyPr/>
          <a:lstStyle/>
          <a:p>
            <a:fld id="{8A6A10D0-20D9-4461-9337-5FE1B4A402F6}" type="slidenum">
              <a:rPr lang="en-GB" smtClean="0"/>
              <a:t>3</a:t>
            </a:fld>
            <a:endParaRPr lang="en-GB"/>
          </a:p>
        </p:txBody>
      </p:sp>
    </p:spTree>
    <p:extLst>
      <p:ext uri="{BB962C8B-B14F-4D97-AF65-F5344CB8AC3E}">
        <p14:creationId xmlns:p14="http://schemas.microsoft.com/office/powerpoint/2010/main" val="31277092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posterior is a compromise between the prior and the likelihood</a:t>
            </a:r>
          </a:p>
        </p:txBody>
      </p:sp>
      <p:sp>
        <p:nvSpPr>
          <p:cNvPr id="4" name="Slide Number Placeholder 3"/>
          <p:cNvSpPr>
            <a:spLocks noGrp="1"/>
          </p:cNvSpPr>
          <p:nvPr>
            <p:ph type="sldNum" sz="quarter" idx="5"/>
          </p:nvPr>
        </p:nvSpPr>
        <p:spPr/>
        <p:txBody>
          <a:bodyPr/>
          <a:lstStyle/>
          <a:p>
            <a:fld id="{5BC86E30-FAB4-5B4A-8975-63EB729CF3D6}" type="slidenum">
              <a:rPr lang="en-US" smtClean="0"/>
              <a:t>16</a:t>
            </a:fld>
            <a:endParaRPr lang="en-US"/>
          </a:p>
        </p:txBody>
      </p:sp>
    </p:spTree>
    <p:extLst>
      <p:ext uri="{BB962C8B-B14F-4D97-AF65-F5344CB8AC3E}">
        <p14:creationId xmlns:p14="http://schemas.microsoft.com/office/powerpoint/2010/main" val="3827410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Chosen these examples cases because they have different kinds of outcomes: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Binary outcome task</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Data is drawn from a binomial distribution: number of successes in a sequence of binary outcome trials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Parameter we’re trying to estimate is a probability (intuitively), or the log-odds of a correct response (formally)</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Marketing email</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Data is drawn from a </a:t>
            </a:r>
            <a:r>
              <a:rPr lang="en-GB" b="0" dirty="0" err="1"/>
              <a:t>poisson</a:t>
            </a:r>
            <a:r>
              <a:rPr lang="en-GB" b="0" dirty="0"/>
              <a:t> distribution: how many times is an event likely to occur over a specific period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Parameters we’re trying to estimate are counts: average number of clicks (intercept) and difference between versions (slope)</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GB"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Medical treatment</a:t>
            </a:r>
            <a:endParaRPr lang="en-GB" b="0"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Some kinds of data (e.g. change in blood pressure) is drawn from a normal distribution: continuous number line between negative infinity and positive infinity</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Parameter we’re trying to estimate is a number along that line: blood pressure could increase (+</a:t>
            </a:r>
            <a:r>
              <a:rPr lang="en-GB" b="0" dirty="0" err="1"/>
              <a:t>ve</a:t>
            </a:r>
            <a:r>
              <a:rPr lang="en-GB" b="0" dirty="0"/>
              <a:t> number), decrease (-</a:t>
            </a:r>
            <a:r>
              <a:rPr lang="en-GB" b="0" dirty="0" err="1"/>
              <a:t>ve</a:t>
            </a:r>
            <a:r>
              <a:rPr lang="en-GB" b="0" dirty="0"/>
              <a:t> number) or stay the same (0)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GB" b="0" dirty="0"/>
              <a:t>Potentially got an interaction term here as well as the slopes for age and sex e.g. maybe older men respond better than younger men but the effect of age goes in the opposite direction for women</a:t>
            </a:r>
          </a:p>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17</a:t>
            </a:fld>
            <a:endParaRPr lang="en-US"/>
          </a:p>
        </p:txBody>
      </p:sp>
    </p:spTree>
    <p:extLst>
      <p:ext uri="{BB962C8B-B14F-4D97-AF65-F5344CB8AC3E}">
        <p14:creationId xmlns:p14="http://schemas.microsoft.com/office/powerpoint/2010/main" val="2926263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18</a:t>
            </a:fld>
            <a:endParaRPr lang="en-US"/>
          </a:p>
        </p:txBody>
      </p:sp>
    </p:spTree>
    <p:extLst>
      <p:ext uri="{BB962C8B-B14F-4D97-AF65-F5344CB8AC3E}">
        <p14:creationId xmlns:p14="http://schemas.microsoft.com/office/powerpoint/2010/main" val="13434174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do hypothesis testing and find “evidence” for one model over another in Bayesian statistics, you need Bayes factors: we won’t cover these on this course</a:t>
            </a:r>
          </a:p>
        </p:txBody>
      </p:sp>
      <p:sp>
        <p:nvSpPr>
          <p:cNvPr id="4" name="Slide Number Placeholder 3"/>
          <p:cNvSpPr>
            <a:spLocks noGrp="1"/>
          </p:cNvSpPr>
          <p:nvPr>
            <p:ph type="sldNum" sz="quarter" idx="5"/>
          </p:nvPr>
        </p:nvSpPr>
        <p:spPr/>
        <p:txBody>
          <a:bodyPr/>
          <a:lstStyle/>
          <a:p>
            <a:fld id="{5BC86E30-FAB4-5B4A-8975-63EB729CF3D6}" type="slidenum">
              <a:rPr lang="en-US" smtClean="0"/>
              <a:t>19</a:t>
            </a:fld>
            <a:endParaRPr lang="en-US"/>
          </a:p>
        </p:txBody>
      </p:sp>
    </p:spTree>
    <p:extLst>
      <p:ext uri="{BB962C8B-B14F-4D97-AF65-F5344CB8AC3E}">
        <p14:creationId xmlns:p14="http://schemas.microsoft.com/office/powerpoint/2010/main" val="2101377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20</a:t>
            </a:fld>
            <a:endParaRPr lang="en-US"/>
          </a:p>
        </p:txBody>
      </p:sp>
    </p:spTree>
    <p:extLst>
      <p:ext uri="{BB962C8B-B14F-4D97-AF65-F5344CB8AC3E}">
        <p14:creationId xmlns:p14="http://schemas.microsoft.com/office/powerpoint/2010/main" val="16027280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2B027-1FDA-BC8D-3D1F-020D556FFE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0F1591-53BC-90D6-59CF-5FF255ACE9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5DF129-6E99-17A0-F99D-9B46EB1860C6}"/>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A6FD4FEA-D8D2-6E3E-8148-064ADDB304C1}"/>
              </a:ext>
            </a:extLst>
          </p:cNvPr>
          <p:cNvSpPr>
            <a:spLocks noGrp="1"/>
          </p:cNvSpPr>
          <p:nvPr>
            <p:ph type="sldNum" sz="quarter" idx="5"/>
          </p:nvPr>
        </p:nvSpPr>
        <p:spPr/>
        <p:txBody>
          <a:bodyPr/>
          <a:lstStyle/>
          <a:p>
            <a:fld id="{5BC86E30-FAB4-5B4A-8975-63EB729CF3D6}" type="slidenum">
              <a:rPr lang="en-US" smtClean="0"/>
              <a:t>22</a:t>
            </a:fld>
            <a:endParaRPr lang="en-US"/>
          </a:p>
        </p:txBody>
      </p:sp>
    </p:spTree>
    <p:extLst>
      <p:ext uri="{BB962C8B-B14F-4D97-AF65-F5344CB8AC3E}">
        <p14:creationId xmlns:p14="http://schemas.microsoft.com/office/powerpoint/2010/main" val="22311855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C86E30-FAB4-5B4A-8975-63EB729CF3D6}" type="slidenum">
              <a:rPr lang="en-US" smtClean="0"/>
              <a:t>23</a:t>
            </a:fld>
            <a:endParaRPr lang="en-US"/>
          </a:p>
        </p:txBody>
      </p:sp>
    </p:spTree>
    <p:extLst>
      <p:ext uri="{BB962C8B-B14F-4D97-AF65-F5344CB8AC3E}">
        <p14:creationId xmlns:p14="http://schemas.microsoft.com/office/powerpoint/2010/main" val="1240515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86E30-FAB4-5B4A-8975-63EB729CF3D6}" type="slidenum">
              <a:rPr lang="en-US" smtClean="0"/>
              <a:t>24</a:t>
            </a:fld>
            <a:endParaRPr lang="en-US"/>
          </a:p>
        </p:txBody>
      </p:sp>
    </p:spTree>
    <p:extLst>
      <p:ext uri="{BB962C8B-B14F-4D97-AF65-F5344CB8AC3E}">
        <p14:creationId xmlns:p14="http://schemas.microsoft.com/office/powerpoint/2010/main" val="1808585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C86E30-FAB4-5B4A-8975-63EB729CF3D6}" type="slidenum">
              <a:rPr lang="en-US" smtClean="0"/>
              <a:t>25</a:t>
            </a:fld>
            <a:endParaRPr lang="en-US"/>
          </a:p>
        </p:txBody>
      </p:sp>
    </p:spTree>
    <p:extLst>
      <p:ext uri="{BB962C8B-B14F-4D97-AF65-F5344CB8AC3E}">
        <p14:creationId xmlns:p14="http://schemas.microsoft.com/office/powerpoint/2010/main" val="106864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t>
            </a:r>
          </a:p>
        </p:txBody>
      </p:sp>
      <p:sp>
        <p:nvSpPr>
          <p:cNvPr id="4" name="Slide Number Placeholder 3"/>
          <p:cNvSpPr>
            <a:spLocks noGrp="1"/>
          </p:cNvSpPr>
          <p:nvPr>
            <p:ph type="sldNum" sz="quarter" idx="5"/>
          </p:nvPr>
        </p:nvSpPr>
        <p:spPr/>
        <p:txBody>
          <a:bodyPr/>
          <a:lstStyle/>
          <a:p>
            <a:fld id="{5BC86E30-FAB4-5B4A-8975-63EB729CF3D6}" type="slidenum">
              <a:rPr lang="en-US" smtClean="0"/>
              <a:t>4</a:t>
            </a:fld>
            <a:endParaRPr lang="en-US"/>
          </a:p>
        </p:txBody>
      </p:sp>
    </p:spTree>
    <p:extLst>
      <p:ext uri="{BB962C8B-B14F-4D97-AF65-F5344CB8AC3E}">
        <p14:creationId xmlns:p14="http://schemas.microsoft.com/office/powerpoint/2010/main" val="3918364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Thomas Bayes: English statistician, philosopher and Presbyterian minister</a:t>
            </a:r>
          </a:p>
          <a:p>
            <a:r>
              <a:rPr lang="en-GB" dirty="0"/>
              <a:t>Formulated a very influential theorem in probability theory called Bayes’ rule</a:t>
            </a:r>
          </a:p>
          <a:p>
            <a:r>
              <a:rPr lang="en-GB" dirty="0"/>
              <a:t>Let’s first get the intuition for Bayes’ rule</a:t>
            </a:r>
          </a:p>
        </p:txBody>
      </p:sp>
      <p:sp>
        <p:nvSpPr>
          <p:cNvPr id="4" name="Slide Number Placeholder 3"/>
          <p:cNvSpPr>
            <a:spLocks noGrp="1"/>
          </p:cNvSpPr>
          <p:nvPr>
            <p:ph type="sldNum" sz="quarter" idx="5"/>
          </p:nvPr>
        </p:nvSpPr>
        <p:spPr/>
        <p:txBody>
          <a:bodyPr/>
          <a:lstStyle/>
          <a:p>
            <a:fld id="{5BC86E30-FAB4-5B4A-8975-63EB729CF3D6}" type="slidenum">
              <a:rPr lang="en-US" smtClean="0"/>
              <a:t>5</a:t>
            </a:fld>
            <a:endParaRPr lang="en-US"/>
          </a:p>
        </p:txBody>
      </p:sp>
    </p:spTree>
    <p:extLst>
      <p:ext uri="{BB962C8B-B14F-4D97-AF65-F5344CB8AC3E}">
        <p14:creationId xmlns:p14="http://schemas.microsoft.com/office/powerpoint/2010/main" val="4111686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6</a:t>
            </a:fld>
            <a:endParaRPr lang="en-US"/>
          </a:p>
        </p:txBody>
      </p:sp>
    </p:spTree>
    <p:extLst>
      <p:ext uri="{BB962C8B-B14F-4D97-AF65-F5344CB8AC3E}">
        <p14:creationId xmlns:p14="http://schemas.microsoft.com/office/powerpoint/2010/main" val="2866628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7</a:t>
            </a:fld>
            <a:endParaRPr lang="en-US"/>
          </a:p>
        </p:txBody>
      </p:sp>
    </p:spTree>
    <p:extLst>
      <p:ext uri="{BB962C8B-B14F-4D97-AF65-F5344CB8AC3E}">
        <p14:creationId xmlns:p14="http://schemas.microsoft.com/office/powerpoint/2010/main" val="4813532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8</a:t>
            </a:fld>
            <a:endParaRPr lang="en-US"/>
          </a:p>
        </p:txBody>
      </p:sp>
    </p:spTree>
    <p:extLst>
      <p:ext uri="{BB962C8B-B14F-4D97-AF65-F5344CB8AC3E}">
        <p14:creationId xmlns:p14="http://schemas.microsoft.com/office/powerpoint/2010/main" val="9392241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9</a:t>
            </a:fld>
            <a:endParaRPr lang="en-US"/>
          </a:p>
        </p:txBody>
      </p:sp>
    </p:spTree>
    <p:extLst>
      <p:ext uri="{BB962C8B-B14F-4D97-AF65-F5344CB8AC3E}">
        <p14:creationId xmlns:p14="http://schemas.microsoft.com/office/powerpoint/2010/main" val="15305777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10</a:t>
            </a:fld>
            <a:endParaRPr lang="en-US"/>
          </a:p>
        </p:txBody>
      </p:sp>
    </p:spTree>
    <p:extLst>
      <p:ext uri="{BB962C8B-B14F-4D97-AF65-F5344CB8AC3E}">
        <p14:creationId xmlns:p14="http://schemas.microsoft.com/office/powerpoint/2010/main" val="15439481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BC86E30-FAB4-5B4A-8975-63EB729CF3D6}" type="slidenum">
              <a:rPr lang="en-US" smtClean="0"/>
              <a:t>11</a:t>
            </a:fld>
            <a:endParaRPr lang="en-US"/>
          </a:p>
        </p:txBody>
      </p:sp>
    </p:spTree>
    <p:extLst>
      <p:ext uri="{BB962C8B-B14F-4D97-AF65-F5344CB8AC3E}">
        <p14:creationId xmlns:p14="http://schemas.microsoft.com/office/powerpoint/2010/main" val="3423112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C45D44A4-BF46-4784-BC3D-5888E1A8829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1342621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45D44A4-BF46-4784-BC3D-5888E1A8829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2358360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45D44A4-BF46-4784-BC3D-5888E1A8829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47850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838200" y="1825625"/>
            <a:ext cx="10515600" cy="403010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C45D44A4-BF46-4784-BC3D-5888E1A8829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4193229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45D44A4-BF46-4784-BC3D-5888E1A8829D}" type="datetimeFigureOut">
              <a:rPr lang="en-GB" smtClean="0"/>
              <a:t>24/03/2025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165039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C45D44A4-BF46-4784-BC3D-5888E1A8829D}" type="datetimeFigureOut">
              <a:rPr lang="en-GB" smtClean="0"/>
              <a:t>24/03/2025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78829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C45D44A4-BF46-4784-BC3D-5888E1A8829D}" type="datetimeFigureOut">
              <a:rPr lang="en-GB" smtClean="0"/>
              <a:t>24/03/2025</a:t>
            </a:fld>
            <a:endParaRPr lang="en-GB"/>
          </a:p>
        </p:txBody>
      </p:sp>
      <p:sp>
        <p:nvSpPr>
          <p:cNvPr id="9" name="Slide Number Placeholder 8"/>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3589935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C45D44A4-BF46-4784-BC3D-5888E1A8829D}" type="datetimeFigureOut">
              <a:rPr lang="en-GB" smtClean="0"/>
              <a:t>24/03/2025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288881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5D44A4-BF46-4784-BC3D-5888E1A8829D}" type="datetimeFigureOut">
              <a:rPr lang="en-GB" smtClean="0"/>
              <a:t>24/03/2025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2916714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D44A4-BF46-4784-BC3D-5888E1A8829D}" type="datetimeFigureOut">
              <a:rPr lang="en-GB" smtClean="0"/>
              <a:t>24/03/2025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6640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45D44A4-BF46-4784-BC3D-5888E1A8829D}" type="datetimeFigureOut">
              <a:rPr lang="en-GB" smtClean="0"/>
              <a:t>24/03/2025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BB41B69-3E12-4150-A1B8-8D1F0EAF92A5}" type="slidenum">
              <a:rPr lang="en-GB" smtClean="0"/>
              <a:t>‹#›</a:t>
            </a:fld>
            <a:endParaRPr lang="en-GB"/>
          </a:p>
        </p:txBody>
      </p:sp>
    </p:spTree>
    <p:extLst>
      <p:ext uri="{BB962C8B-B14F-4D97-AF65-F5344CB8AC3E}">
        <p14:creationId xmlns:p14="http://schemas.microsoft.com/office/powerpoint/2010/main" val="101847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www.cdcs.ed.ac.uk/"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39814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5D44A4-BF46-4784-BC3D-5888E1A8829D}" type="datetimeFigureOut">
              <a:rPr lang="en-GB" smtClean="0"/>
              <a:t>24/03/2025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B41B69-3E12-4150-A1B8-8D1F0EAF92A5}" type="slidenum">
              <a:rPr lang="en-GB" smtClean="0"/>
              <a:t>‹#›</a:t>
            </a:fld>
            <a:endParaRPr lang="en-GB"/>
          </a:p>
        </p:txBody>
      </p:sp>
      <p:sp>
        <p:nvSpPr>
          <p:cNvPr id="7" name="Rectangle 6">
            <a:extLst>
              <a:ext uri="{FF2B5EF4-FFF2-40B4-BE49-F238E27FC236}">
                <a16:creationId xmlns:a16="http://schemas.microsoft.com/office/drawing/2014/main" id="{6CE370CB-DD4D-B75F-E25F-9BC752DDDC47}"/>
              </a:ext>
            </a:extLst>
          </p:cNvPr>
          <p:cNvSpPr/>
          <p:nvPr userDrawn="1"/>
        </p:nvSpPr>
        <p:spPr>
          <a:xfrm>
            <a:off x="0" y="5943600"/>
            <a:ext cx="12192000" cy="914400"/>
          </a:xfrm>
          <a:prstGeom prst="rect">
            <a:avLst/>
          </a:prstGeom>
          <a:solidFill>
            <a:srgbClr val="002E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7">
            <a:extLst>
              <a:ext uri="{FF2B5EF4-FFF2-40B4-BE49-F238E27FC236}">
                <a16:creationId xmlns:a16="http://schemas.microsoft.com/office/drawing/2014/main" id="{42C80E56-0161-7D12-8691-E6B206025E2C}"/>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574337" y="5397937"/>
            <a:ext cx="1091326" cy="1091326"/>
          </a:xfrm>
          <a:prstGeom prst="rect">
            <a:avLst/>
          </a:prstGeom>
        </p:spPr>
      </p:pic>
      <p:sp>
        <p:nvSpPr>
          <p:cNvPr id="9" name="Rectangle 8">
            <a:extLst>
              <a:ext uri="{FF2B5EF4-FFF2-40B4-BE49-F238E27FC236}">
                <a16:creationId xmlns:a16="http://schemas.microsoft.com/office/drawing/2014/main" id="{3D3A9C47-BA3B-7A67-7E86-4179C8D70200}"/>
              </a:ext>
            </a:extLst>
          </p:cNvPr>
          <p:cNvSpPr/>
          <p:nvPr userDrawn="1"/>
        </p:nvSpPr>
        <p:spPr>
          <a:xfrm>
            <a:off x="5058931" y="6400800"/>
            <a:ext cx="2074138" cy="369332"/>
          </a:xfrm>
          <a:prstGeom prst="rect">
            <a:avLst/>
          </a:prstGeom>
        </p:spPr>
        <p:txBody>
          <a:bodyPr wrap="square">
            <a:spAutoFit/>
          </a:bodyPr>
          <a:lstStyle/>
          <a:p>
            <a:r>
              <a:rPr lang="en-GB" u="none">
                <a:solidFill>
                  <a:srgbClr val="00CEC1"/>
                </a:solidFill>
                <a:latin typeface="Source Sans Pro" panose="020B0503030403020204" pitchFamily="34" charset="0"/>
                <a:hlinkClick r:id="rId14">
                  <a:extLst>
                    <a:ext uri="{A12FA001-AC4F-418D-AE19-62706E023703}">
                      <ahyp:hlinkClr xmlns:ahyp="http://schemas.microsoft.com/office/drawing/2018/hyperlinkcolor" val="tx"/>
                    </a:ext>
                  </a:extLst>
                </a:hlinkClick>
              </a:rPr>
              <a:t>www.cdcs.ed.ac.uk</a:t>
            </a:r>
            <a:endParaRPr lang="en-GB" u="none">
              <a:solidFill>
                <a:srgbClr val="00CEC1"/>
              </a:solidFill>
              <a:latin typeface="Source Sans Pro" panose="020B0503030403020204" pitchFamily="34" charset="0"/>
            </a:endParaRPr>
          </a:p>
        </p:txBody>
      </p:sp>
    </p:spTree>
    <p:extLst>
      <p:ext uri="{BB962C8B-B14F-4D97-AF65-F5344CB8AC3E}">
        <p14:creationId xmlns:p14="http://schemas.microsoft.com/office/powerpoint/2010/main" val="2347729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800" b="1" kern="1200">
          <a:solidFill>
            <a:schemeClr val="accent5">
              <a:lumMod val="50000"/>
            </a:schemeClr>
          </a:solidFill>
          <a:latin typeface="Source Sans Pro" panose="020B0503030403020204" pitchFamily="34" charset="0"/>
          <a:ea typeface="Source Sans Pro" panose="020B050303040302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hyperlink" Target="https://elizabethpankratz.github.io/bayes_stat/day1/example.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DCS-training/Bayesian-Statistics/tree/main"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DCS-training/Bayesian-Statistics/tree/main"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smkirby.github.io/simlang2023-2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6FD4EA-5D56-26BE-1C53-BD206C0ECB09}"/>
              </a:ext>
            </a:extLst>
          </p:cNvPr>
          <p:cNvSpPr txBox="1"/>
          <p:nvPr/>
        </p:nvSpPr>
        <p:spPr>
          <a:xfrm>
            <a:off x="6883400" y="4466745"/>
            <a:ext cx="4753820" cy="707886"/>
          </a:xfrm>
          <a:prstGeom prst="rect">
            <a:avLst/>
          </a:prstGeom>
          <a:noFill/>
        </p:spPr>
        <p:txBody>
          <a:bodyPr wrap="square" rtlCol="0">
            <a:spAutoFit/>
          </a:bodyPr>
          <a:lstStyle/>
          <a:p>
            <a:r>
              <a:rPr lang="en-GB" sz="2000" b="1" dirty="0">
                <a:solidFill>
                  <a:schemeClr val="bg1"/>
                </a:solidFill>
                <a:latin typeface="Source Sans Pro" panose="020B0503030403020204" pitchFamily="34" charset="0"/>
                <a:ea typeface="Source Sans Pro" panose="020B0503030403020204" pitchFamily="34" charset="0"/>
              </a:rPr>
              <a:t>INTRODUCTION TO BAYESIAN STATISTICS</a:t>
            </a:r>
          </a:p>
        </p:txBody>
      </p:sp>
      <p:pic>
        <p:nvPicPr>
          <p:cNvPr id="6" name="Picture 5" descr="An old box with a piece of paper and a picture of a person&#10;&#10;Description automatically generated">
            <a:extLst>
              <a:ext uri="{FF2B5EF4-FFF2-40B4-BE49-F238E27FC236}">
                <a16:creationId xmlns:a16="http://schemas.microsoft.com/office/drawing/2014/main" id="{8F6A50F6-FADC-6851-E062-45EABA46A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398865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54441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2600" dirty="0"/>
                  <a:t>What you’re trying to figure out is the probability that your friend has a particular medical condition given their symptoms: </a:t>
                </a:r>
                <a:br>
                  <a:rPr lang="en-US" sz="2600" dirty="0"/>
                </a:br>
                <a:endParaRPr lang="en-GB" sz="2600" b="0" i="1" dirty="0">
                  <a:latin typeface="Cambria Math" panose="02040503050406030204" pitchFamily="18" charset="0"/>
                </a:endParaRPr>
              </a:p>
              <a:p>
                <a:pPr marL="0" indent="0">
                  <a:spcAft>
                    <a:spcPts val="600"/>
                  </a:spcAft>
                  <a:buNone/>
                </a:pPr>
                <a14:m>
                  <m:oMathPara xmlns:m="http://schemas.openxmlformats.org/officeDocument/2006/math">
                    <m:oMathParaPr>
                      <m:jc m:val="centerGroup"/>
                    </m:oMathParaPr>
                    <m:oMath xmlns:m="http://schemas.openxmlformats.org/officeDocument/2006/math">
                      <m:r>
                        <a:rPr lang="en-GB" sz="2600" b="0" i="1" smtClean="0">
                          <a:latin typeface="Cambria Math" panose="02040503050406030204" pitchFamily="18" charset="0"/>
                        </a:rPr>
                        <m:t>𝑃</m:t>
                      </m:r>
                      <m:d>
                        <m:dPr>
                          <m:ctrlPr>
                            <a:rPr lang="en-GB" sz="2600" b="0" i="1" smtClean="0">
                              <a:latin typeface="Cambria Math" panose="02040503050406030204" pitchFamily="18" charset="0"/>
                            </a:rPr>
                          </m:ctrlPr>
                        </m:dPr>
                        <m:e>
                          <m:r>
                            <a:rPr lang="en-GB" sz="2600" b="0" i="1" smtClean="0">
                              <a:latin typeface="Cambria Math" panose="02040503050406030204" pitchFamily="18" charset="0"/>
                            </a:rPr>
                            <m:t>𝑖𝑙𝑙𝑛𝑒𝑠𝑠</m:t>
                          </m:r>
                        </m:e>
                        <m:e>
                          <m:r>
                            <a:rPr lang="en-GB" sz="2600" b="0" i="1" smtClean="0">
                              <a:latin typeface="Cambria Math" panose="02040503050406030204" pitchFamily="18" charset="0"/>
                            </a:rPr>
                            <m:t>𝑠𝑦𝑚𝑝𝑡𝑜𝑚𝑠</m:t>
                          </m:r>
                        </m:e>
                      </m:d>
                    </m:oMath>
                  </m:oMathPara>
                </a14:m>
                <a:endParaRPr lang="en-GB" sz="2600" b="0" dirty="0"/>
              </a:p>
              <a:p>
                <a:pPr marL="0" indent="0">
                  <a:spcAft>
                    <a:spcPts val="600"/>
                  </a:spcAft>
                  <a:buNone/>
                </a:pPr>
                <a:br>
                  <a:rPr lang="en-US" sz="2600" dirty="0"/>
                </a:br>
                <a:r>
                  <a:rPr lang="en-US" sz="2600" dirty="0"/>
                  <a:t>We are trying to work this out based on two quantities which we </a:t>
                </a:r>
                <a:br>
                  <a:rPr lang="en-US" sz="2600" dirty="0"/>
                </a:br>
                <a:r>
                  <a:rPr lang="en-US" sz="2600" dirty="0"/>
                  <a:t>(roughly) know:</a:t>
                </a:r>
              </a:p>
              <a:p>
                <a:pPr>
                  <a:spcAft>
                    <a:spcPts val="600"/>
                  </a:spcAft>
                </a:pPr>
                <a:r>
                  <a:rPr lang="en-US" sz="2600" dirty="0"/>
                  <a:t>The </a:t>
                </a:r>
                <a:r>
                  <a:rPr lang="en-US" sz="2600" b="1" dirty="0"/>
                  <a:t>likelihood </a:t>
                </a:r>
                <a:r>
                  <a:rPr lang="en-US" sz="2600" dirty="0"/>
                  <a:t>of a symptom given an illness: </a:t>
                </a:r>
                <a14:m>
                  <m:oMath xmlns:m="http://schemas.openxmlformats.org/officeDocument/2006/math">
                    <m:r>
                      <a:rPr lang="en-GB" sz="2600" b="0" i="1" smtClean="0">
                        <a:latin typeface="Cambria Math" panose="02040503050406030204" pitchFamily="18" charset="0"/>
                      </a:rPr>
                      <m:t>𝑃</m:t>
                    </m:r>
                    <m:r>
                      <a:rPr lang="en-GB" sz="2600" b="0" i="1" smtClean="0">
                        <a:latin typeface="Cambria Math" panose="02040503050406030204" pitchFamily="18" charset="0"/>
                      </a:rPr>
                      <m:t>(</m:t>
                    </m:r>
                    <m:r>
                      <a:rPr lang="en-GB" sz="2600" b="0" i="1" smtClean="0">
                        <a:latin typeface="Cambria Math" panose="02040503050406030204" pitchFamily="18" charset="0"/>
                      </a:rPr>
                      <m:t>𝑠𝑦𝑚𝑝𝑡𝑜𝑚𝑠</m:t>
                    </m:r>
                    <m:r>
                      <a:rPr lang="en-GB" sz="2600" b="0" i="1" smtClean="0">
                        <a:latin typeface="Cambria Math" panose="02040503050406030204" pitchFamily="18" charset="0"/>
                      </a:rPr>
                      <m:t>|</m:t>
                    </m:r>
                    <m:r>
                      <a:rPr lang="en-GB" sz="2600" b="0" i="1" smtClean="0">
                        <a:latin typeface="Cambria Math" panose="02040503050406030204" pitchFamily="18" charset="0"/>
                      </a:rPr>
                      <m:t>𝑖𝑙𝑙𝑛𝑒𝑠𝑠</m:t>
                    </m:r>
                    <m:r>
                      <a:rPr lang="en-GB" sz="2600" b="0" i="1" smtClean="0">
                        <a:latin typeface="Cambria Math" panose="02040503050406030204" pitchFamily="18" charset="0"/>
                      </a:rPr>
                      <m:t>)</m:t>
                    </m:r>
                  </m:oMath>
                </a14:m>
                <a:endParaRPr lang="en-US" sz="2600" dirty="0"/>
              </a:p>
              <a:p>
                <a:pPr>
                  <a:spcAft>
                    <a:spcPts val="600"/>
                  </a:spcAft>
                </a:pPr>
                <a:r>
                  <a:rPr lang="en-US" sz="2600" dirty="0"/>
                  <a:t>The </a:t>
                </a:r>
                <a:r>
                  <a:rPr lang="en-US" sz="2600" b="1" dirty="0"/>
                  <a:t>prior</a:t>
                </a:r>
                <a:r>
                  <a:rPr lang="en-US" sz="2600" dirty="0"/>
                  <a:t> probability of each illness: </a:t>
                </a:r>
                <a14:m>
                  <m:oMath xmlns:m="http://schemas.openxmlformats.org/officeDocument/2006/math">
                    <m:r>
                      <a:rPr lang="en-GB" sz="2600" b="0" i="1" smtClean="0">
                        <a:latin typeface="Cambria Math" panose="02040503050406030204" pitchFamily="18" charset="0"/>
                      </a:rPr>
                      <m:t>𝑃</m:t>
                    </m:r>
                    <m:r>
                      <a:rPr lang="en-GB" sz="2600" b="0" i="1" smtClean="0">
                        <a:latin typeface="Cambria Math" panose="02040503050406030204" pitchFamily="18" charset="0"/>
                      </a:rPr>
                      <m:t>(</m:t>
                    </m:r>
                    <m:r>
                      <a:rPr lang="en-GB" sz="2600" b="0" i="1" smtClean="0">
                        <a:latin typeface="Cambria Math" panose="02040503050406030204" pitchFamily="18" charset="0"/>
                      </a:rPr>
                      <m:t>𝑖𝑙𝑙𝑛𝑒𝑠𝑠</m:t>
                    </m:r>
                    <m:r>
                      <a:rPr lang="en-GB" sz="2600" b="0" i="1" smtClean="0">
                        <a:latin typeface="Cambria Math" panose="02040503050406030204" pitchFamily="18" charset="0"/>
                      </a:rPr>
                      <m:t>)</m:t>
                    </m:r>
                  </m:oMath>
                </a14:m>
                <a:endParaRPr lang="en-US" sz="2600" dirty="0"/>
              </a:p>
            </p:txBody>
          </p:sp>
        </mc:Choice>
        <mc:Fallback xmlns="">
          <p:sp>
            <p:nvSpPr>
              <p:cNvPr id="7" name="Content Placeholder 2">
                <a:extLst>
                  <a:ext uri="{FF2B5EF4-FFF2-40B4-BE49-F238E27FC236}">
                    <a16:creationId xmlns:a16="http://schemas.microsoft.com/office/drawing/2014/main" id="{56097F04-96B6-3FD9-C9D8-AF165AF28D97}"/>
                  </a:ext>
                </a:extLst>
              </p:cNvPr>
              <p:cNvSpPr txBox="1">
                <a:spLocks noRot="1" noChangeAspect="1" noMove="1" noResize="1" noEditPoints="1" noAdjustHandles="1" noChangeArrowheads="1" noChangeShapeType="1" noTextEdit="1"/>
              </p:cNvSpPr>
              <p:nvPr/>
            </p:nvSpPr>
            <p:spPr>
              <a:xfrm>
                <a:off x="838200" y="1544413"/>
                <a:ext cx="10515600" cy="4030107"/>
              </a:xfrm>
              <a:prstGeom prst="rect">
                <a:avLst/>
              </a:prstGeom>
              <a:blipFill>
                <a:blip r:embed="rId3"/>
                <a:stretch>
                  <a:fillRect l="-1043" t="-2421" b="-2874"/>
                </a:stretch>
              </a:blipFill>
            </p:spPr>
            <p:txBody>
              <a:bodyPr/>
              <a:lstStyle/>
              <a:p>
                <a:r>
                  <a:rPr lang="en-GB">
                    <a:noFill/>
                  </a:rPr>
                  <a:t> </a:t>
                </a:r>
              </a:p>
            </p:txBody>
          </p:sp>
        </mc:Fallback>
      </mc:AlternateContent>
    </p:spTree>
    <p:extLst>
      <p:ext uri="{BB962C8B-B14F-4D97-AF65-F5344CB8AC3E}">
        <p14:creationId xmlns:p14="http://schemas.microsoft.com/office/powerpoint/2010/main" val="61164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57321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sz="2600" dirty="0"/>
                  <a:t>Bayes’ rule provides a convenient way of expressing the quantity we want to know in terms of the quantities we already know:</a:t>
                </a:r>
                <a:br>
                  <a:rPr lang="en-GB" sz="2600" dirty="0"/>
                </a:br>
                <a:endParaRPr lang="en-US" sz="2600" dirty="0"/>
              </a:p>
              <a:p>
                <a:pPr marL="0" indent="0">
                  <a:spcAft>
                    <a:spcPts val="600"/>
                  </a:spcAft>
                  <a:buNone/>
                </a:pPr>
                <a14:m>
                  <m:oMathPara xmlns:m="http://schemas.openxmlformats.org/officeDocument/2006/math">
                    <m:oMathParaPr>
                      <m:jc m:val="centerGroup"/>
                    </m:oMathParaPr>
                    <m:oMath xmlns:m="http://schemas.openxmlformats.org/officeDocument/2006/math">
                      <m:r>
                        <a:rPr lang="en-GB" sz="2600" b="0" i="1" smtClean="0">
                          <a:latin typeface="Cambria Math" panose="02040503050406030204" pitchFamily="18" charset="0"/>
                        </a:rPr>
                        <m:t>𝑃</m:t>
                      </m:r>
                      <m:d>
                        <m:dPr>
                          <m:ctrlPr>
                            <a:rPr lang="en-GB" sz="2600" b="0" i="1" smtClean="0">
                              <a:latin typeface="Cambria Math" panose="02040503050406030204" pitchFamily="18" charset="0"/>
                            </a:rPr>
                          </m:ctrlPr>
                        </m:dPr>
                        <m:e>
                          <m:r>
                            <a:rPr lang="en-GB" sz="2600" b="0" i="1" smtClean="0">
                              <a:latin typeface="Cambria Math" panose="02040503050406030204" pitchFamily="18" charset="0"/>
                            </a:rPr>
                            <m:t>𝑖𝑙𝑙𝑛𝑒𝑠𝑠</m:t>
                          </m:r>
                        </m:e>
                        <m:e>
                          <m:r>
                            <a:rPr lang="en-GB" sz="2600" b="0" i="1" smtClean="0">
                              <a:latin typeface="Cambria Math" panose="02040503050406030204" pitchFamily="18" charset="0"/>
                            </a:rPr>
                            <m:t>𝑠𝑦𝑚𝑝𝑡𝑜𝑚𝑠</m:t>
                          </m:r>
                        </m:e>
                      </m:d>
                      <m:r>
                        <a:rPr lang="en-GB" sz="2600" i="1" dirty="0" smtClean="0">
                          <a:latin typeface="Cambria Math" panose="02040503050406030204" pitchFamily="18" charset="0"/>
                        </a:rPr>
                        <m:t>∝</m:t>
                      </m:r>
                      <m:r>
                        <a:rPr lang="en-GB" sz="2600" b="0" i="1" dirty="0" smtClean="0">
                          <a:latin typeface="Cambria Math" panose="02040503050406030204" pitchFamily="18" charset="0"/>
                        </a:rPr>
                        <m:t>𝑃</m:t>
                      </m:r>
                      <m:d>
                        <m:dPr>
                          <m:ctrlPr>
                            <a:rPr lang="en-GB" sz="2600" b="0" i="1" dirty="0" smtClean="0">
                              <a:latin typeface="Cambria Math" panose="02040503050406030204" pitchFamily="18" charset="0"/>
                            </a:rPr>
                          </m:ctrlPr>
                        </m:dPr>
                        <m:e>
                          <m:r>
                            <a:rPr lang="en-GB" sz="2600" b="0" i="1" dirty="0" smtClean="0">
                              <a:latin typeface="Cambria Math" panose="02040503050406030204" pitchFamily="18" charset="0"/>
                            </a:rPr>
                            <m:t>𝑠𝑦𝑚𝑝𝑡𝑜𝑚𝑠</m:t>
                          </m:r>
                        </m:e>
                        <m:e>
                          <m:r>
                            <a:rPr lang="en-GB" sz="2600" b="0" i="1" dirty="0" smtClean="0">
                              <a:latin typeface="Cambria Math" panose="02040503050406030204" pitchFamily="18" charset="0"/>
                            </a:rPr>
                            <m:t>𝑖𝑙𝑙𝑛𝑒𝑠𝑠</m:t>
                          </m:r>
                        </m:e>
                      </m:d>
                      <m:r>
                        <a:rPr lang="en-GB" sz="2600" b="0" i="1" dirty="0" smtClean="0">
                          <a:latin typeface="Cambria Math" panose="02040503050406030204" pitchFamily="18" charset="0"/>
                        </a:rPr>
                        <m:t> </m:t>
                      </m:r>
                      <m:r>
                        <a:rPr lang="en-GB" sz="2600" i="1" dirty="0">
                          <a:latin typeface="Cambria Math" panose="02040503050406030204" pitchFamily="18" charset="0"/>
                          <a:ea typeface="Cambria Math" panose="02040503050406030204" pitchFamily="18" charset="0"/>
                        </a:rPr>
                        <m:t>∙</m:t>
                      </m:r>
                      <m:r>
                        <a:rPr lang="en-GB" sz="2600" b="0" i="1" dirty="0" smtClean="0">
                          <a:latin typeface="Cambria Math" panose="02040503050406030204" pitchFamily="18" charset="0"/>
                          <a:ea typeface="Cambria Math" panose="02040503050406030204" pitchFamily="18" charset="0"/>
                        </a:rPr>
                        <m:t> </m:t>
                      </m:r>
                      <m:r>
                        <a:rPr lang="en-GB" sz="2600" b="0" i="1" dirty="0" smtClean="0">
                          <a:latin typeface="Cambria Math" panose="02040503050406030204" pitchFamily="18" charset="0"/>
                          <a:ea typeface="Cambria Math" panose="02040503050406030204" pitchFamily="18" charset="0"/>
                        </a:rPr>
                        <m:t>𝑃</m:t>
                      </m:r>
                      <m:r>
                        <a:rPr lang="en-GB" sz="2600" b="0" i="1" dirty="0" smtClean="0">
                          <a:latin typeface="Cambria Math" panose="02040503050406030204" pitchFamily="18" charset="0"/>
                          <a:ea typeface="Cambria Math" panose="02040503050406030204" pitchFamily="18" charset="0"/>
                        </a:rPr>
                        <m:t>(</m:t>
                      </m:r>
                      <m:r>
                        <a:rPr lang="en-GB" sz="2600" b="0" i="1" dirty="0" smtClean="0">
                          <a:latin typeface="Cambria Math" panose="02040503050406030204" pitchFamily="18" charset="0"/>
                          <a:ea typeface="Cambria Math" panose="02040503050406030204" pitchFamily="18" charset="0"/>
                        </a:rPr>
                        <m:t>𝑖𝑙𝑙𝑛𝑒𝑠𝑠</m:t>
                      </m:r>
                      <m:r>
                        <a:rPr lang="en-GB" sz="2600" b="0" i="1" dirty="0" smtClean="0">
                          <a:latin typeface="Cambria Math" panose="02040503050406030204" pitchFamily="18" charset="0"/>
                          <a:ea typeface="Cambria Math" panose="02040503050406030204" pitchFamily="18" charset="0"/>
                        </a:rPr>
                        <m:t>)</m:t>
                      </m:r>
                    </m:oMath>
                  </m:oMathPara>
                </a14:m>
                <a:endParaRPr lang="en-GB" sz="2600" i="1" dirty="0"/>
              </a:p>
              <a:p>
                <a:pPr marL="0" indent="0">
                  <a:spcAft>
                    <a:spcPts val="600"/>
                  </a:spcAft>
                  <a:buNone/>
                </a:pPr>
                <a:br>
                  <a:rPr lang="en-GB" sz="2600" dirty="0"/>
                </a:br>
                <a:r>
                  <a:rPr lang="en-GB" sz="2600" dirty="0"/>
                  <a:t>In full:</a:t>
                </a:r>
              </a:p>
              <a:p>
                <a:pPr marL="0" indent="0">
                  <a:spcAft>
                    <a:spcPts val="600"/>
                  </a:spcAft>
                  <a:buNone/>
                </a:pPr>
                <a14:m>
                  <m:oMathPara xmlns:m="http://schemas.openxmlformats.org/officeDocument/2006/math">
                    <m:oMathParaPr>
                      <m:jc m:val="centerGroup"/>
                    </m:oMathParaPr>
                    <m:oMath xmlns:m="http://schemas.openxmlformats.org/officeDocument/2006/math">
                      <m:r>
                        <a:rPr lang="en-GB" sz="2600" b="0" i="1" smtClean="0">
                          <a:latin typeface="Cambria Math" panose="02040503050406030204" pitchFamily="18" charset="0"/>
                        </a:rPr>
                        <m:t>𝑃</m:t>
                      </m:r>
                      <m:d>
                        <m:dPr>
                          <m:ctrlPr>
                            <a:rPr lang="en-GB" sz="2600" b="0" i="1" smtClean="0">
                              <a:latin typeface="Cambria Math" panose="02040503050406030204" pitchFamily="18" charset="0"/>
                            </a:rPr>
                          </m:ctrlPr>
                        </m:dPr>
                        <m:e>
                          <m:r>
                            <a:rPr lang="en-GB" sz="2600" b="0" i="1" smtClean="0">
                              <a:latin typeface="Cambria Math" panose="02040503050406030204" pitchFamily="18" charset="0"/>
                            </a:rPr>
                            <m:t>𝑖𝑙𝑙𝑛𝑒𝑠𝑠</m:t>
                          </m:r>
                        </m:e>
                        <m:e>
                          <m:r>
                            <a:rPr lang="en-GB" sz="2600" b="0" i="1" smtClean="0">
                              <a:latin typeface="Cambria Math" panose="02040503050406030204" pitchFamily="18" charset="0"/>
                            </a:rPr>
                            <m:t>𝑠𝑦𝑚𝑝𝑡𝑜𝑚𝑠</m:t>
                          </m:r>
                        </m:e>
                      </m:d>
                      <m:r>
                        <a:rPr lang="en-GB" sz="2600" b="0" i="1" smtClean="0">
                          <a:latin typeface="Cambria Math" panose="02040503050406030204" pitchFamily="18" charset="0"/>
                        </a:rPr>
                        <m:t>=</m:t>
                      </m:r>
                      <m:f>
                        <m:fPr>
                          <m:ctrlPr>
                            <a:rPr lang="en-GB" sz="2600" b="0" i="1" smtClean="0">
                              <a:latin typeface="Cambria Math" panose="02040503050406030204" pitchFamily="18" charset="0"/>
                            </a:rPr>
                          </m:ctrlPr>
                        </m:fPr>
                        <m:num>
                          <m:r>
                            <a:rPr lang="en-GB" sz="2600" i="1">
                              <a:latin typeface="Cambria Math" panose="02040503050406030204" pitchFamily="18" charset="0"/>
                            </a:rPr>
                            <m:t>𝑃</m:t>
                          </m:r>
                          <m:d>
                            <m:dPr>
                              <m:ctrlPr>
                                <a:rPr lang="en-GB" sz="2600" i="1">
                                  <a:latin typeface="Cambria Math" panose="02040503050406030204" pitchFamily="18" charset="0"/>
                                </a:rPr>
                              </m:ctrlPr>
                            </m:dPr>
                            <m:e>
                              <m:r>
                                <a:rPr lang="en-GB" sz="2600" i="1">
                                  <a:latin typeface="Cambria Math" panose="02040503050406030204" pitchFamily="18" charset="0"/>
                                </a:rPr>
                                <m:t>𝑠𝑦𝑚𝑝𝑡𝑜𝑚𝑠</m:t>
                              </m:r>
                            </m:e>
                            <m:e>
                              <m:r>
                                <a:rPr lang="en-GB" sz="2600" i="1">
                                  <a:latin typeface="Cambria Math" panose="02040503050406030204" pitchFamily="18" charset="0"/>
                                </a:rPr>
                                <m:t>𝑖𝑙𝑙𝑛𝑒𝑠𝑠</m:t>
                              </m:r>
                            </m:e>
                          </m:d>
                          <m:r>
                            <a:rPr lang="en-GB" sz="2600" i="1" smtClean="0">
                              <a:latin typeface="Cambria Math" panose="02040503050406030204" pitchFamily="18" charset="0"/>
                              <a:ea typeface="Cambria Math" panose="02040503050406030204" pitchFamily="18" charset="0"/>
                            </a:rPr>
                            <m:t>∙</m:t>
                          </m:r>
                          <m:r>
                            <a:rPr lang="en-GB" sz="2600" b="0" i="1" smtClean="0">
                              <a:latin typeface="Cambria Math" panose="02040503050406030204" pitchFamily="18" charset="0"/>
                              <a:ea typeface="Cambria Math" panose="02040503050406030204" pitchFamily="18" charset="0"/>
                            </a:rPr>
                            <m:t> </m:t>
                          </m:r>
                          <m:r>
                            <a:rPr lang="en-GB" sz="2600" i="1">
                              <a:latin typeface="Cambria Math" panose="02040503050406030204" pitchFamily="18" charset="0"/>
                              <a:ea typeface="Cambria Math" panose="02040503050406030204" pitchFamily="18" charset="0"/>
                            </a:rPr>
                            <m:t>𝑃</m:t>
                          </m:r>
                          <m:r>
                            <a:rPr lang="en-GB" sz="2600" i="1">
                              <a:latin typeface="Cambria Math" panose="02040503050406030204" pitchFamily="18" charset="0"/>
                              <a:ea typeface="Cambria Math" panose="02040503050406030204" pitchFamily="18" charset="0"/>
                            </a:rPr>
                            <m:t>(</m:t>
                          </m:r>
                          <m:r>
                            <a:rPr lang="en-GB" sz="2600" i="1">
                              <a:latin typeface="Cambria Math" panose="02040503050406030204" pitchFamily="18" charset="0"/>
                              <a:ea typeface="Cambria Math" panose="02040503050406030204" pitchFamily="18" charset="0"/>
                            </a:rPr>
                            <m:t>𝑖𝑙𝑙𝑛𝑒𝑠𝑠</m:t>
                          </m:r>
                          <m:r>
                            <a:rPr lang="en-GB" sz="2600" i="1">
                              <a:latin typeface="Cambria Math" panose="02040503050406030204" pitchFamily="18" charset="0"/>
                              <a:ea typeface="Cambria Math" panose="02040503050406030204" pitchFamily="18" charset="0"/>
                            </a:rPr>
                            <m:t>)</m:t>
                          </m:r>
                        </m:num>
                        <m:den>
                          <m:r>
                            <a:rPr lang="en-GB" sz="2600" b="0" i="1" smtClean="0">
                              <a:latin typeface="Cambria Math" panose="02040503050406030204" pitchFamily="18" charset="0"/>
                            </a:rPr>
                            <m:t>𝑃</m:t>
                          </m:r>
                          <m:r>
                            <a:rPr lang="en-GB" sz="2600" b="0" i="1" smtClean="0">
                              <a:latin typeface="Cambria Math" panose="02040503050406030204" pitchFamily="18" charset="0"/>
                            </a:rPr>
                            <m:t>(</m:t>
                          </m:r>
                          <m:r>
                            <a:rPr lang="en-GB" sz="2600" b="0" i="1" smtClean="0">
                              <a:latin typeface="Cambria Math" panose="02040503050406030204" pitchFamily="18" charset="0"/>
                            </a:rPr>
                            <m:t>𝑠𝑦𝑚𝑝𝑡𝑜𝑚𝑠</m:t>
                          </m:r>
                          <m:r>
                            <a:rPr lang="en-GB" sz="2600" b="0" i="1" smtClean="0">
                              <a:latin typeface="Cambria Math" panose="02040503050406030204" pitchFamily="18" charset="0"/>
                            </a:rPr>
                            <m:t>)</m:t>
                          </m:r>
                        </m:den>
                      </m:f>
                    </m:oMath>
                  </m:oMathPara>
                </a14:m>
                <a:endParaRPr lang="en-GB" sz="2600" dirty="0"/>
              </a:p>
            </p:txBody>
          </p:sp>
        </mc:Choice>
        <mc:Fallback xmlns="">
          <p:sp>
            <p:nvSpPr>
              <p:cNvPr id="7" name="Content Placeholder 2">
                <a:extLst>
                  <a:ext uri="{FF2B5EF4-FFF2-40B4-BE49-F238E27FC236}">
                    <a16:creationId xmlns:a16="http://schemas.microsoft.com/office/drawing/2014/main" id="{56097F04-96B6-3FD9-C9D8-AF165AF28D97}"/>
                  </a:ext>
                </a:extLst>
              </p:cNvPr>
              <p:cNvSpPr txBox="1">
                <a:spLocks noRot="1" noChangeAspect="1" noMove="1" noResize="1" noEditPoints="1" noAdjustHandles="1" noChangeArrowheads="1" noChangeShapeType="1" noTextEdit="1"/>
              </p:cNvSpPr>
              <p:nvPr/>
            </p:nvSpPr>
            <p:spPr>
              <a:xfrm>
                <a:off x="838200" y="1573213"/>
                <a:ext cx="10515600" cy="4030107"/>
              </a:xfrm>
              <a:prstGeom prst="rect">
                <a:avLst/>
              </a:prstGeom>
              <a:blipFill>
                <a:blip r:embed="rId3"/>
                <a:stretch>
                  <a:fillRect l="-1043" t="-2421"/>
                </a:stretch>
              </a:blipFill>
            </p:spPr>
            <p:txBody>
              <a:bodyPr/>
              <a:lstStyle/>
              <a:p>
                <a:r>
                  <a:rPr lang="en-GB">
                    <a:noFill/>
                  </a:rPr>
                  <a:t> </a:t>
                </a:r>
              </a:p>
            </p:txBody>
          </p:sp>
        </mc:Fallback>
      </mc:AlternateContent>
    </p:spTree>
    <p:extLst>
      <p:ext uri="{BB962C8B-B14F-4D97-AF65-F5344CB8AC3E}">
        <p14:creationId xmlns:p14="http://schemas.microsoft.com/office/powerpoint/2010/main" val="1614994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F8-E1EE-8EE5-E97B-D84088DAE253}"/>
              </a:ext>
            </a:extLst>
          </p:cNvPr>
          <p:cNvSpPr>
            <a:spLocks noGrp="1"/>
          </p:cNvSpPr>
          <p:nvPr>
            <p:ph type="title"/>
          </p:nvPr>
        </p:nvSpPr>
        <p:spPr/>
        <p:txBody>
          <a:bodyPr/>
          <a:lstStyle/>
          <a:p>
            <a:r>
              <a:rPr lang="en-GB" dirty="0"/>
              <a:t>Introducing Bayes</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3910246361"/>
                  </p:ext>
                </p:extLst>
              </p:nvPr>
            </p:nvGraphicFramePr>
            <p:xfrm>
              <a:off x="484909" y="1600200"/>
              <a:ext cx="11222182" cy="45720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bl>
              </a:graphicData>
            </a:graphic>
          </p:graphicFrame>
        </mc:Choice>
        <mc:Fallback xmlns="">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3910246361"/>
                  </p:ext>
                </p:extLst>
              </p:nvPr>
            </p:nvGraphicFramePr>
            <p:xfrm>
              <a:off x="484909" y="1600200"/>
              <a:ext cx="11222182" cy="45720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45720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211" r="-247547" b="-2894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bl>
              </a:graphicData>
            </a:graphic>
          </p:graphicFrame>
        </mc:Fallback>
      </mc:AlternateContent>
    </p:spTree>
    <p:extLst>
      <p:ext uri="{BB962C8B-B14F-4D97-AF65-F5344CB8AC3E}">
        <p14:creationId xmlns:p14="http://schemas.microsoft.com/office/powerpoint/2010/main" val="2245168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F8-E1EE-8EE5-E97B-D84088DAE253}"/>
              </a:ext>
            </a:extLst>
          </p:cNvPr>
          <p:cNvSpPr>
            <a:spLocks noGrp="1"/>
          </p:cNvSpPr>
          <p:nvPr>
            <p:ph type="title"/>
          </p:nvPr>
        </p:nvSpPr>
        <p:spPr/>
        <p:txBody>
          <a:bodyPr/>
          <a:lstStyle/>
          <a:p>
            <a:r>
              <a:rPr lang="en-GB" dirty="0"/>
              <a:t>Introducing Bayes</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3820236242"/>
                  </p:ext>
                </p:extLst>
              </p:nvPr>
            </p:nvGraphicFramePr>
            <p:xfrm>
              <a:off x="484909" y="1600200"/>
              <a:ext cx="11222182" cy="128016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bl>
              </a:graphicData>
            </a:graphic>
          </p:graphicFrame>
        </mc:Choice>
        <mc:Fallback xmlns="">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3820236242"/>
                  </p:ext>
                </p:extLst>
              </p:nvPr>
            </p:nvGraphicFramePr>
            <p:xfrm>
              <a:off x="484909" y="1600200"/>
              <a:ext cx="11222182" cy="128016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45720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333" r="-247547" b="-210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8229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60294" r="-247547" b="-1617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bl>
              </a:graphicData>
            </a:graphic>
          </p:graphicFrame>
        </mc:Fallback>
      </mc:AlternateContent>
    </p:spTree>
    <p:extLst>
      <p:ext uri="{BB962C8B-B14F-4D97-AF65-F5344CB8AC3E}">
        <p14:creationId xmlns:p14="http://schemas.microsoft.com/office/powerpoint/2010/main" val="2424878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F8-E1EE-8EE5-E97B-D84088DAE253}"/>
              </a:ext>
            </a:extLst>
          </p:cNvPr>
          <p:cNvSpPr>
            <a:spLocks noGrp="1"/>
          </p:cNvSpPr>
          <p:nvPr>
            <p:ph type="title"/>
          </p:nvPr>
        </p:nvSpPr>
        <p:spPr/>
        <p:txBody>
          <a:bodyPr/>
          <a:lstStyle/>
          <a:p>
            <a:r>
              <a:rPr lang="en-GB" dirty="0"/>
              <a:t>Introducing Bayes</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1039612194"/>
                  </p:ext>
                </p:extLst>
              </p:nvPr>
            </p:nvGraphicFramePr>
            <p:xfrm>
              <a:off x="484909" y="1600200"/>
              <a:ext cx="11222182" cy="210312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that you have a particular illness, before I have any evidence from your symptoms,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prior</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6517415"/>
                      </a:ext>
                    </a:extLst>
                  </a:tr>
                </a:tbl>
              </a:graphicData>
            </a:graphic>
          </p:graphicFrame>
        </mc:Choice>
        <mc:Fallback xmlns="">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1039612194"/>
                  </p:ext>
                </p:extLst>
              </p:nvPr>
            </p:nvGraphicFramePr>
            <p:xfrm>
              <a:off x="484909" y="1600200"/>
              <a:ext cx="11222182" cy="210312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45720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333" r="-247547" b="-390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8229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60294" r="-247547" b="-115441"/>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r h="8229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61481" r="-247547" b="-16296"/>
                          </a:stretch>
                        </a:blipFill>
                      </a:tcPr>
                    </a:tc>
                    <a:tc>
                      <a:txBody>
                        <a:bodyPr/>
                        <a:lstStyle/>
                        <a:p>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that you have a particular illness, before I have any evidence from your symptoms,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prior</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6517415"/>
                      </a:ext>
                    </a:extLst>
                  </a:tr>
                </a:tbl>
              </a:graphicData>
            </a:graphic>
          </p:graphicFrame>
        </mc:Fallback>
      </mc:AlternateContent>
    </p:spTree>
    <p:extLst>
      <p:ext uri="{BB962C8B-B14F-4D97-AF65-F5344CB8AC3E}">
        <p14:creationId xmlns:p14="http://schemas.microsoft.com/office/powerpoint/2010/main" val="3078987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1DF8-E1EE-8EE5-E97B-D84088DAE253}"/>
              </a:ext>
            </a:extLst>
          </p:cNvPr>
          <p:cNvSpPr>
            <a:spLocks noGrp="1"/>
          </p:cNvSpPr>
          <p:nvPr>
            <p:ph type="title"/>
          </p:nvPr>
        </p:nvSpPr>
        <p:spPr/>
        <p:txBody>
          <a:bodyPr/>
          <a:lstStyle/>
          <a:p>
            <a:r>
              <a:rPr lang="en-GB" dirty="0"/>
              <a:t>Introducing Bayes</a:t>
            </a:r>
          </a:p>
        </p:txBody>
      </p:sp>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1982280484"/>
                  </p:ext>
                </p:extLst>
              </p:nvPr>
            </p:nvGraphicFramePr>
            <p:xfrm>
              <a:off x="484909" y="1600200"/>
              <a:ext cx="11222182" cy="365760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e>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𝑃</m:t>
                                </m:r>
                                <m:d>
                                  <m:dPr>
                                    <m:ctrlP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ctrlPr>
                                  </m:dPr>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e>
                                  <m:e>
                                    <m:r>
                                      <a:rPr kumimoji="0" lang="en-GB" sz="2400" b="0" i="1" u="none" strike="noStrike" kern="1200" cap="none" spc="0" normalizeH="0" baseline="0" noProof="0" dirty="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e>
                                </m:d>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r h="370840">
                    <a:tc>
                      <a:txBody>
                        <a:bodyPr/>
                        <a:lstStyle/>
                        <a:p>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𝑖𝑙𝑙𝑛𝑒𝑠𝑠</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oMath>
                            </m:oMathPara>
                          </a14:m>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that you have a particular illness, before I have any evidence from your symptoms,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prior</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651741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𝑃</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𝑠𝑦𝑚𝑝𝑡𝑜𝑚𝑠</m:t>
                                </m:r>
                                <m:r>
                                  <a:rPr kumimoji="0" lang="en-GB" sz="2400" b="0" i="1" u="none" strike="noStrike" kern="1200" cap="none" spc="0" normalizeH="0" baseline="0" noProof="0" smtClean="0">
                                    <a:ln>
                                      <a:noFill/>
                                    </a:ln>
                                    <a:solidFill>
                                      <a:schemeClr val="accent5">
                                        <a:lumMod val="50000"/>
                                      </a:schemeClr>
                                    </a:solidFill>
                                    <a:effectLst/>
                                    <a:uLnTx/>
                                    <a:uFillTx/>
                                    <a:latin typeface="Cambria Math" panose="02040503050406030204" pitchFamily="18" charset="0"/>
                                    <a:ea typeface="+mn-ea"/>
                                    <a:cs typeface="+mn-cs"/>
                                  </a:rPr>
                                  <m:t>)</m:t>
                                </m:r>
                              </m:oMath>
                            </m:oMathPara>
                          </a14:m>
                          <a:endParaRPr kumimoji="0" lang="en-GB" sz="2400" b="0" i="0" u="none" strike="noStrike" kern="1200" cap="none" spc="0" normalizeH="0" baseline="0" noProof="0" dirty="0">
                            <a:ln>
                              <a:noFill/>
                            </a:ln>
                            <a:solidFill>
                              <a:schemeClr val="accent5">
                                <a:lumMod val="50000"/>
                              </a:schemeClr>
                            </a:solidFill>
                            <a:effectLst/>
                            <a:uLnTx/>
                            <a:uFillTx/>
                            <a:latin typeface="Source Sans Pro" panose="020B0503030403020204" pitchFamily="34" charset="0"/>
                            <a:ea typeface="Source Sans Pro" panose="020B0503030403020204" pitchFamily="34" charset="0"/>
                            <a:cs typeface="+mn-cs"/>
                          </a:endParaRPr>
                        </a:p>
                        <a:p>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GB" sz="2400" b="0" dirty="0">
                              <a:solidFill>
                                <a:schemeClr val="accent5">
                                  <a:lumMod val="50000"/>
                                </a:schemeClr>
                              </a:solidFill>
                              <a:latin typeface="Source Sans Pro" panose="020B0503030403020204" pitchFamily="34" charset="0"/>
                              <a:ea typeface="Source Sans Pro" panose="020B0503030403020204" pitchFamily="34" charset="0"/>
                            </a:rPr>
                            <a:t>The term on the bottom (the probability of symptoms independent of illness) is just a normalising constant: it’s not very interesting to us since it’s the same for all illnesses. It’s often known as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marginal (likelihood)</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7033215"/>
                      </a:ext>
                    </a:extLst>
                  </a:tr>
                </a:tbl>
              </a:graphicData>
            </a:graphic>
          </p:graphicFrame>
        </mc:Choice>
        <mc:Fallback xmlns="">
          <p:graphicFrame>
            <p:nvGraphicFramePr>
              <p:cNvPr id="3" name="Table 2">
                <a:extLst>
                  <a:ext uri="{FF2B5EF4-FFF2-40B4-BE49-F238E27FC236}">
                    <a16:creationId xmlns:a16="http://schemas.microsoft.com/office/drawing/2014/main" id="{C130E0DA-CF46-D441-6D17-CCD9DAE79900}"/>
                  </a:ext>
                </a:extLst>
              </p:cNvPr>
              <p:cNvGraphicFramePr>
                <a:graphicFrameLocks noGrp="1"/>
              </p:cNvGraphicFramePr>
              <p:nvPr>
                <p:extLst>
                  <p:ext uri="{D42A27DB-BD31-4B8C-83A1-F6EECF244321}">
                    <p14:modId xmlns:p14="http://schemas.microsoft.com/office/powerpoint/2010/main" val="1982280484"/>
                  </p:ext>
                </p:extLst>
              </p:nvPr>
            </p:nvGraphicFramePr>
            <p:xfrm>
              <a:off x="484909" y="1600200"/>
              <a:ext cx="11222182" cy="3657600"/>
            </p:xfrm>
            <a:graphic>
              <a:graphicData uri="http://schemas.openxmlformats.org/drawingml/2006/table">
                <a:tbl>
                  <a:tblPr firstRow="1" bandRow="1">
                    <a:tableStyleId>{5C22544A-7EE6-4342-B048-85BDC9FD1C3A}</a:tableStyleId>
                  </a:tblPr>
                  <a:tblGrid>
                    <a:gridCol w="3228109">
                      <a:extLst>
                        <a:ext uri="{9D8B030D-6E8A-4147-A177-3AD203B41FA5}">
                          <a16:colId xmlns:a16="http://schemas.microsoft.com/office/drawing/2014/main" val="3003871964"/>
                        </a:ext>
                      </a:extLst>
                    </a:gridCol>
                    <a:gridCol w="7994073">
                      <a:extLst>
                        <a:ext uri="{9D8B030D-6E8A-4147-A177-3AD203B41FA5}">
                          <a16:colId xmlns:a16="http://schemas.microsoft.com/office/drawing/2014/main" val="2597857334"/>
                        </a:ext>
                      </a:extLst>
                    </a:gridCol>
                  </a:tblGrid>
                  <a:tr h="45720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9333" r="-247547" b="-73066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b="0" dirty="0">
                              <a:solidFill>
                                <a:schemeClr val="accent5">
                                  <a:lumMod val="50000"/>
                                </a:schemeClr>
                              </a:solidFill>
                              <a:latin typeface="Source Sans Pro" panose="020B0503030403020204" pitchFamily="34" charset="0"/>
                              <a:ea typeface="Source Sans Pro" panose="020B0503030403020204" pitchFamily="34" charset="0"/>
                            </a:rPr>
                            <a:t>The thing we want to know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posterior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7480856"/>
                      </a:ext>
                    </a:extLst>
                  </a:tr>
                  <a:tr h="8229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60741" r="-247547" b="-30592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of a particular set of symptoms given that you have a specific illness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likelihood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46069278"/>
                      </a:ext>
                    </a:extLst>
                  </a:tr>
                  <a:tr h="82296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59559" r="-247547" b="-203676"/>
                          </a:stretch>
                        </a:blipFill>
                      </a:tcPr>
                    </a:tc>
                    <a:tc>
                      <a:txBody>
                        <a:bodyPr/>
                        <a:lstStyle/>
                        <a:p>
                          <a:r>
                            <a:rPr lang="en-GB" sz="2400" dirty="0">
                              <a:solidFill>
                                <a:schemeClr val="accent5">
                                  <a:lumMod val="50000"/>
                                </a:schemeClr>
                              </a:solidFill>
                              <a:latin typeface="Source Sans Pro" panose="020B0503030403020204" pitchFamily="34" charset="0"/>
                              <a:ea typeface="Source Sans Pro" panose="020B0503030403020204" pitchFamily="34" charset="0"/>
                            </a:rPr>
                            <a:t>The probability that you have a particular illness, before I have any evidence from your symptoms, is called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prior</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56517415"/>
                      </a:ext>
                    </a:extLst>
                  </a:tr>
                  <a:tr h="155448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2"/>
                          <a:stretch>
                            <a:fillRect t="-138431" r="-247547" b="-8627"/>
                          </a:stretch>
                        </a:blipFill>
                      </a:tcPr>
                    </a:tc>
                    <a:tc>
                      <a:txBody>
                        <a:bodyPr/>
                        <a:lstStyle/>
                        <a:p>
                          <a:r>
                            <a:rPr lang="en-GB" sz="2400" b="0" dirty="0">
                              <a:solidFill>
                                <a:schemeClr val="accent5">
                                  <a:lumMod val="50000"/>
                                </a:schemeClr>
                              </a:solidFill>
                              <a:latin typeface="Source Sans Pro" panose="020B0503030403020204" pitchFamily="34" charset="0"/>
                              <a:ea typeface="Source Sans Pro" panose="020B0503030403020204" pitchFamily="34" charset="0"/>
                            </a:rPr>
                            <a:t>The term on the bottom (the probability of symptoms independent of illness) is just a normalising constant: it’s not very interesting to us since it’s the same for all illnesses. It’s often known as the </a:t>
                          </a:r>
                          <a:r>
                            <a:rPr lang="en-GB" sz="2400" b="1" dirty="0">
                              <a:solidFill>
                                <a:schemeClr val="accent5">
                                  <a:lumMod val="50000"/>
                                </a:schemeClr>
                              </a:solidFill>
                              <a:latin typeface="Source Sans Pro" panose="020B0503030403020204" pitchFamily="34" charset="0"/>
                              <a:ea typeface="Source Sans Pro" panose="020B0503030403020204" pitchFamily="34" charset="0"/>
                            </a:rPr>
                            <a:t>marginal (likelihood)</a:t>
                          </a:r>
                          <a:endParaRPr lang="en-GB" sz="2400" b="0" dirty="0">
                            <a:solidFill>
                              <a:schemeClr val="accent5">
                                <a:lumMod val="50000"/>
                              </a:schemeClr>
                            </a:solidFill>
                            <a:latin typeface="Source Sans Pro" panose="020B0503030403020204" pitchFamily="34" charset="0"/>
                            <a:ea typeface="Source Sans Pro" panose="020B0503030403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87033215"/>
                      </a:ext>
                    </a:extLst>
                  </a:tr>
                </a:tbl>
              </a:graphicData>
            </a:graphic>
          </p:graphicFrame>
        </mc:Fallback>
      </mc:AlternateContent>
    </p:spTree>
    <p:extLst>
      <p:ext uri="{BB962C8B-B14F-4D97-AF65-F5344CB8AC3E}">
        <p14:creationId xmlns:p14="http://schemas.microsoft.com/office/powerpoint/2010/main" val="411822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57321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dirty="0"/>
              <a:t>It makes intuitive sense…</a:t>
            </a:r>
          </a:p>
          <a:p>
            <a:pPr>
              <a:spcAft>
                <a:spcPts val="600"/>
              </a:spcAft>
            </a:pPr>
            <a:r>
              <a:rPr lang="en-GB" dirty="0"/>
              <a:t>If the likelihood of symptoms given a certain illness is high, this will increase the posterior probability of that illness</a:t>
            </a:r>
          </a:p>
          <a:p>
            <a:pPr>
              <a:spcAft>
                <a:spcPts val="600"/>
              </a:spcAft>
            </a:pPr>
            <a:r>
              <a:rPr lang="en-GB" dirty="0"/>
              <a:t>If the prior probability of a certain illness is high, this will increase the posterior probability of that illness</a:t>
            </a:r>
          </a:p>
          <a:p>
            <a:pPr>
              <a:spcAft>
                <a:spcPts val="600"/>
              </a:spcAft>
            </a:pPr>
            <a:r>
              <a:rPr lang="en-GB" dirty="0"/>
              <a:t>If a particular illness has low prior probability, we need some really convincing evidence to make us believe it to be true</a:t>
            </a:r>
          </a:p>
        </p:txBody>
      </p:sp>
    </p:spTree>
    <p:extLst>
      <p:ext uri="{BB962C8B-B14F-4D97-AF65-F5344CB8AC3E}">
        <p14:creationId xmlns:p14="http://schemas.microsoft.com/office/powerpoint/2010/main" val="107729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normAutofit/>
          </a:bodyPr>
          <a:lstStyle/>
          <a:p>
            <a:r>
              <a:rPr lang="en-GB" dirty="0"/>
              <a:t>Bayesian inference for statistics</a:t>
            </a:r>
          </a:p>
        </p:txBody>
      </p:sp>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64306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dirty="0"/>
              <a:t>In inferential statistics, we want to use the data we have collected to estimate the value of some parameter(s) of interest, e.g.</a:t>
            </a:r>
          </a:p>
          <a:p>
            <a:pPr>
              <a:spcAft>
                <a:spcPts val="600"/>
              </a:spcAft>
            </a:pPr>
            <a:r>
              <a:rPr lang="en-GB" dirty="0"/>
              <a:t>How well do experiment participants perform on a </a:t>
            </a:r>
            <a:br>
              <a:rPr lang="en-GB" dirty="0"/>
            </a:br>
            <a:r>
              <a:rPr lang="en-GB" dirty="0"/>
              <a:t>binary outcome task (correct/incorrect)?</a:t>
            </a:r>
          </a:p>
          <a:p>
            <a:pPr>
              <a:spcAft>
                <a:spcPts val="600"/>
              </a:spcAft>
            </a:pPr>
            <a:r>
              <a:rPr lang="en-GB" dirty="0"/>
              <a:t>How many people click a link in version A of our marketing newsletter compared to version B?</a:t>
            </a:r>
          </a:p>
          <a:p>
            <a:pPr>
              <a:spcAft>
                <a:spcPts val="600"/>
              </a:spcAft>
            </a:pPr>
            <a:r>
              <a:rPr lang="en-GB" dirty="0"/>
              <a:t>How do different patients respond to a particular treatment depending on their age and sex?</a:t>
            </a:r>
          </a:p>
        </p:txBody>
      </p:sp>
    </p:spTree>
    <p:extLst>
      <p:ext uri="{BB962C8B-B14F-4D97-AF65-F5344CB8AC3E}">
        <p14:creationId xmlns:p14="http://schemas.microsoft.com/office/powerpoint/2010/main" val="60053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normAutofit/>
          </a:bodyPr>
          <a:lstStyle/>
          <a:p>
            <a:r>
              <a:rPr lang="en-GB" dirty="0"/>
              <a:t>Bayesian inference for statistics</a:t>
            </a:r>
          </a:p>
        </p:txBody>
      </p:sp>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56686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dirty="0"/>
              <a:t>The radical difference between Bayesian statistics and frequentist statistics is in how we think of these parameters:</a:t>
            </a:r>
            <a:br>
              <a:rPr lang="en-GB" dirty="0"/>
            </a:br>
            <a:endParaRPr lang="en-GB" dirty="0"/>
          </a:p>
          <a:p>
            <a:pPr marL="0" indent="0">
              <a:spcAft>
                <a:spcPts val="600"/>
              </a:spcAft>
              <a:buNone/>
            </a:pPr>
            <a:r>
              <a:rPr lang="en-GB" b="1" dirty="0"/>
              <a:t>Frequentist:	</a:t>
            </a:r>
            <a:r>
              <a:rPr lang="en-GB" dirty="0"/>
              <a:t>Parameters have fixed values and can be described 			by point estimates (</a:t>
            </a:r>
            <a:r>
              <a:rPr lang="en-GB" i="1" dirty="0"/>
              <a:t>unknown but certain)</a:t>
            </a:r>
            <a:endParaRPr lang="en-GB" dirty="0"/>
          </a:p>
          <a:p>
            <a:pPr marL="0" indent="0">
              <a:spcAft>
                <a:spcPts val="600"/>
              </a:spcAft>
              <a:buNone/>
            </a:pPr>
            <a:r>
              <a:rPr lang="en-GB" b="1" dirty="0"/>
              <a:t>Bayesian:		</a:t>
            </a:r>
            <a:r>
              <a:rPr lang="en-GB" dirty="0"/>
              <a:t>Parameters are random variables and can only be 			described by probability distributions</a:t>
            </a:r>
            <a:br>
              <a:rPr lang="en-GB" dirty="0"/>
            </a:br>
            <a:r>
              <a:rPr lang="en-GB" dirty="0"/>
              <a:t>			</a:t>
            </a:r>
            <a:r>
              <a:rPr lang="en-GB" i="1" dirty="0"/>
              <a:t>(unknown and uncertain)</a:t>
            </a:r>
            <a:endParaRPr lang="en-GB" b="1" dirty="0"/>
          </a:p>
        </p:txBody>
      </p:sp>
    </p:spTree>
    <p:extLst>
      <p:ext uri="{BB962C8B-B14F-4D97-AF65-F5344CB8AC3E}">
        <p14:creationId xmlns:p14="http://schemas.microsoft.com/office/powerpoint/2010/main" val="240553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normAutofit/>
          </a:bodyPr>
          <a:lstStyle/>
          <a:p>
            <a:r>
              <a:rPr lang="en-GB" dirty="0"/>
              <a:t>Bayesian inference for statistics</a:t>
            </a:r>
          </a:p>
        </p:txBody>
      </p:sp>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56686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dirty="0"/>
              <a:t>This also means that there is </a:t>
            </a:r>
            <a:r>
              <a:rPr lang="en-GB" b="1" dirty="0"/>
              <a:t>no concept of significance</a:t>
            </a:r>
            <a:r>
              <a:rPr lang="en-GB" dirty="0"/>
              <a:t> </a:t>
            </a:r>
            <a:br>
              <a:rPr lang="en-GB" dirty="0"/>
            </a:br>
            <a:r>
              <a:rPr lang="en-GB" dirty="0"/>
              <a:t>in Bayesian statistics!</a:t>
            </a:r>
          </a:p>
          <a:p>
            <a:pPr>
              <a:spcAft>
                <a:spcPts val="600"/>
              </a:spcAft>
            </a:pPr>
            <a:r>
              <a:rPr lang="en-GB" dirty="0"/>
              <a:t>Models allocate their beliefs over a range of possible values</a:t>
            </a:r>
          </a:p>
          <a:p>
            <a:pPr>
              <a:spcAft>
                <a:spcPts val="600"/>
              </a:spcAft>
            </a:pPr>
            <a:r>
              <a:rPr lang="en-GB" dirty="0"/>
              <a:t>We observe the extent to which model estimates are </a:t>
            </a:r>
            <a:br>
              <a:rPr lang="en-GB" dirty="0"/>
            </a:br>
            <a:r>
              <a:rPr lang="en-GB" dirty="0"/>
              <a:t>consistent with our hypotheses</a:t>
            </a:r>
          </a:p>
          <a:p>
            <a:pPr>
              <a:spcAft>
                <a:spcPts val="600"/>
              </a:spcAft>
            </a:pPr>
            <a:r>
              <a:rPr lang="en-GB" dirty="0"/>
              <a:t>But this is not a binary decision (reject the null vs. </a:t>
            </a:r>
            <a:br>
              <a:rPr lang="en-GB" dirty="0"/>
            </a:br>
            <a:r>
              <a:rPr lang="en-GB" dirty="0"/>
              <a:t>fail to reject the null, as in frequentist statistics)</a:t>
            </a:r>
          </a:p>
        </p:txBody>
      </p:sp>
    </p:spTree>
    <p:extLst>
      <p:ext uri="{BB962C8B-B14F-4D97-AF65-F5344CB8AC3E}">
        <p14:creationId xmlns:p14="http://schemas.microsoft.com/office/powerpoint/2010/main" val="597337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3" descr="A close up of a building&#10;&#10;Description generated with high confidence">
            <a:extLst>
              <a:ext uri="{FF2B5EF4-FFF2-40B4-BE49-F238E27FC236}">
                <a16:creationId xmlns:a16="http://schemas.microsoft.com/office/drawing/2014/main" id="{E9DC5B20-9A42-446A-B79A-16449AC65BE8}"/>
              </a:ext>
            </a:extLst>
          </p:cNvPr>
          <p:cNvPicPr>
            <a:picLocks noChangeAspect="1"/>
          </p:cNvPicPr>
          <p:nvPr/>
        </p:nvPicPr>
        <p:blipFill rotWithShape="1">
          <a:blip r:embed="rId2"/>
          <a:srcRect/>
          <a:stretch/>
        </p:blipFill>
        <p:spPr>
          <a:xfrm>
            <a:off x="20" y="10"/>
            <a:ext cx="12191980" cy="6857990"/>
          </a:xfrm>
          <a:prstGeom prst="rect">
            <a:avLst/>
          </a:prstGeom>
        </p:spPr>
      </p:pic>
      <p:pic>
        <p:nvPicPr>
          <p:cNvPr id="3" name="Picture 2"/>
          <p:cNvPicPr>
            <a:picLocks noChangeAspect="1"/>
          </p:cNvPicPr>
          <p:nvPr/>
        </p:nvPicPr>
        <p:blipFill rotWithShape="1">
          <a:blip r:embed="rId3" cstate="print">
            <a:extLst>
              <a:ext uri="{28A0092B-C50C-407E-A947-70E740481C1C}">
                <a14:useLocalDpi xmlns:a14="http://schemas.microsoft.com/office/drawing/2010/main" val="0"/>
              </a:ext>
            </a:extLst>
          </a:blip>
          <a:srcRect t="1928" r="-2" b="1934"/>
          <a:stretch/>
        </p:blipFill>
        <p:spPr>
          <a:xfrm>
            <a:off x="1042174" y="-2388927"/>
            <a:ext cx="11792594" cy="11341599"/>
          </a:xfrm>
          <a:custGeom>
            <a:avLst/>
            <a:gdLst>
              <a:gd name="connsiteX0" fmla="*/ 2343548 w 7128913"/>
              <a:gd name="connsiteY0" fmla="*/ 0 h 6853457"/>
              <a:gd name="connsiteX1" fmla="*/ 5168877 w 7128913"/>
              <a:gd name="connsiteY1" fmla="*/ 0 h 6853457"/>
              <a:gd name="connsiteX2" fmla="*/ 5218299 w 7128913"/>
              <a:gd name="connsiteY2" fmla="*/ 19487 h 6853457"/>
              <a:gd name="connsiteX3" fmla="*/ 7014769 w 7128913"/>
              <a:gd name="connsiteY3" fmla="*/ 1610837 h 6853457"/>
              <a:gd name="connsiteX4" fmla="*/ 7128913 w 7128913"/>
              <a:gd name="connsiteY4" fmla="*/ 1827198 h 6853457"/>
              <a:gd name="connsiteX5" fmla="*/ 7128913 w 7128913"/>
              <a:gd name="connsiteY5" fmla="*/ 5131581 h 6853457"/>
              <a:gd name="connsiteX6" fmla="*/ 7091067 w 7128913"/>
              <a:gd name="connsiteY6" fmla="*/ 5210750 h 6853457"/>
              <a:gd name="connsiteX7" fmla="*/ 5546646 w 7128913"/>
              <a:gd name="connsiteY7" fmla="*/ 6783375 h 6853457"/>
              <a:gd name="connsiteX8" fmla="*/ 5409811 w 7128913"/>
              <a:gd name="connsiteY8" fmla="*/ 6853457 h 6853457"/>
              <a:gd name="connsiteX9" fmla="*/ 2102613 w 7128913"/>
              <a:gd name="connsiteY9" fmla="*/ 6853457 h 6853457"/>
              <a:gd name="connsiteX10" fmla="*/ 1965779 w 7128913"/>
              <a:gd name="connsiteY10" fmla="*/ 6783375 h 6853457"/>
              <a:gd name="connsiteX11" fmla="*/ 0 w 7128913"/>
              <a:gd name="connsiteY11" fmla="*/ 3480517 h 6853457"/>
              <a:gd name="connsiteX12" fmla="*/ 2294125 w 7128913"/>
              <a:gd name="connsiteY12" fmla="*/ 19487 h 68534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128913" h="6853457">
                <a:moveTo>
                  <a:pt x="2343548" y="0"/>
                </a:moveTo>
                <a:lnTo>
                  <a:pt x="5168877" y="0"/>
                </a:lnTo>
                <a:lnTo>
                  <a:pt x="5218299" y="19487"/>
                </a:lnTo>
                <a:cubicBezTo>
                  <a:pt x="5976640" y="340238"/>
                  <a:pt x="6607722" y="902948"/>
                  <a:pt x="7014769" y="1610837"/>
                </a:cubicBezTo>
                <a:lnTo>
                  <a:pt x="7128913" y="1827198"/>
                </a:lnTo>
                <a:lnTo>
                  <a:pt x="7128913" y="5131581"/>
                </a:lnTo>
                <a:lnTo>
                  <a:pt x="7091067" y="5210750"/>
                </a:lnTo>
                <a:cubicBezTo>
                  <a:pt x="6744936" y="5876527"/>
                  <a:pt x="6205281" y="6425584"/>
                  <a:pt x="5546646" y="6783375"/>
                </a:cubicBezTo>
                <a:lnTo>
                  <a:pt x="5409811" y="6853457"/>
                </a:lnTo>
                <a:lnTo>
                  <a:pt x="2102613" y="6853457"/>
                </a:lnTo>
                <a:lnTo>
                  <a:pt x="1965779" y="6783375"/>
                </a:lnTo>
                <a:cubicBezTo>
                  <a:pt x="794873" y="6147301"/>
                  <a:pt x="0" y="4906735"/>
                  <a:pt x="0" y="3480517"/>
                </a:cubicBezTo>
                <a:cubicBezTo>
                  <a:pt x="0" y="1924643"/>
                  <a:pt x="945964" y="589711"/>
                  <a:pt x="2294125" y="19487"/>
                </a:cubicBezTo>
                <a:close/>
              </a:path>
            </a:pathLst>
          </a:custGeom>
        </p:spPr>
      </p:pic>
      <p:pic>
        <p:nvPicPr>
          <p:cNvPr id="4" name="Picture 3" descr="A close up of a sign&#10;&#10;Description generated with very high confidence">
            <a:extLst>
              <a:ext uri="{FF2B5EF4-FFF2-40B4-BE49-F238E27FC236}">
                <a16:creationId xmlns:a16="http://schemas.microsoft.com/office/drawing/2014/main" id="{6F5F835F-F181-4DBC-9753-7BCED590B2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81838" y="331489"/>
            <a:ext cx="3831944" cy="754113"/>
          </a:xfrm>
          <a:prstGeom prst="rect">
            <a:avLst/>
          </a:prstGeom>
        </p:spPr>
      </p:pic>
      <p:sp>
        <p:nvSpPr>
          <p:cNvPr id="6" name="TextBox 5">
            <a:extLst>
              <a:ext uri="{FF2B5EF4-FFF2-40B4-BE49-F238E27FC236}">
                <a16:creationId xmlns:a16="http://schemas.microsoft.com/office/drawing/2014/main" id="{2AE9E182-8981-4CF2-8E38-F9DC7117DABF}"/>
              </a:ext>
            </a:extLst>
          </p:cNvPr>
          <p:cNvSpPr txBox="1"/>
          <p:nvPr/>
        </p:nvSpPr>
        <p:spPr>
          <a:xfrm>
            <a:off x="5495579" y="4908013"/>
            <a:ext cx="6020715"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r"/>
            <a:r>
              <a:rPr lang="en-GB" sz="2800" b="1">
                <a:solidFill>
                  <a:schemeClr val="accent1">
                    <a:lumMod val="50000"/>
                  </a:schemeClr>
                </a:solidFill>
                <a:latin typeface="Source Sans Pro" panose="020B0503030403020204" pitchFamily="34" charset="0"/>
                <a:ea typeface="Source Sans Pro" panose="020B0503030403020204" pitchFamily="34" charset="0"/>
              </a:rPr>
              <a:t>@</a:t>
            </a:r>
            <a:r>
              <a:rPr lang="en-GB" sz="2800" b="1" err="1">
                <a:solidFill>
                  <a:schemeClr val="accent1">
                    <a:lumMod val="50000"/>
                  </a:schemeClr>
                </a:solidFill>
                <a:latin typeface="Source Sans Pro" panose="020B0503030403020204" pitchFamily="34" charset="0"/>
                <a:ea typeface="Source Sans Pro" panose="020B0503030403020204" pitchFamily="34" charset="0"/>
              </a:rPr>
              <a:t>EdCDCS</a:t>
            </a:r>
            <a:endParaRPr lang="en-GB" sz="2800" b="1">
              <a:solidFill>
                <a:schemeClr val="accent1">
                  <a:lumMod val="50000"/>
                </a:schemeClr>
              </a:solidFill>
              <a:latin typeface="Source Sans Pro" panose="020B0503030403020204" pitchFamily="34" charset="0"/>
              <a:ea typeface="Source Sans Pro" panose="020B0503030403020204" pitchFamily="34" charset="0"/>
              <a:cs typeface="Calibri"/>
            </a:endParaRPr>
          </a:p>
          <a:p>
            <a:pPr algn="r"/>
            <a:r>
              <a:rPr lang="en-GB" sz="2800" b="1">
                <a:solidFill>
                  <a:schemeClr val="accent1">
                    <a:lumMod val="50000"/>
                  </a:schemeClr>
                </a:solidFill>
                <a:latin typeface="Source Sans Pro" panose="020B0503030403020204" pitchFamily="34" charset="0"/>
                <a:ea typeface="Source Sans Pro" panose="020B0503030403020204" pitchFamily="34" charset="0"/>
                <a:cs typeface="Calibri"/>
              </a:rPr>
              <a:t>For all events, news, and support:</a:t>
            </a:r>
            <a:r>
              <a:rPr lang="en-GB" sz="4000" b="1">
                <a:solidFill>
                  <a:schemeClr val="accent1">
                    <a:lumMod val="50000"/>
                  </a:schemeClr>
                </a:solidFill>
                <a:latin typeface="Source Sans Pro" panose="020B0503030403020204" pitchFamily="34" charset="0"/>
                <a:ea typeface="Source Sans Pro" panose="020B0503030403020204" pitchFamily="34" charset="0"/>
                <a:cs typeface="Calibri"/>
              </a:rPr>
              <a:t> </a:t>
            </a:r>
            <a:r>
              <a:rPr lang="en-GB" sz="3600" b="1" err="1">
                <a:solidFill>
                  <a:schemeClr val="accent1">
                    <a:lumMod val="50000"/>
                  </a:schemeClr>
                </a:solidFill>
                <a:latin typeface="Source Sans Pro" panose="020B0503030403020204" pitchFamily="34" charset="0"/>
                <a:ea typeface="Source Sans Pro" panose="020B0503030403020204" pitchFamily="34" charset="0"/>
                <a:cs typeface="Calibri"/>
              </a:rPr>
              <a:t>cdcs.ed.ac.uk</a:t>
            </a:r>
            <a:endParaRPr lang="en-GB" sz="3600" b="1">
              <a:solidFill>
                <a:schemeClr val="accent1">
                  <a:lumMod val="50000"/>
                </a:schemeClr>
              </a:solidFill>
              <a:latin typeface="Source Sans Pro" panose="020B0503030403020204" pitchFamily="34" charset="0"/>
              <a:ea typeface="Source Sans Pro" panose="020B0503030403020204" pitchFamily="34" charset="0"/>
              <a:cs typeface="Calibri"/>
            </a:endParaRPr>
          </a:p>
        </p:txBody>
      </p:sp>
    </p:spTree>
    <p:extLst>
      <p:ext uri="{BB962C8B-B14F-4D97-AF65-F5344CB8AC3E}">
        <p14:creationId xmlns:p14="http://schemas.microsoft.com/office/powerpoint/2010/main" val="3980613626"/>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normAutofit/>
          </a:bodyPr>
          <a:lstStyle/>
          <a:p>
            <a:r>
              <a:rPr lang="en-GB" dirty="0"/>
              <a:t>Bayesian inference for statistics</a:t>
            </a:r>
          </a:p>
        </p:txBody>
      </p:sp>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61006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dirty="0"/>
              <a:t>So how do we use Bayes’ rule to arrive at a probability distribution over plausible values for our parameter(s)?</a:t>
            </a:r>
          </a:p>
          <a:p>
            <a:pPr marL="0" indent="0">
              <a:spcAft>
                <a:spcPts val="600"/>
              </a:spcAft>
              <a:buNone/>
            </a:pPr>
            <a:endParaRPr lang="en-GB" dirty="0"/>
          </a:p>
          <a:p>
            <a:pPr marL="0" indent="0">
              <a:spcAft>
                <a:spcPts val="600"/>
              </a:spcAft>
              <a:buNone/>
            </a:pPr>
            <a:r>
              <a:rPr lang="en-GB" dirty="0"/>
              <a:t>We combine our data with our prior assumptions about plausible values for each parameter.</a:t>
            </a:r>
          </a:p>
          <a:p>
            <a:pPr marL="0" indent="0">
              <a:spcAft>
                <a:spcPts val="600"/>
              </a:spcAft>
              <a:buNone/>
            </a:pPr>
            <a:endParaRPr lang="en-GB" dirty="0"/>
          </a:p>
          <a:p>
            <a:pPr marL="0" indent="0">
              <a:spcAft>
                <a:spcPts val="600"/>
              </a:spcAft>
              <a:buNone/>
            </a:pPr>
            <a:r>
              <a:rPr lang="en-GB" dirty="0">
                <a:hlinkClick r:id="rId3"/>
              </a:rPr>
              <a:t>Let’s look at this process in more detail.</a:t>
            </a:r>
            <a:endParaRPr lang="en-GB" dirty="0"/>
          </a:p>
        </p:txBody>
      </p:sp>
    </p:spTree>
    <p:extLst>
      <p:ext uri="{BB962C8B-B14F-4D97-AF65-F5344CB8AC3E}">
        <p14:creationId xmlns:p14="http://schemas.microsoft.com/office/powerpoint/2010/main" val="3920446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6FD4EA-5D56-26BE-1C53-BD206C0ECB09}"/>
              </a:ext>
            </a:extLst>
          </p:cNvPr>
          <p:cNvSpPr txBox="1"/>
          <p:nvPr/>
        </p:nvSpPr>
        <p:spPr>
          <a:xfrm>
            <a:off x="6883400" y="4466745"/>
            <a:ext cx="4753820" cy="707886"/>
          </a:xfrm>
          <a:prstGeom prst="rect">
            <a:avLst/>
          </a:prstGeom>
          <a:noFill/>
        </p:spPr>
        <p:txBody>
          <a:bodyPr wrap="square" rtlCol="0">
            <a:spAutoFit/>
          </a:bodyPr>
          <a:lstStyle/>
          <a:p>
            <a:r>
              <a:rPr lang="en-GB" sz="2000" b="1" dirty="0">
                <a:solidFill>
                  <a:schemeClr val="bg1"/>
                </a:solidFill>
                <a:latin typeface="Source Sans Pro" panose="020B0503030403020204" pitchFamily="34" charset="0"/>
                <a:ea typeface="Source Sans Pro" panose="020B0503030403020204" pitchFamily="34" charset="0"/>
              </a:rPr>
              <a:t>INTRODUCTION TO BAYESIAN STATISTICS</a:t>
            </a:r>
          </a:p>
        </p:txBody>
      </p:sp>
      <p:pic>
        <p:nvPicPr>
          <p:cNvPr id="6" name="Picture 5" descr="An old box with a piece of paper and a picture of a person&#10;&#10;Description automatically generated">
            <a:extLst>
              <a:ext uri="{FF2B5EF4-FFF2-40B4-BE49-F238E27FC236}">
                <a16:creationId xmlns:a16="http://schemas.microsoft.com/office/drawing/2014/main" id="{8F6A50F6-FADC-6851-E062-45EABA46A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E98A3756-A105-D82C-54C6-CF1CDD5AF893}"/>
              </a:ext>
            </a:extLst>
          </p:cNvPr>
          <p:cNvSpPr txBox="1"/>
          <p:nvPr/>
        </p:nvSpPr>
        <p:spPr>
          <a:xfrm rot="20734119">
            <a:off x="1277526" y="2497975"/>
            <a:ext cx="10614862" cy="1862048"/>
          </a:xfrm>
          <a:prstGeom prst="rect">
            <a:avLst/>
          </a:prstGeom>
          <a:noFill/>
        </p:spPr>
        <p:txBody>
          <a:bodyPr wrap="square" rtlCol="0">
            <a:spAutoFit/>
          </a:bodyPr>
          <a:lstStyle/>
          <a:p>
            <a:r>
              <a:rPr lang="en-US" sz="11500" b="1" dirty="0">
                <a:solidFill>
                  <a:schemeClr val="bg1"/>
                </a:solidFill>
                <a:effectLst>
                  <a:outerShdw blurRad="63500" sx="102000" sy="102000" algn="ctr" rotWithShape="0">
                    <a:prstClr val="black">
                      <a:alpha val="40000"/>
                    </a:prstClr>
                  </a:outerShdw>
                </a:effectLst>
                <a:latin typeface="Source Sans Pro" panose="020B0503030403020204" pitchFamily="34" charset="0"/>
                <a:ea typeface="Source Sans Pro" panose="020B0503030403020204" pitchFamily="34" charset="0"/>
              </a:rPr>
              <a:t>Welcome back!</a:t>
            </a:r>
          </a:p>
        </p:txBody>
      </p:sp>
    </p:spTree>
    <p:extLst>
      <p:ext uri="{BB962C8B-B14F-4D97-AF65-F5344CB8AC3E}">
        <p14:creationId xmlns:p14="http://schemas.microsoft.com/office/powerpoint/2010/main" val="38333907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44A7F5-5E6D-CDF0-7D23-6C47A11934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A6EA9C-F9EC-D6DF-3956-CECCC892FD4F}"/>
              </a:ext>
            </a:extLst>
          </p:cNvPr>
          <p:cNvSpPr>
            <a:spLocks noGrp="1"/>
          </p:cNvSpPr>
          <p:nvPr>
            <p:ph type="title"/>
          </p:nvPr>
        </p:nvSpPr>
        <p:spPr/>
        <p:txBody>
          <a:bodyPr/>
          <a:lstStyle/>
          <a:p>
            <a:r>
              <a:rPr lang="en-GB" dirty="0"/>
              <a:t>Quick recap</a:t>
            </a:r>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1CBAC530-756D-953E-FC83-834E609CD8DE}"/>
                  </a:ext>
                </a:extLst>
              </p:cNvPr>
              <p:cNvSpPr txBox="1">
                <a:spLocks/>
              </p:cNvSpPr>
              <p:nvPr/>
            </p:nvSpPr>
            <p:spPr>
              <a:xfrm>
                <a:off x="838200" y="157321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GB" sz="2600" dirty="0"/>
                  <a:t>In Bayesian statistics, we estimate parameters of interest using Bayes’ law:</a:t>
                </a:r>
                <a:br>
                  <a:rPr lang="en-GB" sz="2600" dirty="0"/>
                </a:br>
                <a:endParaRPr lang="en-US" sz="2600" dirty="0"/>
              </a:p>
              <a:p>
                <a:pPr marL="0" indent="0">
                  <a:spcAft>
                    <a:spcPts val="600"/>
                  </a:spcAft>
                  <a:buNone/>
                </a:pPr>
                <a14:m>
                  <m:oMathPara xmlns:m="http://schemas.openxmlformats.org/officeDocument/2006/math">
                    <m:oMathParaPr>
                      <m:jc m:val="centerGroup"/>
                    </m:oMathParaPr>
                    <m:oMath xmlns:m="http://schemas.openxmlformats.org/officeDocument/2006/math">
                      <m:r>
                        <a:rPr lang="en-GB" sz="2600" b="0" i="1" smtClean="0">
                          <a:latin typeface="Cambria Math" panose="02040503050406030204" pitchFamily="18" charset="0"/>
                        </a:rPr>
                        <m:t>𝑃</m:t>
                      </m:r>
                      <m:d>
                        <m:dPr>
                          <m:ctrlPr>
                            <a:rPr lang="en-GB" sz="2600" b="0" i="1" smtClean="0">
                              <a:latin typeface="Cambria Math" panose="02040503050406030204" pitchFamily="18" charset="0"/>
                            </a:rPr>
                          </m:ctrlPr>
                        </m:dPr>
                        <m:e>
                          <m:r>
                            <a:rPr lang="en-GB" sz="2600" b="0" i="1" smtClean="0">
                              <a:latin typeface="Cambria Math" panose="02040503050406030204" pitchFamily="18" charset="0"/>
                            </a:rPr>
                            <m:t>h𝑦𝑝𝑜𝑡h𝑒𝑠𝑖𝑠</m:t>
                          </m:r>
                        </m:e>
                        <m:e>
                          <m:r>
                            <a:rPr lang="en-GB" sz="2600" b="0" i="1" smtClean="0">
                              <a:latin typeface="Cambria Math" panose="02040503050406030204" pitchFamily="18" charset="0"/>
                            </a:rPr>
                            <m:t>𝑑𝑎𝑡𝑎</m:t>
                          </m:r>
                        </m:e>
                      </m:d>
                      <m:r>
                        <a:rPr lang="en-GB" sz="2600" i="1" dirty="0" smtClean="0">
                          <a:latin typeface="Cambria Math" panose="02040503050406030204" pitchFamily="18" charset="0"/>
                        </a:rPr>
                        <m:t>∝</m:t>
                      </m:r>
                      <m:r>
                        <a:rPr lang="en-GB" sz="2600" b="0" i="1" dirty="0" smtClean="0">
                          <a:latin typeface="Cambria Math" panose="02040503050406030204" pitchFamily="18" charset="0"/>
                        </a:rPr>
                        <m:t>𝑃</m:t>
                      </m:r>
                      <m:d>
                        <m:dPr>
                          <m:ctrlPr>
                            <a:rPr lang="en-GB" sz="2600" b="0" i="1" dirty="0" smtClean="0">
                              <a:latin typeface="Cambria Math" panose="02040503050406030204" pitchFamily="18" charset="0"/>
                            </a:rPr>
                          </m:ctrlPr>
                        </m:dPr>
                        <m:e>
                          <m:r>
                            <a:rPr lang="en-GB" sz="2600" b="0" i="1" dirty="0" smtClean="0">
                              <a:latin typeface="Cambria Math" panose="02040503050406030204" pitchFamily="18" charset="0"/>
                            </a:rPr>
                            <m:t>𝑑𝑎𝑡𝑎</m:t>
                          </m:r>
                        </m:e>
                        <m:e>
                          <m:r>
                            <a:rPr lang="en-GB" sz="2600" b="0" i="1" dirty="0" smtClean="0">
                              <a:latin typeface="Cambria Math" panose="02040503050406030204" pitchFamily="18" charset="0"/>
                            </a:rPr>
                            <m:t>h𝑦𝑝𝑜𝑡h𝑒𝑠𝑖𝑠</m:t>
                          </m:r>
                        </m:e>
                      </m:d>
                      <m:r>
                        <a:rPr lang="en-GB" sz="2600" b="0" i="1" dirty="0" smtClean="0">
                          <a:latin typeface="Cambria Math" panose="02040503050406030204" pitchFamily="18" charset="0"/>
                        </a:rPr>
                        <m:t> </m:t>
                      </m:r>
                      <m:r>
                        <a:rPr lang="en-GB" sz="2600" i="1" dirty="0">
                          <a:latin typeface="Cambria Math" panose="02040503050406030204" pitchFamily="18" charset="0"/>
                          <a:ea typeface="Cambria Math" panose="02040503050406030204" pitchFamily="18" charset="0"/>
                        </a:rPr>
                        <m:t>∙</m:t>
                      </m:r>
                      <m:r>
                        <a:rPr lang="en-GB" sz="2600" b="0" i="1" dirty="0" smtClean="0">
                          <a:latin typeface="Cambria Math" panose="02040503050406030204" pitchFamily="18" charset="0"/>
                          <a:ea typeface="Cambria Math" panose="02040503050406030204" pitchFamily="18" charset="0"/>
                        </a:rPr>
                        <m:t> </m:t>
                      </m:r>
                      <m:r>
                        <a:rPr lang="en-GB" sz="2600" b="0" i="1" dirty="0" smtClean="0">
                          <a:latin typeface="Cambria Math" panose="02040503050406030204" pitchFamily="18" charset="0"/>
                          <a:ea typeface="Cambria Math" panose="02040503050406030204" pitchFamily="18" charset="0"/>
                        </a:rPr>
                        <m:t>𝑃</m:t>
                      </m:r>
                      <m:r>
                        <a:rPr lang="en-GB" sz="2600" b="0" i="1" dirty="0" smtClean="0">
                          <a:latin typeface="Cambria Math" panose="02040503050406030204" pitchFamily="18" charset="0"/>
                          <a:ea typeface="Cambria Math" panose="02040503050406030204" pitchFamily="18" charset="0"/>
                        </a:rPr>
                        <m:t>(</m:t>
                      </m:r>
                      <m:r>
                        <a:rPr lang="en-GB" sz="2600" b="0" i="1" dirty="0" smtClean="0">
                          <a:latin typeface="Cambria Math" panose="02040503050406030204" pitchFamily="18" charset="0"/>
                          <a:ea typeface="Cambria Math" panose="02040503050406030204" pitchFamily="18" charset="0"/>
                        </a:rPr>
                        <m:t>h𝑦𝑝𝑜𝑡h𝑒𝑠𝑖𝑠</m:t>
                      </m:r>
                      <m:r>
                        <a:rPr lang="en-GB" sz="2600" b="0" i="1" dirty="0" smtClean="0">
                          <a:latin typeface="Cambria Math" panose="02040503050406030204" pitchFamily="18" charset="0"/>
                          <a:ea typeface="Cambria Math" panose="02040503050406030204" pitchFamily="18" charset="0"/>
                        </a:rPr>
                        <m:t>)</m:t>
                      </m:r>
                    </m:oMath>
                  </m:oMathPara>
                </a14:m>
                <a:endParaRPr lang="en-GB" sz="2600" i="1" dirty="0"/>
              </a:p>
              <a:p>
                <a:pPr marL="0" indent="0">
                  <a:buNone/>
                </a:pPr>
                <a:endParaRPr lang="en-GB" sz="2400" dirty="0"/>
              </a:p>
              <a:p>
                <a:pPr marL="0" indent="0">
                  <a:buNone/>
                </a:pPr>
                <a:r>
                  <a:rPr lang="en-GB" sz="2400" dirty="0"/>
                  <a:t>We are trying to work out the </a:t>
                </a:r>
                <a:r>
                  <a:rPr lang="en-GB" sz="2400" b="1" dirty="0"/>
                  <a:t>posterior </a:t>
                </a:r>
                <a:r>
                  <a:rPr lang="en-GB" sz="2400" dirty="0"/>
                  <a:t>probability of different parameter values based on two quantities:</a:t>
                </a:r>
              </a:p>
              <a:p>
                <a:r>
                  <a:rPr lang="en-GB" sz="2400" dirty="0"/>
                  <a:t>The </a:t>
                </a:r>
                <a:r>
                  <a:rPr lang="en-GB" sz="2400" b="1" dirty="0"/>
                  <a:t>likelihood </a:t>
                </a:r>
                <a:r>
                  <a:rPr lang="en-GB" sz="2400" dirty="0"/>
                  <a:t>that our data would be generated by those parameter values: </a:t>
                </a:r>
                <a14:m>
                  <m:oMath xmlns:m="http://schemas.openxmlformats.org/officeDocument/2006/math">
                    <m:r>
                      <a:rPr lang="en-GB" sz="2400" i="1" dirty="0">
                        <a:latin typeface="Cambria Math" panose="02040503050406030204" pitchFamily="18" charset="0"/>
                      </a:rPr>
                      <m:t>𝑃</m:t>
                    </m:r>
                    <m:d>
                      <m:dPr>
                        <m:ctrlPr>
                          <a:rPr lang="en-GB" sz="2400" i="1" dirty="0">
                            <a:latin typeface="Cambria Math" panose="02040503050406030204" pitchFamily="18" charset="0"/>
                          </a:rPr>
                        </m:ctrlPr>
                      </m:dPr>
                      <m:e>
                        <m:r>
                          <a:rPr lang="en-GB" sz="2400" i="1" dirty="0">
                            <a:latin typeface="Cambria Math" panose="02040503050406030204" pitchFamily="18" charset="0"/>
                          </a:rPr>
                          <m:t>𝑑𝑎𝑡𝑎</m:t>
                        </m:r>
                      </m:e>
                      <m:e>
                        <m:r>
                          <a:rPr lang="en-GB" sz="2400" i="1" dirty="0">
                            <a:latin typeface="Cambria Math" panose="02040503050406030204" pitchFamily="18" charset="0"/>
                          </a:rPr>
                          <m:t>h𝑦𝑝𝑜𝑡h𝑒𝑠𝑖𝑠</m:t>
                        </m:r>
                      </m:e>
                    </m:d>
                  </m:oMath>
                </a14:m>
                <a:endParaRPr lang="en-GB" sz="2400" dirty="0"/>
              </a:p>
              <a:p>
                <a:r>
                  <a:rPr lang="en-GB" sz="2400" dirty="0"/>
                  <a:t>The </a:t>
                </a:r>
                <a:r>
                  <a:rPr lang="en-GB" sz="2400" b="1" dirty="0"/>
                  <a:t>prior</a:t>
                </a:r>
                <a:r>
                  <a:rPr lang="en-GB" sz="2400" dirty="0"/>
                  <a:t> probability of certain parameter values: </a:t>
                </a:r>
                <a14:m>
                  <m:oMath xmlns:m="http://schemas.openxmlformats.org/officeDocument/2006/math">
                    <m:r>
                      <a:rPr lang="en-GB" sz="2400" i="1" dirty="0">
                        <a:latin typeface="Cambria Math" panose="02040503050406030204" pitchFamily="18" charset="0"/>
                        <a:ea typeface="Cambria Math" panose="02040503050406030204" pitchFamily="18" charset="0"/>
                      </a:rPr>
                      <m:t>𝑃</m:t>
                    </m:r>
                    <m:r>
                      <a:rPr lang="en-GB" sz="2400" i="1" dirty="0">
                        <a:latin typeface="Cambria Math" panose="02040503050406030204" pitchFamily="18" charset="0"/>
                        <a:ea typeface="Cambria Math" panose="02040503050406030204" pitchFamily="18" charset="0"/>
                      </a:rPr>
                      <m:t>(</m:t>
                    </m:r>
                    <m:r>
                      <a:rPr lang="en-GB" sz="2400" i="1" dirty="0">
                        <a:latin typeface="Cambria Math" panose="02040503050406030204" pitchFamily="18" charset="0"/>
                        <a:ea typeface="Cambria Math" panose="02040503050406030204" pitchFamily="18" charset="0"/>
                      </a:rPr>
                      <m:t>h𝑦𝑝𝑜𝑡h𝑒𝑠𝑖𝑠</m:t>
                    </m:r>
                    <m:r>
                      <a:rPr lang="en-GB" sz="2400" i="1" dirty="0">
                        <a:latin typeface="Cambria Math" panose="02040503050406030204" pitchFamily="18" charset="0"/>
                        <a:ea typeface="Cambria Math" panose="02040503050406030204" pitchFamily="18" charset="0"/>
                      </a:rPr>
                      <m:t>)</m:t>
                    </m:r>
                  </m:oMath>
                </a14:m>
                <a:endParaRPr lang="en-GB" sz="2400" i="1" dirty="0"/>
              </a:p>
            </p:txBody>
          </p:sp>
        </mc:Choice>
        <mc:Fallback>
          <p:sp>
            <p:nvSpPr>
              <p:cNvPr id="7" name="Content Placeholder 2">
                <a:extLst>
                  <a:ext uri="{FF2B5EF4-FFF2-40B4-BE49-F238E27FC236}">
                    <a16:creationId xmlns:a16="http://schemas.microsoft.com/office/drawing/2014/main" id="{1CBAC530-756D-953E-FC83-834E609CD8DE}"/>
                  </a:ext>
                </a:extLst>
              </p:cNvPr>
              <p:cNvSpPr txBox="1">
                <a:spLocks noRot="1" noChangeAspect="1" noMove="1" noResize="1" noEditPoints="1" noAdjustHandles="1" noChangeArrowheads="1" noChangeShapeType="1" noTextEdit="1"/>
              </p:cNvSpPr>
              <p:nvPr/>
            </p:nvSpPr>
            <p:spPr>
              <a:xfrm>
                <a:off x="838200" y="1573213"/>
                <a:ext cx="10515600" cy="4030107"/>
              </a:xfrm>
              <a:prstGeom prst="rect">
                <a:avLst/>
              </a:prstGeom>
              <a:blipFill>
                <a:blip r:embed="rId3"/>
                <a:stretch>
                  <a:fillRect l="-1043" t="-2421" r="-290"/>
                </a:stretch>
              </a:blipFill>
            </p:spPr>
            <p:txBody>
              <a:bodyPr/>
              <a:lstStyle/>
              <a:p>
                <a:r>
                  <a:rPr lang="en-GB">
                    <a:noFill/>
                  </a:rPr>
                  <a:t> </a:t>
                </a:r>
              </a:p>
            </p:txBody>
          </p:sp>
        </mc:Fallback>
      </mc:AlternateContent>
    </p:spTree>
    <p:extLst>
      <p:ext uri="{BB962C8B-B14F-4D97-AF65-F5344CB8AC3E}">
        <p14:creationId xmlns:p14="http://schemas.microsoft.com/office/powerpoint/2010/main" val="21908378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EFCB-8C02-C9D0-3864-36BA1C00C082}"/>
              </a:ext>
            </a:extLst>
          </p:cNvPr>
          <p:cNvSpPr>
            <a:spLocks noGrp="1"/>
          </p:cNvSpPr>
          <p:nvPr>
            <p:ph type="title"/>
          </p:nvPr>
        </p:nvSpPr>
        <p:spPr/>
        <p:txBody>
          <a:bodyPr>
            <a:normAutofit/>
          </a:bodyPr>
          <a:lstStyle/>
          <a:p>
            <a:r>
              <a:rPr lang="en-GB" sz="4800" b="1" dirty="0">
                <a:solidFill>
                  <a:schemeClr val="accent5">
                    <a:lumMod val="50000"/>
                  </a:schemeClr>
                </a:solidFill>
                <a:latin typeface="Source Sans Pro"/>
                <a:ea typeface="Source Sans Pro"/>
                <a:cs typeface="Calibri"/>
              </a:rPr>
              <a:t>Plan for this week</a:t>
            </a:r>
            <a:endParaRPr lang="en-US" dirty="0"/>
          </a:p>
        </p:txBody>
      </p:sp>
      <p:sp>
        <p:nvSpPr>
          <p:cNvPr id="3" name="Content Placeholder 2">
            <a:extLst>
              <a:ext uri="{FF2B5EF4-FFF2-40B4-BE49-F238E27FC236}">
                <a16:creationId xmlns:a16="http://schemas.microsoft.com/office/drawing/2014/main" id="{064CB00B-665E-3D06-08F3-BD715E485C30}"/>
              </a:ext>
            </a:extLst>
          </p:cNvPr>
          <p:cNvSpPr>
            <a:spLocks noGrp="1"/>
          </p:cNvSpPr>
          <p:nvPr>
            <p:ph idx="1"/>
          </p:nvPr>
        </p:nvSpPr>
        <p:spPr>
          <a:xfrm>
            <a:off x="838200" y="1718049"/>
            <a:ext cx="10515600" cy="4030107"/>
          </a:xfrm>
        </p:spPr>
        <p:txBody>
          <a:bodyPr>
            <a:normAutofit/>
          </a:bodyPr>
          <a:lstStyle/>
          <a:p>
            <a:pPr>
              <a:spcAft>
                <a:spcPts val="600"/>
              </a:spcAft>
            </a:pPr>
            <a:r>
              <a:rPr lang="en-US" sz="2800" dirty="0">
                <a:latin typeface="Source Sans Pro" panose="020B0503030403020204" pitchFamily="34" charset="0"/>
                <a:ea typeface="Source Sans Pro" panose="020B0503030403020204" pitchFamily="34" charset="0"/>
              </a:rPr>
              <a:t>The model-building workflow:</a:t>
            </a:r>
          </a:p>
          <a:p>
            <a:pPr lvl="1">
              <a:spcAft>
                <a:spcPts val="600"/>
              </a:spcAft>
            </a:pPr>
            <a:r>
              <a:rPr lang="en-US" dirty="0"/>
              <a:t>Finding a likelihood function</a:t>
            </a:r>
          </a:p>
          <a:p>
            <a:pPr lvl="1">
              <a:spcAft>
                <a:spcPts val="600"/>
              </a:spcAft>
            </a:pPr>
            <a:r>
              <a:rPr lang="en-US" dirty="0"/>
              <a:t>Identifying parameters required by the likelihood </a:t>
            </a:r>
            <a:br>
              <a:rPr lang="en-US" dirty="0"/>
            </a:br>
            <a:r>
              <a:rPr lang="en-US" dirty="0"/>
              <a:t>and your research question</a:t>
            </a:r>
          </a:p>
          <a:p>
            <a:pPr lvl="1">
              <a:spcAft>
                <a:spcPts val="600"/>
              </a:spcAft>
            </a:pPr>
            <a:r>
              <a:rPr lang="en-US" dirty="0">
                <a:latin typeface="Source Sans Pro" panose="020B0503030403020204" pitchFamily="34" charset="0"/>
                <a:ea typeface="Source Sans Pro" panose="020B0503030403020204" pitchFamily="34" charset="0"/>
              </a:rPr>
              <a:t>C</a:t>
            </a:r>
            <a:r>
              <a:rPr lang="en-US" dirty="0"/>
              <a:t>hoosing priors for those parameters</a:t>
            </a:r>
            <a:endParaRPr lang="en-US" dirty="0">
              <a:latin typeface="Source Sans Pro" panose="020B0503030403020204" pitchFamily="34" charset="0"/>
              <a:ea typeface="Source Sans Pro" panose="020B0503030403020204" pitchFamily="34" charset="0"/>
            </a:endParaRPr>
          </a:p>
          <a:p>
            <a:pPr>
              <a:spcAft>
                <a:spcPts val="600"/>
              </a:spcAft>
            </a:pPr>
            <a:r>
              <a:rPr lang="en-US" dirty="0"/>
              <a:t>Fitting and inspecting models</a:t>
            </a:r>
          </a:p>
          <a:p>
            <a:pPr>
              <a:spcAft>
                <a:spcPts val="600"/>
              </a:spcAft>
            </a:pPr>
            <a:r>
              <a:rPr lang="en-US" dirty="0"/>
              <a:t>Interpreting and reporting model results</a:t>
            </a:r>
            <a:endParaRPr lang="en-US" sz="2800" dirty="0">
              <a:latin typeface="Source Sans Pro" panose="020B0503030403020204" pitchFamily="34" charset="0"/>
              <a:ea typeface="Source Sans Pro" panose="020B0503030403020204" pitchFamily="34" charset="0"/>
            </a:endParaRPr>
          </a:p>
          <a:p>
            <a:pPr>
              <a:spcAft>
                <a:spcPts val="600"/>
              </a:spcAft>
            </a:pPr>
            <a:endParaRPr lang="en-US" sz="28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1080753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EFCB-8C02-C9D0-3864-36BA1C00C082}"/>
              </a:ext>
            </a:extLst>
          </p:cNvPr>
          <p:cNvSpPr>
            <a:spLocks noGrp="1"/>
          </p:cNvSpPr>
          <p:nvPr>
            <p:ph type="title"/>
          </p:nvPr>
        </p:nvSpPr>
        <p:spPr/>
        <p:txBody>
          <a:bodyPr>
            <a:normAutofit/>
          </a:bodyPr>
          <a:lstStyle/>
          <a:p>
            <a:r>
              <a:rPr lang="en-GB" sz="4800" b="1" dirty="0">
                <a:solidFill>
                  <a:schemeClr val="accent5">
                    <a:lumMod val="50000"/>
                  </a:schemeClr>
                </a:solidFill>
                <a:latin typeface="Source Sans Pro"/>
                <a:ea typeface="Source Sans Pro"/>
                <a:cs typeface="Calibri"/>
              </a:rPr>
              <a:t>Week 2: Plan for today</a:t>
            </a:r>
            <a:endParaRPr lang="en-US" dirty="0"/>
          </a:p>
        </p:txBody>
      </p:sp>
      <p:sp>
        <p:nvSpPr>
          <p:cNvPr id="3" name="Content Placeholder 2">
            <a:extLst>
              <a:ext uri="{FF2B5EF4-FFF2-40B4-BE49-F238E27FC236}">
                <a16:creationId xmlns:a16="http://schemas.microsoft.com/office/drawing/2014/main" id="{064CB00B-665E-3D06-08F3-BD715E485C30}"/>
              </a:ext>
            </a:extLst>
          </p:cNvPr>
          <p:cNvSpPr>
            <a:spLocks noGrp="1"/>
          </p:cNvSpPr>
          <p:nvPr>
            <p:ph idx="1"/>
          </p:nvPr>
        </p:nvSpPr>
        <p:spPr>
          <a:xfrm>
            <a:off x="838200" y="1718049"/>
            <a:ext cx="10515600" cy="4030107"/>
          </a:xfrm>
        </p:spPr>
        <p:txBody>
          <a:bodyPr>
            <a:normAutofit/>
          </a:bodyPr>
          <a:lstStyle/>
          <a:p>
            <a:pPr marL="0" indent="0">
              <a:spcAft>
                <a:spcPts val="600"/>
              </a:spcAft>
              <a:buNone/>
            </a:pPr>
            <a:r>
              <a:rPr lang="en-US" sz="2800" b="1" dirty="0">
                <a:latin typeface="Source Sans Pro" panose="020B0503030403020204" pitchFamily="34" charset="0"/>
                <a:ea typeface="Source Sans Pro" panose="020B0503030403020204" pitchFamily="34" charset="0"/>
              </a:rPr>
              <a:t>14:00</a:t>
            </a:r>
            <a:r>
              <a:rPr lang="en-US" sz="2800" dirty="0">
                <a:latin typeface="Source Sans Pro" panose="020B0503030403020204" pitchFamily="34" charset="0"/>
                <a:ea typeface="Source Sans Pro" panose="020B0503030403020204" pitchFamily="34" charset="0"/>
              </a:rPr>
              <a:t> 	Welcome</a:t>
            </a:r>
          </a:p>
          <a:p>
            <a:pPr marL="0" indent="0">
              <a:spcAft>
                <a:spcPts val="600"/>
              </a:spcAft>
              <a:buNone/>
            </a:pPr>
            <a:r>
              <a:rPr lang="en-US" sz="2800" b="1" dirty="0">
                <a:latin typeface="Source Sans Pro" panose="020B0503030403020204" pitchFamily="34" charset="0"/>
                <a:ea typeface="Source Sans Pro" panose="020B0503030403020204" pitchFamily="34" charset="0"/>
              </a:rPr>
              <a:t>14:05		</a:t>
            </a:r>
            <a:r>
              <a:rPr lang="en-US" sz="2800">
                <a:latin typeface="Source Sans Pro" panose="020B0503030403020204" pitchFamily="34" charset="0"/>
                <a:ea typeface="Source Sans Pro" panose="020B0503030403020204" pitchFamily="34" charset="0"/>
              </a:rPr>
              <a:t>Self-paced practical</a:t>
            </a:r>
          </a:p>
          <a:p>
            <a:pPr marL="0" indent="0">
              <a:spcAft>
                <a:spcPts val="600"/>
              </a:spcAft>
              <a:buNone/>
            </a:pPr>
            <a:r>
              <a:rPr lang="en-US" sz="2800" b="1">
                <a:latin typeface="Source Sans Pro" panose="020B0503030403020204" pitchFamily="34" charset="0"/>
                <a:ea typeface="Source Sans Pro" panose="020B0503030403020204" pitchFamily="34" charset="0"/>
              </a:rPr>
              <a:t>14:50</a:t>
            </a:r>
            <a:r>
              <a:rPr lang="en-US" sz="2800">
                <a:latin typeface="Source Sans Pro" panose="020B0503030403020204" pitchFamily="34" charset="0"/>
                <a:ea typeface="Source Sans Pro" panose="020B0503030403020204" pitchFamily="34" charset="0"/>
              </a:rPr>
              <a:t> </a:t>
            </a:r>
            <a:r>
              <a:rPr lang="en-US" sz="2800" dirty="0">
                <a:latin typeface="Source Sans Pro" panose="020B0503030403020204" pitchFamily="34" charset="0"/>
                <a:ea typeface="Source Sans Pro" panose="020B0503030403020204" pitchFamily="34" charset="0"/>
              </a:rPr>
              <a:t>	Break</a:t>
            </a:r>
          </a:p>
          <a:p>
            <a:pPr marL="0" indent="0">
              <a:spcAft>
                <a:spcPts val="600"/>
              </a:spcAft>
              <a:buNone/>
            </a:pPr>
            <a:r>
              <a:rPr lang="en-US" sz="2800" b="1" dirty="0">
                <a:latin typeface="Source Sans Pro" panose="020B0503030403020204" pitchFamily="34" charset="0"/>
                <a:ea typeface="Source Sans Pro" panose="020B0503030403020204" pitchFamily="34" charset="0"/>
              </a:rPr>
              <a:t>15:00		</a:t>
            </a:r>
            <a:r>
              <a:rPr lang="en-US" sz="2800" dirty="0">
                <a:latin typeface="Source Sans Pro" panose="020B0503030403020204" pitchFamily="34" charset="0"/>
                <a:ea typeface="Source Sans Pro" panose="020B0503030403020204" pitchFamily="34" charset="0"/>
              </a:rPr>
              <a:t>Quick chat about datasets/research questions </a:t>
            </a:r>
            <a:br>
              <a:rPr lang="en-US" sz="2800" dirty="0">
                <a:latin typeface="Source Sans Pro" panose="020B0503030403020204" pitchFamily="34" charset="0"/>
                <a:ea typeface="Source Sans Pro" panose="020B0503030403020204" pitchFamily="34" charset="0"/>
              </a:rPr>
            </a:br>
            <a:r>
              <a:rPr lang="en-US" sz="2800" dirty="0">
                <a:latin typeface="Source Sans Pro" panose="020B0503030403020204" pitchFamily="34" charset="0"/>
                <a:ea typeface="Source Sans Pro" panose="020B0503030403020204" pitchFamily="34" charset="0"/>
              </a:rPr>
              <a:t>		from our own work</a:t>
            </a:r>
            <a:endParaRPr lang="en-US" sz="2800" b="1" dirty="0">
              <a:latin typeface="Source Sans Pro" panose="020B0503030403020204" pitchFamily="34" charset="0"/>
              <a:ea typeface="Source Sans Pro" panose="020B0503030403020204" pitchFamily="34" charset="0"/>
            </a:endParaRPr>
          </a:p>
          <a:p>
            <a:pPr marL="0" indent="0">
              <a:spcAft>
                <a:spcPts val="600"/>
              </a:spcAft>
              <a:buNone/>
            </a:pPr>
            <a:r>
              <a:rPr lang="en-US" sz="2800" b="1" dirty="0">
                <a:latin typeface="Source Sans Pro" panose="020B0503030403020204" pitchFamily="34" charset="0"/>
                <a:ea typeface="Source Sans Pro" panose="020B0503030403020204" pitchFamily="34" charset="0"/>
              </a:rPr>
              <a:t>15:10</a:t>
            </a:r>
            <a:r>
              <a:rPr lang="en-US" sz="2800" dirty="0">
                <a:latin typeface="Source Sans Pro" panose="020B0503030403020204" pitchFamily="34" charset="0"/>
                <a:ea typeface="Source Sans Pro" panose="020B0503030403020204" pitchFamily="34" charset="0"/>
              </a:rPr>
              <a:t>		Self-paced practical</a:t>
            </a:r>
          </a:p>
          <a:p>
            <a:pPr marL="0" indent="0">
              <a:spcAft>
                <a:spcPts val="600"/>
              </a:spcAft>
              <a:buNone/>
            </a:pPr>
            <a:r>
              <a:rPr lang="en-US" sz="2800" b="1" dirty="0">
                <a:latin typeface="Source Sans Pro" panose="020B0503030403020204" pitchFamily="34" charset="0"/>
                <a:ea typeface="Source Sans Pro" panose="020B0503030403020204" pitchFamily="34" charset="0"/>
              </a:rPr>
              <a:t>15:5</a:t>
            </a:r>
            <a:r>
              <a:rPr lang="en-US" b="1" dirty="0"/>
              <a:t>0</a:t>
            </a:r>
            <a:r>
              <a:rPr lang="en-US" sz="2800" dirty="0">
                <a:latin typeface="Source Sans Pro" panose="020B0503030403020204" pitchFamily="34" charset="0"/>
                <a:ea typeface="Source Sans Pro" panose="020B0503030403020204" pitchFamily="34" charset="0"/>
              </a:rPr>
              <a:t>		</a:t>
            </a:r>
            <a:r>
              <a:rPr lang="en-US" dirty="0"/>
              <a:t>Wrap up</a:t>
            </a:r>
            <a:endParaRPr lang="en-US" sz="2800" dirty="0">
              <a:latin typeface="Source Sans Pro" panose="020B0503030403020204" pitchFamily="34" charset="0"/>
              <a:ea typeface="Source Sans Pro" panose="020B0503030403020204" pitchFamily="34" charset="0"/>
            </a:endParaRPr>
          </a:p>
        </p:txBody>
      </p:sp>
      <p:sp>
        <p:nvSpPr>
          <p:cNvPr id="4" name="TextBox 3">
            <a:extLst>
              <a:ext uri="{FF2B5EF4-FFF2-40B4-BE49-F238E27FC236}">
                <a16:creationId xmlns:a16="http://schemas.microsoft.com/office/drawing/2014/main" id="{3A0300A8-5D42-236C-CED9-34E027FC58FE}"/>
              </a:ext>
            </a:extLst>
          </p:cNvPr>
          <p:cNvSpPr txBox="1"/>
          <p:nvPr/>
        </p:nvSpPr>
        <p:spPr>
          <a:xfrm>
            <a:off x="7658099" y="4646612"/>
            <a:ext cx="4418733" cy="1200329"/>
          </a:xfrm>
          <a:prstGeom prst="rect">
            <a:avLst/>
          </a:prstGeom>
          <a:noFill/>
        </p:spPr>
        <p:txBody>
          <a:bodyPr wrap="square">
            <a:spAutoFit/>
          </a:bodyPr>
          <a:lstStyle/>
          <a:p>
            <a:pPr algn="r"/>
            <a:r>
              <a:rPr lang="en-US" sz="2400" b="1" dirty="0">
                <a:solidFill>
                  <a:schemeClr val="accent5">
                    <a:lumMod val="50000"/>
                  </a:schemeClr>
                </a:solidFill>
                <a:latin typeface="Source Sans Pro" panose="020B0503030403020204" pitchFamily="34" charset="0"/>
                <a:ea typeface="Source Sans Pro" panose="020B0503030403020204" pitchFamily="34" charset="0"/>
              </a:rPr>
              <a:t>Find these slides online:</a:t>
            </a:r>
          </a:p>
          <a:p>
            <a:pPr algn="r"/>
            <a:r>
              <a:rPr lang="en-US" sz="2400" dirty="0">
                <a:solidFill>
                  <a:schemeClr val="accent5">
                    <a:lumMod val="50000"/>
                  </a:schemeClr>
                </a:solidFill>
                <a:latin typeface="Source Sans Pro" panose="020B0503030403020204" pitchFamily="34" charset="0"/>
                <a:ea typeface="Source Sans Pro" panose="020B0503030403020204" pitchFamily="34" charset="0"/>
                <a:hlinkClick r:id="rId3"/>
              </a:rPr>
              <a:t>github.com/DCS-training/ Bayesian-Statistics </a:t>
            </a:r>
            <a:endParaRPr lang="en-US" sz="2400" dirty="0">
              <a:solidFill>
                <a:schemeClr val="accent5">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91230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05CB2-44B5-172B-4FCC-865BCD03712B}"/>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381FD964-38DF-44C4-8F5A-D90B30E22091}"/>
              </a:ext>
            </a:extLst>
          </p:cNvPr>
          <p:cNvSpPr>
            <a:spLocks noGrp="1"/>
          </p:cNvSpPr>
          <p:nvPr>
            <p:ph idx="1"/>
          </p:nvPr>
        </p:nvSpPr>
        <p:spPr/>
        <p:txBody>
          <a:bodyPr vert="horz" lIns="91440" tIns="45720" rIns="91440" bIns="45720" rtlCol="0" anchor="t">
            <a:normAutofit/>
          </a:bodyPr>
          <a:lstStyle/>
          <a:p>
            <a:r>
              <a:rPr lang="en-US" dirty="0">
                <a:latin typeface="Source Sans Pro"/>
                <a:ea typeface="Source Sans Pro"/>
              </a:rPr>
              <a:t>Please fill in the feedback form (you’ll be sent the link)</a:t>
            </a:r>
          </a:p>
          <a:p>
            <a:r>
              <a:rPr lang="en-US" dirty="0">
                <a:latin typeface="Source Sans Pro"/>
                <a:ea typeface="Source Sans Pro"/>
              </a:rPr>
              <a:t>Feel free to post in the Teams chat if you’re still working through the practical and need any help</a:t>
            </a:r>
          </a:p>
          <a:p>
            <a:r>
              <a:rPr lang="en-US" dirty="0">
                <a:latin typeface="Source Sans Pro"/>
                <a:ea typeface="Source Sans Pro"/>
              </a:rPr>
              <a:t>Links to additional resources are in the README</a:t>
            </a:r>
          </a:p>
        </p:txBody>
      </p:sp>
    </p:spTree>
    <p:extLst>
      <p:ext uri="{BB962C8B-B14F-4D97-AF65-F5344CB8AC3E}">
        <p14:creationId xmlns:p14="http://schemas.microsoft.com/office/powerpoint/2010/main" val="4151500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234967" y="1966349"/>
            <a:ext cx="184731" cy="646331"/>
          </a:xfrm>
          <a:prstGeom prst="rect">
            <a:avLst/>
          </a:prstGeom>
          <a:noFill/>
        </p:spPr>
        <p:txBody>
          <a:bodyPr wrap="none" rtlCol="0">
            <a:spAutoFit/>
          </a:bodyPr>
          <a:lstStyle/>
          <a:p>
            <a:endParaRPr lang="en-GB">
              <a:solidFill>
                <a:srgbClr val="002E5F"/>
              </a:solidFill>
              <a:latin typeface="Source Sans Pro" panose="020B0503030403020204" pitchFamily="34" charset="0"/>
            </a:endParaRPr>
          </a:p>
          <a:p>
            <a:endParaRPr lang="en-GB">
              <a:solidFill>
                <a:srgbClr val="002E5F"/>
              </a:solidFill>
              <a:latin typeface="Source Sans Pro" panose="020B0503030403020204" pitchFamily="34" charset="0"/>
            </a:endParaRPr>
          </a:p>
        </p:txBody>
      </p:sp>
      <p:sp>
        <p:nvSpPr>
          <p:cNvPr id="3" name="TextBox 2">
            <a:extLst>
              <a:ext uri="{FF2B5EF4-FFF2-40B4-BE49-F238E27FC236}">
                <a16:creationId xmlns:a16="http://schemas.microsoft.com/office/drawing/2014/main" id="{99B831FA-DE59-FB51-2407-8EEDF253A512}"/>
              </a:ext>
            </a:extLst>
          </p:cNvPr>
          <p:cNvSpPr txBox="1"/>
          <p:nvPr/>
        </p:nvSpPr>
        <p:spPr>
          <a:xfrm>
            <a:off x="4504859" y="546883"/>
            <a:ext cx="299938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4000" b="1">
                <a:solidFill>
                  <a:srgbClr val="002060"/>
                </a:solidFill>
                <a:latin typeface="Source Sans Pro"/>
                <a:ea typeface="Source Sans Pro"/>
                <a:cs typeface="Calibri"/>
              </a:rPr>
              <a:t>Welcome!</a:t>
            </a:r>
            <a:endParaRPr lang="en-GB" sz="4000" i="1">
              <a:solidFill>
                <a:srgbClr val="002060"/>
              </a:solidFill>
              <a:latin typeface="Source Sans Pro"/>
              <a:ea typeface="Source Sans Pro"/>
              <a:cs typeface="Calibri"/>
            </a:endParaRPr>
          </a:p>
        </p:txBody>
      </p:sp>
      <p:sp>
        <p:nvSpPr>
          <p:cNvPr id="5" name="TextBox 4">
            <a:extLst>
              <a:ext uri="{FF2B5EF4-FFF2-40B4-BE49-F238E27FC236}">
                <a16:creationId xmlns:a16="http://schemas.microsoft.com/office/drawing/2014/main" id="{EC49EED0-BB6F-F848-059F-858C099A6512}"/>
              </a:ext>
            </a:extLst>
          </p:cNvPr>
          <p:cNvSpPr txBox="1"/>
          <p:nvPr/>
        </p:nvSpPr>
        <p:spPr>
          <a:xfrm>
            <a:off x="4596306" y="4392423"/>
            <a:ext cx="2999387"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i="0" dirty="0">
                <a:solidFill>
                  <a:srgbClr val="002060"/>
                </a:solidFill>
                <a:effectLst/>
                <a:latin typeface="Source Sans Pro" panose="020B0503030403020204" pitchFamily="34" charset="0"/>
                <a:ea typeface="Source Sans Pro" panose="020B0503030403020204" pitchFamily="34" charset="0"/>
              </a:rPr>
              <a:t>Aislinn Keogh</a:t>
            </a:r>
          </a:p>
          <a:p>
            <a:pPr algn="ctr"/>
            <a:r>
              <a:rPr lang="en-GB" sz="2000" dirty="0">
                <a:solidFill>
                  <a:srgbClr val="002060"/>
                </a:solidFill>
                <a:latin typeface="Source Sans Pro"/>
                <a:ea typeface="Source Sans Pro"/>
                <a:cs typeface="Calibri"/>
              </a:rPr>
              <a:t>PhD student in Linguistics</a:t>
            </a:r>
          </a:p>
        </p:txBody>
      </p:sp>
      <p:pic>
        <p:nvPicPr>
          <p:cNvPr id="1026" name="Picture 2">
            <a:extLst>
              <a:ext uri="{FF2B5EF4-FFF2-40B4-BE49-F238E27FC236}">
                <a16:creationId xmlns:a16="http://schemas.microsoft.com/office/drawing/2014/main" id="{E3532E6E-2253-1F41-9528-A03E2648DDA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5015" y="1399841"/>
            <a:ext cx="2279073" cy="2992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119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BEFCB-8C02-C9D0-3864-36BA1C00C082}"/>
              </a:ext>
            </a:extLst>
          </p:cNvPr>
          <p:cNvSpPr>
            <a:spLocks noGrp="1"/>
          </p:cNvSpPr>
          <p:nvPr>
            <p:ph type="title"/>
          </p:nvPr>
        </p:nvSpPr>
        <p:spPr/>
        <p:txBody>
          <a:bodyPr>
            <a:normAutofit/>
          </a:bodyPr>
          <a:lstStyle/>
          <a:p>
            <a:r>
              <a:rPr lang="en-GB" sz="4800" b="1" dirty="0">
                <a:solidFill>
                  <a:schemeClr val="accent5">
                    <a:lumMod val="50000"/>
                  </a:schemeClr>
                </a:solidFill>
                <a:latin typeface="Source Sans Pro"/>
                <a:ea typeface="Source Sans Pro"/>
                <a:cs typeface="Calibri"/>
              </a:rPr>
              <a:t>Week 1: Plan for today</a:t>
            </a:r>
            <a:endParaRPr lang="en-US" dirty="0"/>
          </a:p>
        </p:txBody>
      </p:sp>
      <p:sp>
        <p:nvSpPr>
          <p:cNvPr id="3" name="Content Placeholder 2">
            <a:extLst>
              <a:ext uri="{FF2B5EF4-FFF2-40B4-BE49-F238E27FC236}">
                <a16:creationId xmlns:a16="http://schemas.microsoft.com/office/drawing/2014/main" id="{064CB00B-665E-3D06-08F3-BD715E485C30}"/>
              </a:ext>
            </a:extLst>
          </p:cNvPr>
          <p:cNvSpPr>
            <a:spLocks noGrp="1"/>
          </p:cNvSpPr>
          <p:nvPr>
            <p:ph idx="1"/>
          </p:nvPr>
        </p:nvSpPr>
        <p:spPr/>
        <p:txBody>
          <a:bodyPr/>
          <a:lstStyle/>
          <a:p>
            <a:pPr marL="0" indent="0">
              <a:spcAft>
                <a:spcPts val="600"/>
              </a:spcAft>
              <a:buNone/>
            </a:pPr>
            <a:r>
              <a:rPr lang="en-US" sz="2800" b="1" dirty="0">
                <a:latin typeface="Source Sans Pro" panose="020B0503030403020204" pitchFamily="34" charset="0"/>
                <a:ea typeface="Source Sans Pro" panose="020B0503030403020204" pitchFamily="34" charset="0"/>
              </a:rPr>
              <a:t>14:00</a:t>
            </a:r>
            <a:r>
              <a:rPr lang="en-US" sz="2800" dirty="0">
                <a:latin typeface="Source Sans Pro" panose="020B0503030403020204" pitchFamily="34" charset="0"/>
                <a:ea typeface="Source Sans Pro" panose="020B0503030403020204" pitchFamily="34" charset="0"/>
              </a:rPr>
              <a:t> 	Welcome and introductions</a:t>
            </a:r>
          </a:p>
          <a:p>
            <a:pPr marL="0" indent="0">
              <a:spcAft>
                <a:spcPts val="600"/>
              </a:spcAft>
              <a:buNone/>
            </a:pPr>
            <a:r>
              <a:rPr lang="en-US" sz="2800" b="1" dirty="0">
                <a:latin typeface="Source Sans Pro" panose="020B0503030403020204" pitchFamily="34" charset="0"/>
                <a:ea typeface="Source Sans Pro" panose="020B0503030403020204" pitchFamily="34" charset="0"/>
              </a:rPr>
              <a:t>14:10		</a:t>
            </a:r>
            <a:r>
              <a:rPr lang="en-US" sz="2800" dirty="0">
                <a:latin typeface="Source Sans Pro" panose="020B0503030403020204" pitchFamily="34" charset="0"/>
                <a:ea typeface="Source Sans Pro" panose="020B0503030403020204" pitchFamily="34" charset="0"/>
              </a:rPr>
              <a:t>Crash course in Bayesian inference</a:t>
            </a:r>
          </a:p>
          <a:p>
            <a:pPr marL="0" indent="0">
              <a:spcAft>
                <a:spcPts val="600"/>
              </a:spcAft>
              <a:buNone/>
            </a:pPr>
            <a:r>
              <a:rPr lang="en-US" b="1" dirty="0"/>
              <a:t>14:30		</a:t>
            </a:r>
            <a:r>
              <a:rPr lang="en-US" dirty="0"/>
              <a:t>Bayesian inference as a statistical method</a:t>
            </a:r>
            <a:endParaRPr lang="en-US" sz="2800" b="1" dirty="0">
              <a:latin typeface="Source Sans Pro" panose="020B0503030403020204" pitchFamily="34" charset="0"/>
              <a:ea typeface="Source Sans Pro" panose="020B0503030403020204" pitchFamily="34" charset="0"/>
            </a:endParaRPr>
          </a:p>
          <a:p>
            <a:pPr marL="0" indent="0">
              <a:spcAft>
                <a:spcPts val="600"/>
              </a:spcAft>
              <a:buNone/>
            </a:pPr>
            <a:r>
              <a:rPr lang="en-US" sz="2800" b="1" dirty="0">
                <a:latin typeface="Source Sans Pro" panose="020B0503030403020204" pitchFamily="34" charset="0"/>
                <a:ea typeface="Source Sans Pro" panose="020B0503030403020204" pitchFamily="34" charset="0"/>
              </a:rPr>
              <a:t>14:50</a:t>
            </a:r>
            <a:r>
              <a:rPr lang="en-US" sz="2800" dirty="0">
                <a:latin typeface="Source Sans Pro" panose="020B0503030403020204" pitchFamily="34" charset="0"/>
                <a:ea typeface="Source Sans Pro" panose="020B0503030403020204" pitchFamily="34" charset="0"/>
              </a:rPr>
              <a:t> 	Break</a:t>
            </a:r>
          </a:p>
          <a:p>
            <a:pPr marL="0" indent="0">
              <a:spcAft>
                <a:spcPts val="600"/>
              </a:spcAft>
              <a:buNone/>
            </a:pPr>
            <a:r>
              <a:rPr lang="en-US" sz="2800" b="1" dirty="0">
                <a:latin typeface="Source Sans Pro" panose="020B0503030403020204" pitchFamily="34" charset="0"/>
                <a:ea typeface="Source Sans Pro" panose="020B0503030403020204" pitchFamily="34" charset="0"/>
              </a:rPr>
              <a:t>15:00</a:t>
            </a:r>
            <a:r>
              <a:rPr lang="en-US" sz="2800" dirty="0">
                <a:latin typeface="Source Sans Pro" panose="020B0503030403020204" pitchFamily="34" charset="0"/>
                <a:ea typeface="Source Sans Pro" panose="020B0503030403020204" pitchFamily="34" charset="0"/>
              </a:rPr>
              <a:t>		Key components of Bayesian models</a:t>
            </a:r>
          </a:p>
          <a:p>
            <a:pPr marL="0" indent="0">
              <a:spcAft>
                <a:spcPts val="600"/>
              </a:spcAft>
              <a:buNone/>
            </a:pPr>
            <a:r>
              <a:rPr lang="en-US" sz="2800" b="1" dirty="0">
                <a:latin typeface="Source Sans Pro" panose="020B0503030403020204" pitchFamily="34" charset="0"/>
                <a:ea typeface="Source Sans Pro" panose="020B0503030403020204" pitchFamily="34" charset="0"/>
              </a:rPr>
              <a:t>1</a:t>
            </a:r>
            <a:r>
              <a:rPr lang="en-US" b="1" dirty="0"/>
              <a:t>5</a:t>
            </a:r>
            <a:r>
              <a:rPr lang="en-US" sz="2800" b="1" dirty="0">
                <a:latin typeface="Source Sans Pro" panose="020B0503030403020204" pitchFamily="34" charset="0"/>
                <a:ea typeface="Source Sans Pro" panose="020B0503030403020204" pitchFamily="34" charset="0"/>
              </a:rPr>
              <a:t>:55</a:t>
            </a:r>
            <a:r>
              <a:rPr lang="en-US" sz="2800" dirty="0">
                <a:latin typeface="Source Sans Pro" panose="020B0503030403020204" pitchFamily="34" charset="0"/>
                <a:ea typeface="Source Sans Pro" panose="020B0503030403020204" pitchFamily="34" charset="0"/>
              </a:rPr>
              <a:t>		Wrap up</a:t>
            </a:r>
          </a:p>
        </p:txBody>
      </p:sp>
      <p:sp>
        <p:nvSpPr>
          <p:cNvPr id="4" name="TextBox 3">
            <a:extLst>
              <a:ext uri="{FF2B5EF4-FFF2-40B4-BE49-F238E27FC236}">
                <a16:creationId xmlns:a16="http://schemas.microsoft.com/office/drawing/2014/main" id="{9730E8C5-3426-3BA8-8FFF-9C4A233CE6DF}"/>
              </a:ext>
            </a:extLst>
          </p:cNvPr>
          <p:cNvSpPr txBox="1"/>
          <p:nvPr/>
        </p:nvSpPr>
        <p:spPr>
          <a:xfrm>
            <a:off x="7658099" y="4646612"/>
            <a:ext cx="4418733" cy="1200329"/>
          </a:xfrm>
          <a:prstGeom prst="rect">
            <a:avLst/>
          </a:prstGeom>
          <a:noFill/>
        </p:spPr>
        <p:txBody>
          <a:bodyPr wrap="square">
            <a:spAutoFit/>
          </a:bodyPr>
          <a:lstStyle/>
          <a:p>
            <a:pPr algn="r"/>
            <a:r>
              <a:rPr lang="en-US" sz="2400" b="1" dirty="0">
                <a:solidFill>
                  <a:schemeClr val="accent5">
                    <a:lumMod val="50000"/>
                  </a:schemeClr>
                </a:solidFill>
                <a:latin typeface="Source Sans Pro" panose="020B0503030403020204" pitchFamily="34" charset="0"/>
                <a:ea typeface="Source Sans Pro" panose="020B0503030403020204" pitchFamily="34" charset="0"/>
              </a:rPr>
              <a:t>Find these slides online:</a:t>
            </a:r>
          </a:p>
          <a:p>
            <a:pPr algn="r"/>
            <a:r>
              <a:rPr lang="en-US" sz="2400" dirty="0">
                <a:solidFill>
                  <a:schemeClr val="accent5">
                    <a:lumMod val="50000"/>
                  </a:schemeClr>
                </a:solidFill>
                <a:latin typeface="Source Sans Pro" panose="020B0503030403020204" pitchFamily="34" charset="0"/>
                <a:ea typeface="Source Sans Pro" panose="020B0503030403020204" pitchFamily="34" charset="0"/>
                <a:hlinkClick r:id="rId3"/>
              </a:rPr>
              <a:t>github.com/DCS-training/ Bayesian-Statistics </a:t>
            </a:r>
            <a:endParaRPr lang="en-US" sz="2400" dirty="0">
              <a:solidFill>
                <a:schemeClr val="accent5">
                  <a:lumMod val="50000"/>
                </a:schemeClr>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732943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pic>
        <p:nvPicPr>
          <p:cNvPr id="6" name="Content Placeholder 5" descr="A person in a robe&#10;&#10;Description automatically generated">
            <a:extLst>
              <a:ext uri="{FF2B5EF4-FFF2-40B4-BE49-F238E27FC236}">
                <a16:creationId xmlns:a16="http://schemas.microsoft.com/office/drawing/2014/main" id="{12822FB0-69A1-727C-8EBD-6431B784C6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9800" y="1825625"/>
            <a:ext cx="2895600" cy="3105150"/>
          </a:xfrm>
        </p:spPr>
      </p:pic>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825625"/>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dirty="0"/>
              <a:t>Your friend complains of a headache.</a:t>
            </a:r>
            <a:br>
              <a:rPr lang="en-US" dirty="0"/>
            </a:br>
            <a:r>
              <a:rPr lang="en-US" dirty="0"/>
              <a:t>Is this headache caused by:</a:t>
            </a:r>
            <a:br>
              <a:rPr lang="en-US" dirty="0"/>
            </a:br>
            <a:endParaRPr lang="en-US" dirty="0"/>
          </a:p>
          <a:p>
            <a:pPr marL="514350" indent="-514350">
              <a:spcAft>
                <a:spcPts val="600"/>
              </a:spcAft>
              <a:buAutoNum type="alphaUcPeriod"/>
            </a:pPr>
            <a:r>
              <a:rPr lang="en-US" dirty="0"/>
              <a:t>A brain </a:t>
            </a:r>
            <a:r>
              <a:rPr lang="en-US" dirty="0" err="1"/>
              <a:t>tumour</a:t>
            </a:r>
            <a:endParaRPr lang="en-US" dirty="0"/>
          </a:p>
          <a:p>
            <a:pPr marL="514350" indent="-514350">
              <a:spcAft>
                <a:spcPts val="600"/>
              </a:spcAft>
              <a:buAutoNum type="alphaUcPeriod"/>
            </a:pPr>
            <a:r>
              <a:rPr lang="en-US" dirty="0"/>
              <a:t>Dehydration</a:t>
            </a:r>
          </a:p>
          <a:p>
            <a:pPr marL="514350" indent="-514350">
              <a:spcAft>
                <a:spcPts val="600"/>
              </a:spcAft>
              <a:buAutoNum type="alphaUcPeriod"/>
            </a:pPr>
            <a:r>
              <a:rPr lang="en-US" dirty="0"/>
              <a:t>Athlete’s foot</a:t>
            </a:r>
          </a:p>
          <a:p>
            <a:pPr marL="0" indent="0">
              <a:spcAft>
                <a:spcPts val="600"/>
              </a:spcAft>
              <a:buNone/>
            </a:pPr>
            <a:br>
              <a:rPr lang="en-US" sz="1600" dirty="0"/>
            </a:br>
            <a:r>
              <a:rPr lang="en-US" sz="1600" dirty="0"/>
              <a:t>N.B. Thanks to Simon Kirby/Kenny Smith for this example, which is taken from the </a:t>
            </a:r>
            <a:r>
              <a:rPr lang="en-US" sz="1600" dirty="0">
                <a:hlinkClick r:id="rId4"/>
              </a:rPr>
              <a:t>Simulating Language </a:t>
            </a:r>
            <a:r>
              <a:rPr lang="en-US" sz="1600" dirty="0"/>
              <a:t>course in PPLS.</a:t>
            </a:r>
          </a:p>
        </p:txBody>
      </p:sp>
    </p:spTree>
    <p:extLst>
      <p:ext uri="{BB962C8B-B14F-4D97-AF65-F5344CB8AC3E}">
        <p14:creationId xmlns:p14="http://schemas.microsoft.com/office/powerpoint/2010/main" val="2843398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pic>
        <p:nvPicPr>
          <p:cNvPr id="6" name="Content Placeholder 5" descr="A person in a robe&#10;&#10;Description automatically generated">
            <a:extLst>
              <a:ext uri="{FF2B5EF4-FFF2-40B4-BE49-F238E27FC236}">
                <a16:creationId xmlns:a16="http://schemas.microsoft.com/office/drawing/2014/main" id="{12822FB0-69A1-727C-8EBD-6431B784C6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9800" y="1825625"/>
            <a:ext cx="2895600" cy="3105150"/>
          </a:xfrm>
        </p:spPr>
      </p:pic>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825625"/>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dirty="0"/>
              <a:t>Reaching a diagnosis requires you to consider</a:t>
            </a:r>
            <a:br>
              <a:rPr lang="en-US" dirty="0"/>
            </a:br>
            <a:r>
              <a:rPr lang="en-US" dirty="0"/>
              <a:t>two questions:</a:t>
            </a:r>
          </a:p>
          <a:p>
            <a:pPr>
              <a:spcAft>
                <a:spcPts val="600"/>
              </a:spcAft>
            </a:pPr>
            <a:r>
              <a:rPr lang="en-US" dirty="0"/>
              <a:t>How likely is it that someone with each</a:t>
            </a:r>
            <a:br>
              <a:rPr lang="en-US" dirty="0"/>
            </a:br>
            <a:r>
              <a:rPr lang="en-US" dirty="0"/>
              <a:t>medical condition would</a:t>
            </a:r>
            <a:br>
              <a:rPr lang="en-US" dirty="0"/>
            </a:br>
            <a:r>
              <a:rPr lang="en-US" dirty="0"/>
              <a:t>exhibit that symptom?</a:t>
            </a:r>
          </a:p>
          <a:p>
            <a:pPr>
              <a:spcAft>
                <a:spcPts val="600"/>
              </a:spcAft>
            </a:pPr>
            <a:r>
              <a:rPr lang="en-US" dirty="0"/>
              <a:t>How common is each medical condition?</a:t>
            </a:r>
          </a:p>
        </p:txBody>
      </p:sp>
    </p:spTree>
    <p:extLst>
      <p:ext uri="{BB962C8B-B14F-4D97-AF65-F5344CB8AC3E}">
        <p14:creationId xmlns:p14="http://schemas.microsoft.com/office/powerpoint/2010/main" val="1049994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pic>
        <p:nvPicPr>
          <p:cNvPr id="6" name="Content Placeholder 5" descr="A person in a robe&#10;&#10;Description automatically generated">
            <a:extLst>
              <a:ext uri="{FF2B5EF4-FFF2-40B4-BE49-F238E27FC236}">
                <a16:creationId xmlns:a16="http://schemas.microsoft.com/office/drawing/2014/main" id="{12822FB0-69A1-727C-8EBD-6431B784C6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9800" y="1825625"/>
            <a:ext cx="2895600" cy="3105150"/>
          </a:xfrm>
        </p:spPr>
      </p:pic>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825625"/>
            <a:ext cx="10515600" cy="403010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2600" dirty="0"/>
              <a:t>Likelihood of symptoms given underlying condition:</a:t>
            </a:r>
            <a:br>
              <a:rPr lang="en-US" sz="2600" dirty="0"/>
            </a:br>
            <a:endParaRPr lang="en-US" sz="2600" dirty="0"/>
          </a:p>
          <a:p>
            <a:pPr marL="0" indent="0">
              <a:spcAft>
                <a:spcPts val="600"/>
              </a:spcAft>
              <a:buNone/>
            </a:pPr>
            <a:r>
              <a:rPr lang="en-US" sz="2600" b="1" dirty="0"/>
              <a:t>Brain </a:t>
            </a:r>
            <a:r>
              <a:rPr lang="en-US" sz="2600" b="1" dirty="0" err="1"/>
              <a:t>tumour</a:t>
            </a:r>
            <a:r>
              <a:rPr lang="en-US" sz="2600" b="1" dirty="0"/>
              <a:t>: </a:t>
            </a:r>
            <a:r>
              <a:rPr lang="en-US" sz="2600" dirty="0"/>
              <a:t>	headache is very likely</a:t>
            </a:r>
            <a:br>
              <a:rPr lang="en-US" sz="2600" dirty="0"/>
            </a:br>
            <a:r>
              <a:rPr lang="en-US" sz="2600" b="1" dirty="0"/>
              <a:t>Dehydration:	</a:t>
            </a:r>
            <a:r>
              <a:rPr lang="en-US" sz="2600" dirty="0"/>
              <a:t>headache is very likely</a:t>
            </a:r>
            <a:br>
              <a:rPr lang="en-US" sz="2600" dirty="0"/>
            </a:br>
            <a:r>
              <a:rPr lang="en-US" sz="2600" b="1" dirty="0"/>
              <a:t>Athlete’s foot:	</a:t>
            </a:r>
            <a:r>
              <a:rPr lang="en-US" sz="2600" dirty="0"/>
              <a:t>headache is very unlikely</a:t>
            </a:r>
            <a:br>
              <a:rPr lang="en-US" sz="2600" dirty="0"/>
            </a:br>
            <a:r>
              <a:rPr lang="en-US" sz="2600" dirty="0"/>
              <a:t>			</a:t>
            </a:r>
          </a:p>
          <a:p>
            <a:pPr marL="0" indent="0">
              <a:spcAft>
                <a:spcPts val="600"/>
              </a:spcAft>
              <a:buNone/>
            </a:pPr>
            <a:r>
              <a:rPr lang="en-US" sz="2600" dirty="0"/>
              <a:t>If all we care about is the likelihood of symptoms</a:t>
            </a:r>
            <a:br>
              <a:rPr lang="en-US" sz="2600" dirty="0"/>
            </a:br>
            <a:r>
              <a:rPr lang="en-US" sz="2600" dirty="0"/>
              <a:t>given each underlying condition, we would conclude</a:t>
            </a:r>
            <a:br>
              <a:rPr lang="en-US" sz="2600" dirty="0"/>
            </a:br>
            <a:r>
              <a:rPr lang="en-US" sz="2600" dirty="0"/>
              <a:t>that your friend either has a brain </a:t>
            </a:r>
            <a:r>
              <a:rPr lang="en-US" sz="2600" dirty="0" err="1"/>
              <a:t>tumour</a:t>
            </a:r>
            <a:br>
              <a:rPr lang="en-US" sz="2600" dirty="0"/>
            </a:br>
            <a:r>
              <a:rPr lang="en-US" sz="2600" dirty="0"/>
              <a:t>or is dehydrated.</a:t>
            </a:r>
          </a:p>
        </p:txBody>
      </p:sp>
    </p:spTree>
    <p:extLst>
      <p:ext uri="{BB962C8B-B14F-4D97-AF65-F5344CB8AC3E}">
        <p14:creationId xmlns:p14="http://schemas.microsoft.com/office/powerpoint/2010/main" val="415592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pic>
        <p:nvPicPr>
          <p:cNvPr id="6" name="Content Placeholder 5" descr="A person in a robe&#10;&#10;Description automatically generated">
            <a:extLst>
              <a:ext uri="{FF2B5EF4-FFF2-40B4-BE49-F238E27FC236}">
                <a16:creationId xmlns:a16="http://schemas.microsoft.com/office/drawing/2014/main" id="{12822FB0-69A1-727C-8EBD-6431B784C6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9800" y="1825625"/>
            <a:ext cx="2895600" cy="3105150"/>
          </a:xfrm>
        </p:spPr>
      </p:pic>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74166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sz="2600" dirty="0"/>
              <a:t>Probability of underlying conditions:</a:t>
            </a:r>
          </a:p>
          <a:p>
            <a:pPr marL="0" indent="0">
              <a:spcAft>
                <a:spcPts val="600"/>
              </a:spcAft>
              <a:buNone/>
            </a:pPr>
            <a:br>
              <a:rPr lang="en-US" sz="2600" b="1" dirty="0"/>
            </a:br>
            <a:r>
              <a:rPr lang="en-US" sz="2600" b="1" dirty="0"/>
              <a:t>Brain </a:t>
            </a:r>
            <a:r>
              <a:rPr lang="en-US" sz="2600" b="1" dirty="0" err="1"/>
              <a:t>tumour</a:t>
            </a:r>
            <a:r>
              <a:rPr lang="en-US" sz="2600" b="1" dirty="0"/>
              <a:t>: </a:t>
            </a:r>
            <a:r>
              <a:rPr lang="en-US" sz="2600" dirty="0"/>
              <a:t>	very rare</a:t>
            </a:r>
            <a:br>
              <a:rPr lang="en-US" sz="2600" dirty="0"/>
            </a:br>
            <a:r>
              <a:rPr lang="en-US" sz="2600" b="1" dirty="0"/>
              <a:t>Dehydration:	</a:t>
            </a:r>
            <a:r>
              <a:rPr lang="en-US" sz="2600" dirty="0"/>
              <a:t>very common</a:t>
            </a:r>
            <a:br>
              <a:rPr lang="en-US" sz="2600" dirty="0"/>
            </a:br>
            <a:r>
              <a:rPr lang="en-US" sz="2600" b="1" dirty="0"/>
              <a:t>Athlete’s foot:	</a:t>
            </a:r>
            <a:r>
              <a:rPr lang="en-US" sz="2600" dirty="0"/>
              <a:t>very common (let’s assume)</a:t>
            </a:r>
            <a:br>
              <a:rPr lang="en-US" sz="2600" dirty="0"/>
            </a:br>
            <a:endParaRPr lang="en-US" sz="2600" dirty="0"/>
          </a:p>
          <a:p>
            <a:pPr marL="0" indent="0">
              <a:spcAft>
                <a:spcPts val="600"/>
              </a:spcAft>
              <a:buNone/>
            </a:pPr>
            <a:r>
              <a:rPr lang="en-US" sz="2600" dirty="0"/>
              <a:t>If all we care about is the prevalence of each</a:t>
            </a:r>
            <a:br>
              <a:rPr lang="en-US" sz="2600" dirty="0"/>
            </a:br>
            <a:r>
              <a:rPr lang="en-US" sz="2600" dirty="0"/>
              <a:t>underlying condition, we would conclude that your</a:t>
            </a:r>
            <a:br>
              <a:rPr lang="en-US" sz="2600" dirty="0"/>
            </a:br>
            <a:r>
              <a:rPr lang="en-US" sz="2600" dirty="0"/>
              <a:t>friend is either dehydrated or suffering from athlete’s foot.</a:t>
            </a:r>
          </a:p>
        </p:txBody>
      </p:sp>
    </p:spTree>
    <p:extLst>
      <p:ext uri="{BB962C8B-B14F-4D97-AF65-F5344CB8AC3E}">
        <p14:creationId xmlns:p14="http://schemas.microsoft.com/office/powerpoint/2010/main" val="3647821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56100-3C18-37F5-03C9-B26C74428731}"/>
              </a:ext>
            </a:extLst>
          </p:cNvPr>
          <p:cNvSpPr>
            <a:spLocks noGrp="1"/>
          </p:cNvSpPr>
          <p:nvPr>
            <p:ph type="title"/>
          </p:nvPr>
        </p:nvSpPr>
        <p:spPr/>
        <p:txBody>
          <a:bodyPr/>
          <a:lstStyle/>
          <a:p>
            <a:r>
              <a:rPr lang="en-GB" dirty="0"/>
              <a:t>Introducing Bayes</a:t>
            </a:r>
          </a:p>
        </p:txBody>
      </p:sp>
      <p:pic>
        <p:nvPicPr>
          <p:cNvPr id="6" name="Content Placeholder 5" descr="A person in a robe&#10;&#10;Description automatically generated">
            <a:extLst>
              <a:ext uri="{FF2B5EF4-FFF2-40B4-BE49-F238E27FC236}">
                <a16:creationId xmlns:a16="http://schemas.microsoft.com/office/drawing/2014/main" id="{12822FB0-69A1-727C-8EBD-6431B784C65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59800" y="1825625"/>
            <a:ext cx="2895600" cy="3105150"/>
          </a:xfrm>
        </p:spPr>
      </p:pic>
      <p:sp>
        <p:nvSpPr>
          <p:cNvPr id="7" name="Content Placeholder 2">
            <a:extLst>
              <a:ext uri="{FF2B5EF4-FFF2-40B4-BE49-F238E27FC236}">
                <a16:creationId xmlns:a16="http://schemas.microsoft.com/office/drawing/2014/main" id="{56097F04-96B6-3FD9-C9D8-AF165AF28D97}"/>
              </a:ext>
            </a:extLst>
          </p:cNvPr>
          <p:cNvSpPr txBox="1">
            <a:spLocks/>
          </p:cNvSpPr>
          <p:nvPr/>
        </p:nvSpPr>
        <p:spPr>
          <a:xfrm>
            <a:off x="838200" y="1700213"/>
            <a:ext cx="10515600" cy="40301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5">
                    <a:lumMod val="50000"/>
                  </a:schemeClr>
                </a:solidFill>
                <a:latin typeface="Source Sans Pro" panose="020B0503030403020204" pitchFamily="34" charset="0"/>
                <a:ea typeface="Source Sans Pro" panose="020B050303040302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lumMod val="50000"/>
                  </a:schemeClr>
                </a:solidFill>
                <a:latin typeface="Source Sans Pro" panose="020B0503030403020204" pitchFamily="34" charset="0"/>
                <a:ea typeface="Source Sans Pro" panose="020B050303040302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lumMod val="50000"/>
                  </a:schemeClr>
                </a:solidFill>
                <a:latin typeface="Source Sans Pro" panose="020B0503030403020204" pitchFamily="34" charset="0"/>
                <a:ea typeface="Source Sans Pro" panose="020B050303040302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5">
                    <a:lumMod val="50000"/>
                  </a:schemeClr>
                </a:solidFill>
                <a:latin typeface="Source Sans Pro" panose="020B0503030403020204" pitchFamily="34" charset="0"/>
                <a:ea typeface="Source Sans Pro" panose="020B050303040302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600"/>
              </a:spcAft>
              <a:buNone/>
            </a:pPr>
            <a:r>
              <a:rPr lang="en-US" dirty="0"/>
              <a:t>But you didn’t reach either of these conclusions,</a:t>
            </a:r>
            <a:br>
              <a:rPr lang="en-US" dirty="0"/>
            </a:br>
            <a:r>
              <a:rPr lang="en-US" dirty="0"/>
              <a:t>did you?</a:t>
            </a:r>
          </a:p>
          <a:p>
            <a:pPr marL="0" indent="0">
              <a:spcAft>
                <a:spcPts val="600"/>
              </a:spcAft>
              <a:buNone/>
            </a:pPr>
            <a:endParaRPr lang="en-US" dirty="0"/>
          </a:p>
          <a:p>
            <a:pPr marL="0" indent="0">
              <a:spcAft>
                <a:spcPts val="600"/>
              </a:spcAft>
              <a:buNone/>
            </a:pPr>
            <a:r>
              <a:rPr lang="en-US" dirty="0"/>
              <a:t>You brought the two quantities together</a:t>
            </a:r>
            <a:br>
              <a:rPr lang="en-US" dirty="0"/>
            </a:br>
            <a:r>
              <a:rPr lang="en-US" dirty="0"/>
              <a:t>in a smart way.</a:t>
            </a:r>
          </a:p>
          <a:p>
            <a:pPr marL="0" indent="0">
              <a:spcAft>
                <a:spcPts val="600"/>
              </a:spcAft>
              <a:buNone/>
            </a:pPr>
            <a:endParaRPr lang="en-US" dirty="0"/>
          </a:p>
          <a:p>
            <a:pPr marL="0" indent="0">
              <a:spcAft>
                <a:spcPts val="600"/>
              </a:spcAft>
              <a:buNone/>
            </a:pPr>
            <a:r>
              <a:rPr lang="en-US" dirty="0"/>
              <a:t>How did you do it?</a:t>
            </a:r>
          </a:p>
        </p:txBody>
      </p:sp>
    </p:spTree>
    <p:extLst>
      <p:ext uri="{BB962C8B-B14F-4D97-AF65-F5344CB8AC3E}">
        <p14:creationId xmlns:p14="http://schemas.microsoft.com/office/powerpoint/2010/main" val="1061207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00489ED7B15D140964AF1E4EBF23989" ma:contentTypeVersion="2" ma:contentTypeDescription="Create a new document." ma:contentTypeScope="" ma:versionID="a798f76a8c7c0ad7549d5b65b0487f2e">
  <xsd:schema xmlns:xsd="http://www.w3.org/2001/XMLSchema" xmlns:xs="http://www.w3.org/2001/XMLSchema" xmlns:p="http://schemas.microsoft.com/office/2006/metadata/properties" xmlns:ns2="5d257c4e-d958-453b-b0e5-15f0de6dfce7" targetNamespace="http://schemas.microsoft.com/office/2006/metadata/properties" ma:root="true" ma:fieldsID="e643076967470f79fc751b2821d7c767" ns2:_="">
    <xsd:import namespace="5d257c4e-d958-453b-b0e5-15f0de6dfce7"/>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257c4e-d958-453b-b0e5-15f0de6dfce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C8C6B8-594B-42E4-9B71-0637FB9782F6}">
  <ds:schemaRefs>
    <ds:schemaRef ds:uri="5d257c4e-d958-453b-b0e5-15f0de6dfce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104A45D-6F6A-421C-AA7B-39DFAA25A296}">
  <ds:schemaRefs>
    <ds:schemaRef ds:uri="http://purl.org/dc/terms/"/>
    <ds:schemaRef ds:uri="http://purl.org/dc/elements/1.1/"/>
    <ds:schemaRef ds:uri="http://schemas.microsoft.com/office/2006/metadata/properties"/>
    <ds:schemaRef ds:uri="http://schemas.microsoft.com/office/2006/documentManagement/types"/>
    <ds:schemaRef ds:uri="5d257c4e-d958-453b-b0e5-15f0de6dfce7"/>
    <ds:schemaRef ds:uri="http://www.w3.org/XML/1998/namespace"/>
    <ds:schemaRef ds:uri="http://schemas.openxmlformats.org/package/2006/metadata/core-properties"/>
    <ds:schemaRef ds:uri="http://schemas.microsoft.com/office/infopath/2007/PartnerControls"/>
    <ds:schemaRef ds:uri="http://purl.org/dc/dcmitype/"/>
  </ds:schemaRefs>
</ds:datastoreItem>
</file>

<file path=customXml/itemProps3.xml><?xml version="1.0" encoding="utf-8"?>
<ds:datastoreItem xmlns:ds="http://schemas.openxmlformats.org/officeDocument/2006/customXml" ds:itemID="{00170929-63CF-426D-951F-B184E207E29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17443</TotalTime>
  <Words>1540</Words>
  <Application>Microsoft Office PowerPoint</Application>
  <PresentationFormat>Widescreen</PresentationFormat>
  <Paragraphs>167</Paragraphs>
  <Slides>25</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Cambria Math</vt:lpstr>
      <vt:lpstr>Source Sans Pro</vt:lpstr>
      <vt:lpstr>Office Theme</vt:lpstr>
      <vt:lpstr>PowerPoint Presentation</vt:lpstr>
      <vt:lpstr>PowerPoint Presentation</vt:lpstr>
      <vt:lpstr>PowerPoint Presentation</vt:lpstr>
      <vt:lpstr>Week 1: Plan for today</vt:lpstr>
      <vt:lpstr>Introducing Bayes</vt:lpstr>
      <vt:lpstr>Introducing Bayes</vt:lpstr>
      <vt:lpstr>Introducing Bayes</vt:lpstr>
      <vt:lpstr>Introducing Bayes</vt:lpstr>
      <vt:lpstr>Introducing Bayes</vt:lpstr>
      <vt:lpstr>Introducing Bayes</vt:lpstr>
      <vt:lpstr>Introducing Bayes</vt:lpstr>
      <vt:lpstr>Introducing Bayes</vt:lpstr>
      <vt:lpstr>Introducing Bayes</vt:lpstr>
      <vt:lpstr>Introducing Bayes</vt:lpstr>
      <vt:lpstr>Introducing Bayes</vt:lpstr>
      <vt:lpstr>Introducing Bayes</vt:lpstr>
      <vt:lpstr>Bayesian inference for statistics</vt:lpstr>
      <vt:lpstr>Bayesian inference for statistics</vt:lpstr>
      <vt:lpstr>Bayesian inference for statistics</vt:lpstr>
      <vt:lpstr>Bayesian inference for statistics</vt:lpstr>
      <vt:lpstr>PowerPoint Presentation</vt:lpstr>
      <vt:lpstr>Quick recap</vt:lpstr>
      <vt:lpstr>Plan for this week</vt:lpstr>
      <vt:lpstr>Week 2: Plan for today</vt:lpstr>
      <vt:lpstr>Thank you!</vt:lpstr>
    </vt:vector>
  </TitlesOfParts>
  <Company>University of Edinburgh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your thesis</dc:title>
  <dc:creator>MICHIELIN Lucia</dc:creator>
  <cp:lastModifiedBy>Aislinn Keogh</cp:lastModifiedBy>
  <cp:revision>59</cp:revision>
  <dcterms:created xsi:type="dcterms:W3CDTF">2019-12-03T18:55:27Z</dcterms:created>
  <dcterms:modified xsi:type="dcterms:W3CDTF">2025-04-02T13:22:01Z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0x010100200489ED7B15D140964AF1E4EBF23989</vt:lpwstr>
  </property>
</Properties>
</file>