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3" r:id="rId1"/>
  </p:sldMasterIdLst>
  <p:sldIdLst>
    <p:sldId id="256" r:id="rId2"/>
    <p:sldId id="257" r:id="rId3"/>
    <p:sldId id="258" r:id="rId4"/>
    <p:sldId id="259" r:id="rId5"/>
    <p:sldId id="260" r:id="rId6"/>
    <p:sldId id="262" r:id="rId7"/>
    <p:sldId id="263" r:id="rId8"/>
    <p:sldId id="261"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5840"/>
  </p:normalViewPr>
  <p:slideViewPr>
    <p:cSldViewPr snapToGrid="0">
      <p:cViewPr varScale="1">
        <p:scale>
          <a:sx n="112" d="100"/>
          <a:sy n="112" d="100"/>
        </p:scale>
        <p:origin x="5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DD129-A8C2-419E-B641-6CC90F50732D}"/>
              </a:ext>
            </a:extLst>
          </p:cNvPr>
          <p:cNvSpPr>
            <a:spLocks noGrp="1"/>
          </p:cNvSpPr>
          <p:nvPr>
            <p:ph type="ctrTitle"/>
          </p:nvPr>
        </p:nvSpPr>
        <p:spPr>
          <a:xfrm>
            <a:off x="762000" y="1524000"/>
            <a:ext cx="10668000" cy="22860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1B33C04-8A23-4499-A6EF-1D190F0FB38E}"/>
              </a:ext>
            </a:extLst>
          </p:cNvPr>
          <p:cNvSpPr>
            <a:spLocks noGrp="1"/>
          </p:cNvSpPr>
          <p:nvPr>
            <p:ph type="subTitle" idx="1"/>
          </p:nvPr>
        </p:nvSpPr>
        <p:spPr>
          <a:xfrm>
            <a:off x="762000" y="4571999"/>
            <a:ext cx="10668000" cy="1524000"/>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EFA99FB-5674-4BC5-949F-8D45EC167511}"/>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5" name="Footer Placeholder 4">
            <a:extLst>
              <a:ext uri="{FF2B5EF4-FFF2-40B4-BE49-F238E27FC236}">
                <a16:creationId xmlns:a16="http://schemas.microsoft.com/office/drawing/2014/main" id="{0763CF93-DD67-4FE2-8083-864693FE8E7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05E934-32B6-44B1-9622-67F30BDA3F3A}"/>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40945338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BA5B09-FC60-445F-8A12-79869BEC60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0A219F7-87F2-409F-BB0B-8FE9270C98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AC2BB8-59E0-4EB2-B3BE-59D8641EE133}"/>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5" name="Footer Placeholder 4">
            <a:extLst>
              <a:ext uri="{FF2B5EF4-FFF2-40B4-BE49-F238E27FC236}">
                <a16:creationId xmlns:a16="http://schemas.microsoft.com/office/drawing/2014/main" id="{2D56984E-C0DE-461B-8011-8FC31B0EE9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FE7C03-68D3-445E-A5A2-8A935CFC97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671081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B21F0D7-112D-48B1-B32B-170B1AA2B51E}"/>
              </a:ext>
            </a:extLst>
          </p:cNvPr>
          <p:cNvSpPr>
            <a:spLocks noGrp="1"/>
          </p:cNvSpPr>
          <p:nvPr>
            <p:ph type="title" orient="vert"/>
          </p:nvPr>
        </p:nvSpPr>
        <p:spPr>
          <a:xfrm>
            <a:off x="9143998" y="761999"/>
            <a:ext cx="2286000" cy="5334001"/>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B27A7C1-8E5B-41DA-9802-F242D382B66B}"/>
              </a:ext>
            </a:extLst>
          </p:cNvPr>
          <p:cNvSpPr>
            <a:spLocks noGrp="1"/>
          </p:cNvSpPr>
          <p:nvPr>
            <p:ph type="body" orient="vert" idx="1"/>
          </p:nvPr>
        </p:nvSpPr>
        <p:spPr>
          <a:xfrm>
            <a:off x="762001" y="761999"/>
            <a:ext cx="7619999" cy="53340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961CC7-F5B1-464A-8127-60645FB21081}"/>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5" name="Footer Placeholder 4">
            <a:extLst>
              <a:ext uri="{FF2B5EF4-FFF2-40B4-BE49-F238E27FC236}">
                <a16:creationId xmlns:a16="http://schemas.microsoft.com/office/drawing/2014/main" id="{53B94302-B381-4F37-A9FF-5CC5519175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707151-541F-4104-B989-83A9DCA6E61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2081936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AF011-A499-4054-89BF-A4800A68F60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66FB6E8-D956-45B5-9B4A-9D31DF466BE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CDB9DB-9E62-4292-915C-1DD4134740DB}"/>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5" name="Footer Placeholder 4">
            <a:extLst>
              <a:ext uri="{FF2B5EF4-FFF2-40B4-BE49-F238E27FC236}">
                <a16:creationId xmlns:a16="http://schemas.microsoft.com/office/drawing/2014/main" id="{2BD462F1-BC30-4172-8353-363123A1DB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2EE8A-96DF-4D7D-B434-778324756D04}"/>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19804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453A-F2B4-4EDB-B8FA-150267BC1A9A}"/>
              </a:ext>
            </a:extLst>
          </p:cNvPr>
          <p:cNvSpPr>
            <a:spLocks noGrp="1"/>
          </p:cNvSpPr>
          <p:nvPr>
            <p:ph type="title"/>
          </p:nvPr>
        </p:nvSpPr>
        <p:spPr>
          <a:xfrm>
            <a:off x="762000" y="1524000"/>
            <a:ext cx="10668000" cy="3038475"/>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C46C51-ADF1-48FC-A4D9-38C369E78304}"/>
              </a:ext>
            </a:extLst>
          </p:cNvPr>
          <p:cNvSpPr>
            <a:spLocks noGrp="1"/>
          </p:cNvSpPr>
          <p:nvPr>
            <p:ph type="body" idx="1"/>
          </p:nvPr>
        </p:nvSpPr>
        <p:spPr>
          <a:xfrm>
            <a:off x="762000" y="4589463"/>
            <a:ext cx="10668000" cy="150653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EC43B56-4DC7-490B-AEFD-55ED1ECFF82E}"/>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5" name="Footer Placeholder 4">
            <a:extLst>
              <a:ext uri="{FF2B5EF4-FFF2-40B4-BE49-F238E27FC236}">
                <a16:creationId xmlns:a16="http://schemas.microsoft.com/office/drawing/2014/main" id="{454738F8-C4B2-41D8-B627-A6DDB24B2D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F43D49-23F8-4C4B-9C30-EDC030EE6F7E}"/>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373673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5556D-6916-42E6-8820-8A0D328A502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2747A5-C962-477F-89AA-A32385D57996}"/>
              </a:ext>
            </a:extLst>
          </p:cNvPr>
          <p:cNvSpPr>
            <a:spLocks noGrp="1"/>
          </p:cNvSpPr>
          <p:nvPr>
            <p:ph sz="half" idx="1"/>
          </p:nvPr>
        </p:nvSpPr>
        <p:spPr>
          <a:xfrm>
            <a:off x="762000" y="2285999"/>
            <a:ext cx="5151119"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8312-30FC-44D8-B2A9-B5CAAD9F066F}"/>
              </a:ext>
            </a:extLst>
          </p:cNvPr>
          <p:cNvSpPr>
            <a:spLocks noGrp="1"/>
          </p:cNvSpPr>
          <p:nvPr>
            <p:ph sz="half" idx="2"/>
          </p:nvPr>
        </p:nvSpPr>
        <p:spPr>
          <a:xfrm>
            <a:off x="6278879" y="2285999"/>
            <a:ext cx="5151121" cy="38100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ED84EB-AF90-4F19-A376-0FE5E50F9EA5}"/>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6" name="Footer Placeholder 5">
            <a:extLst>
              <a:ext uri="{FF2B5EF4-FFF2-40B4-BE49-F238E27FC236}">
                <a16:creationId xmlns:a16="http://schemas.microsoft.com/office/drawing/2014/main" id="{7B838ED0-2789-41E4-A36E-83F92CA2E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21A83-6D60-45F0-9173-5F6D2438BC36}"/>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401893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FFAE2-03F4-4A94-86C4-9305B237CA89}"/>
              </a:ext>
            </a:extLst>
          </p:cNvPr>
          <p:cNvSpPr>
            <a:spLocks noGrp="1"/>
          </p:cNvSpPr>
          <p:nvPr>
            <p:ph type="title"/>
          </p:nvPr>
        </p:nvSpPr>
        <p:spPr>
          <a:xfrm>
            <a:off x="762000" y="762000"/>
            <a:ext cx="10668000" cy="15240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BAC5A5-E184-46B6-8AB5-C8E132D3624B}"/>
              </a:ext>
            </a:extLst>
          </p:cNvPr>
          <p:cNvSpPr>
            <a:spLocks noGrp="1"/>
          </p:cNvSpPr>
          <p:nvPr>
            <p:ph type="body" idx="1"/>
          </p:nvPr>
        </p:nvSpPr>
        <p:spPr>
          <a:xfrm>
            <a:off x="762000" y="2285999"/>
            <a:ext cx="5151119"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DCFE87-5D80-45CB-9D13-DFC9AFCEC7F9}"/>
              </a:ext>
            </a:extLst>
          </p:cNvPr>
          <p:cNvSpPr>
            <a:spLocks noGrp="1"/>
          </p:cNvSpPr>
          <p:nvPr>
            <p:ph sz="half" idx="2"/>
          </p:nvPr>
        </p:nvSpPr>
        <p:spPr>
          <a:xfrm>
            <a:off x="762000" y="3048000"/>
            <a:ext cx="5151119"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AC1E5A-8423-4749-8EDA-E13425F69658}"/>
              </a:ext>
            </a:extLst>
          </p:cNvPr>
          <p:cNvSpPr>
            <a:spLocks noGrp="1"/>
          </p:cNvSpPr>
          <p:nvPr>
            <p:ph type="body" sz="quarter" idx="3"/>
          </p:nvPr>
        </p:nvSpPr>
        <p:spPr>
          <a:xfrm>
            <a:off x="6278878" y="2286000"/>
            <a:ext cx="5151122" cy="761999"/>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A832AAA-4BB8-4A3D-9C79-516F82F8001D}"/>
              </a:ext>
            </a:extLst>
          </p:cNvPr>
          <p:cNvSpPr>
            <a:spLocks noGrp="1"/>
          </p:cNvSpPr>
          <p:nvPr>
            <p:ph sz="quarter" idx="4"/>
          </p:nvPr>
        </p:nvSpPr>
        <p:spPr>
          <a:xfrm>
            <a:off x="6278878" y="3048000"/>
            <a:ext cx="5151122" cy="3048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0BEC63-51D3-4C70-B804-BE9EF765AD21}"/>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8" name="Footer Placeholder 7">
            <a:extLst>
              <a:ext uri="{FF2B5EF4-FFF2-40B4-BE49-F238E27FC236}">
                <a16:creationId xmlns:a16="http://schemas.microsoft.com/office/drawing/2014/main" id="{735CA295-8563-402F-92C3-1F20C977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FA5918-109D-4342-84C0-9774A52C9E7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7234714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F2662-CBD1-4498-9B6E-2961F5EF1BF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FF739AE-8101-4C18-8CF3-911BDF3978A8}"/>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4" name="Footer Placeholder 3">
            <a:extLst>
              <a:ext uri="{FF2B5EF4-FFF2-40B4-BE49-F238E27FC236}">
                <a16:creationId xmlns:a16="http://schemas.microsoft.com/office/drawing/2014/main" id="{66EB1C88-D181-449C-9BE1-E85068C1883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B38A2C9-E93B-4F0A-A021-9E3AEBC3FA8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53113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00AE8D9-9B42-438E-ADA6-CCFE45788460}"/>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3" name="Footer Placeholder 2">
            <a:extLst>
              <a:ext uri="{FF2B5EF4-FFF2-40B4-BE49-F238E27FC236}">
                <a16:creationId xmlns:a16="http://schemas.microsoft.com/office/drawing/2014/main" id="{C4F792B9-A8AF-4E13-8A25-741E89691EF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33A2CF6-DBC5-4491-B213-B3CD09D3130C}"/>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1874868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7076-58C8-494C-B6B1-DC86F62DDC24}"/>
              </a:ext>
            </a:extLst>
          </p:cNvPr>
          <p:cNvSpPr>
            <a:spLocks noGrp="1"/>
          </p:cNvSpPr>
          <p:nvPr>
            <p:ph type="title"/>
          </p:nvPr>
        </p:nvSpPr>
        <p:spPr>
          <a:xfrm>
            <a:off x="762000" y="761998"/>
            <a:ext cx="3810000" cy="1524002"/>
          </a:xfrm>
        </p:spPr>
        <p:txBody>
          <a:bodyPr anchor="t" anchorCtr="0"/>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9F29E36-0340-452F-8D0A-1BC3F3A388CF}"/>
              </a:ext>
            </a:extLst>
          </p:cNvPr>
          <p:cNvSpPr>
            <a:spLocks noGrp="1"/>
          </p:cNvSpPr>
          <p:nvPr>
            <p:ph idx="1"/>
          </p:nvPr>
        </p:nvSpPr>
        <p:spPr>
          <a:xfrm>
            <a:off x="5334000" y="762001"/>
            <a:ext cx="6096000" cy="5334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A051C2E-E587-45E8-BDB1-DFF2F2791BF6}"/>
              </a:ext>
            </a:extLst>
          </p:cNvPr>
          <p:cNvSpPr>
            <a:spLocks noGrp="1"/>
          </p:cNvSpPr>
          <p:nvPr>
            <p:ph type="body" sz="half" idx="2"/>
          </p:nvPr>
        </p:nvSpPr>
        <p:spPr>
          <a:xfrm>
            <a:off x="762000" y="2286000"/>
            <a:ext cx="3810000" cy="381000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21D993-DEDD-470E-B48B-CB053A55A119}"/>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6" name="Footer Placeholder 5">
            <a:extLst>
              <a:ext uri="{FF2B5EF4-FFF2-40B4-BE49-F238E27FC236}">
                <a16:creationId xmlns:a16="http://schemas.microsoft.com/office/drawing/2014/main" id="{67926C64-7401-4CA4-859F-74472AF869C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0108F41-F1F6-431C-9B45-8A447F188CB8}"/>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2061988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104FB-422C-4023-9381-EB12F1582D44}"/>
              </a:ext>
            </a:extLst>
          </p:cNvPr>
          <p:cNvSpPr>
            <a:spLocks noGrp="1"/>
          </p:cNvSpPr>
          <p:nvPr>
            <p:ph type="title"/>
          </p:nvPr>
        </p:nvSpPr>
        <p:spPr>
          <a:xfrm>
            <a:off x="762001" y="762000"/>
            <a:ext cx="3809999" cy="1524000"/>
          </a:xfrm>
        </p:spPr>
        <p:txBody>
          <a:bodyPr anchor="t" anchorCtr="0"/>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DBA3AA-DE44-4B1F-91D1-09F67B89B941}"/>
              </a:ext>
            </a:extLst>
          </p:cNvPr>
          <p:cNvSpPr>
            <a:spLocks noGrp="1"/>
          </p:cNvSpPr>
          <p:nvPr>
            <p:ph type="pic" idx="1"/>
          </p:nvPr>
        </p:nvSpPr>
        <p:spPr>
          <a:xfrm>
            <a:off x="5334000" y="762001"/>
            <a:ext cx="6021388" cy="53340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A27B131-5117-4106-80DB-2AB208C4C953}"/>
              </a:ext>
            </a:extLst>
          </p:cNvPr>
          <p:cNvSpPr>
            <a:spLocks noGrp="1"/>
          </p:cNvSpPr>
          <p:nvPr>
            <p:ph type="body" sz="half" idx="2"/>
          </p:nvPr>
        </p:nvSpPr>
        <p:spPr>
          <a:xfrm>
            <a:off x="762001" y="2286000"/>
            <a:ext cx="3809999" cy="38100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13918A-7F23-4C72-8E80-591324A3046C}"/>
              </a:ext>
            </a:extLst>
          </p:cNvPr>
          <p:cNvSpPr>
            <a:spLocks noGrp="1"/>
          </p:cNvSpPr>
          <p:nvPr>
            <p:ph type="dt" sz="half" idx="10"/>
          </p:nvPr>
        </p:nvSpPr>
        <p:spPr/>
        <p:txBody>
          <a:bodyPr/>
          <a:lstStyle/>
          <a:p>
            <a:fld id="{76969C88-B244-455D-A017-012B25B1ACDD}" type="datetimeFigureOut">
              <a:rPr lang="en-US" smtClean="0"/>
              <a:t>10/31/2023</a:t>
            </a:fld>
            <a:endParaRPr lang="en-US"/>
          </a:p>
        </p:txBody>
      </p:sp>
      <p:sp>
        <p:nvSpPr>
          <p:cNvPr id="6" name="Footer Placeholder 5">
            <a:extLst>
              <a:ext uri="{FF2B5EF4-FFF2-40B4-BE49-F238E27FC236}">
                <a16:creationId xmlns:a16="http://schemas.microsoft.com/office/drawing/2014/main" id="{181071C8-76FE-4B83-8317-BD53C7C844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23681A-6F29-48FC-9409-319ED3E96635}"/>
              </a:ext>
            </a:extLst>
          </p:cNvPr>
          <p:cNvSpPr>
            <a:spLocks noGrp="1"/>
          </p:cNvSpPr>
          <p:nvPr>
            <p:ph type="sldNum" sz="quarter" idx="12"/>
          </p:nvPr>
        </p:nvSpPr>
        <p:spPr/>
        <p:txBody>
          <a:bodyPr/>
          <a:lstStyle/>
          <a:p>
            <a:fld id="{07CE569E-9B7C-4CB9-AB80-C0841F922CFF}" type="slidenum">
              <a:rPr lang="en-US" smtClean="0"/>
              <a:t>‹#›</a:t>
            </a:fld>
            <a:endParaRPr lang="en-US"/>
          </a:p>
        </p:txBody>
      </p:sp>
    </p:spTree>
    <p:extLst>
      <p:ext uri="{BB962C8B-B14F-4D97-AF65-F5344CB8AC3E}">
        <p14:creationId xmlns:p14="http://schemas.microsoft.com/office/powerpoint/2010/main" val="3963215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A6EF5A53-0A64-4CA5-B9C7-1CB97CB5CF1C}"/>
              </a:ext>
            </a:extLst>
          </p:cNvPr>
          <p:cNvSpPr/>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11" name="Freeform: Shape 10">
            <a:extLst>
              <a:ext uri="{FF2B5EF4-FFF2-40B4-BE49-F238E27FC236}">
                <a16:creationId xmlns:a16="http://schemas.microsoft.com/office/drawing/2014/main" id="{34ABFBEA-4EB0-4D02-A2C0-1733CD3D6F12}"/>
              </a:ext>
            </a:extLst>
          </p:cNvPr>
          <p:cNvSpPr/>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12" name="Freeform: Shape 11">
            <a:extLst>
              <a:ext uri="{FF2B5EF4-FFF2-40B4-BE49-F238E27FC236}">
                <a16:creationId xmlns:a16="http://schemas.microsoft.com/office/drawing/2014/main" id="{19E083F6-57F4-487B-A766-EA0462B1EED8}"/>
              </a:ext>
            </a:extLst>
          </p:cNvPr>
          <p:cNvSpPr/>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2" name="Title Placeholder 1">
            <a:extLst>
              <a:ext uri="{FF2B5EF4-FFF2-40B4-BE49-F238E27FC236}">
                <a16:creationId xmlns:a16="http://schemas.microsoft.com/office/drawing/2014/main" id="{A3A2F988-7148-4375-83D8-12EE5EBC7BE0}"/>
              </a:ext>
            </a:extLst>
          </p:cNvPr>
          <p:cNvSpPr>
            <a:spLocks noGrp="1"/>
          </p:cNvSpPr>
          <p:nvPr>
            <p:ph type="title"/>
          </p:nvPr>
        </p:nvSpPr>
        <p:spPr>
          <a:xfrm>
            <a:off x="762000" y="762000"/>
            <a:ext cx="10668000" cy="1524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896238-C5B3-4F3C-97FA-890E1A51A203}"/>
              </a:ext>
            </a:extLst>
          </p:cNvPr>
          <p:cNvSpPr>
            <a:spLocks noGrp="1"/>
          </p:cNvSpPr>
          <p:nvPr>
            <p:ph type="body" idx="1"/>
          </p:nvPr>
        </p:nvSpPr>
        <p:spPr>
          <a:xfrm>
            <a:off x="762000" y="2286000"/>
            <a:ext cx="10668000" cy="38180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D6E4474-0442-4E4B-9E5B-CA7B3951C1DA}"/>
              </a:ext>
            </a:extLst>
          </p:cNvPr>
          <p:cNvSpPr>
            <a:spLocks noGrp="1"/>
          </p:cNvSpPr>
          <p:nvPr>
            <p:ph type="dt" sz="half" idx="2"/>
          </p:nvPr>
        </p:nvSpPr>
        <p:spPr>
          <a:xfrm>
            <a:off x="9389165" y="194320"/>
            <a:ext cx="2040835"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76969C88-B244-455D-A017-012B25B1ACDD}" type="datetimeFigureOut">
              <a:rPr lang="en-US" smtClean="0"/>
              <a:pPr/>
              <a:t>10/31/2023</a:t>
            </a:fld>
            <a:endParaRPr lang="en-US"/>
          </a:p>
        </p:txBody>
      </p:sp>
      <p:sp>
        <p:nvSpPr>
          <p:cNvPr id="5" name="Footer Placeholder 4">
            <a:extLst>
              <a:ext uri="{FF2B5EF4-FFF2-40B4-BE49-F238E27FC236}">
                <a16:creationId xmlns:a16="http://schemas.microsoft.com/office/drawing/2014/main" id="{E0626A98-F887-40E1-B9BA-9D93DE90E022}"/>
              </a:ext>
            </a:extLst>
          </p:cNvPr>
          <p:cNvSpPr>
            <a:spLocks noGrp="1"/>
          </p:cNvSpPr>
          <p:nvPr>
            <p:ph type="ftr" sz="quarter" idx="3"/>
          </p:nvPr>
        </p:nvSpPr>
        <p:spPr>
          <a:xfrm>
            <a:off x="761999" y="6356350"/>
            <a:ext cx="6612835" cy="365125"/>
          </a:xfrm>
          <a:prstGeom prst="rect">
            <a:avLst/>
          </a:prstGeom>
        </p:spPr>
        <p:txBody>
          <a:bodyPr vert="horz" lIns="91440" tIns="45720" rIns="91440" bIns="45720" rtlCol="0" anchor="ctr"/>
          <a:lstStyle>
            <a:lvl1pPr algn="l">
              <a:defRPr sz="1200">
                <a:solidFill>
                  <a:schemeClr val="tx1">
                    <a:tint val="75000"/>
                    <a:alpha val="70000"/>
                  </a:schemeClr>
                </a:solidFill>
              </a:defRPr>
            </a:lvl1pPr>
          </a:lstStyle>
          <a:p>
            <a:endParaRPr lang="en-US" dirty="0"/>
          </a:p>
        </p:txBody>
      </p:sp>
      <p:sp>
        <p:nvSpPr>
          <p:cNvPr id="6" name="Slide Number Placeholder 5">
            <a:extLst>
              <a:ext uri="{FF2B5EF4-FFF2-40B4-BE49-F238E27FC236}">
                <a16:creationId xmlns:a16="http://schemas.microsoft.com/office/drawing/2014/main" id="{482C8119-73F6-4713-9AD3-3628DCDFB8F2}"/>
              </a:ext>
            </a:extLst>
          </p:cNvPr>
          <p:cNvSpPr>
            <a:spLocks noGrp="1"/>
          </p:cNvSpPr>
          <p:nvPr>
            <p:ph type="sldNum" sz="quarter" idx="4"/>
          </p:nvPr>
        </p:nvSpPr>
        <p:spPr>
          <a:xfrm>
            <a:off x="9906000" y="6356350"/>
            <a:ext cx="1524000" cy="365125"/>
          </a:xfrm>
          <a:prstGeom prst="rect">
            <a:avLst/>
          </a:prstGeom>
        </p:spPr>
        <p:txBody>
          <a:bodyPr vert="horz" lIns="91440" tIns="45720" rIns="91440" bIns="45720" rtlCol="0" anchor="ctr"/>
          <a:lstStyle>
            <a:lvl1pPr algn="r">
              <a:defRPr sz="1200">
                <a:solidFill>
                  <a:schemeClr val="tx1">
                    <a:tint val="75000"/>
                    <a:alpha val="70000"/>
                  </a:schemeClr>
                </a:solidFill>
              </a:defRPr>
            </a:lvl1pPr>
          </a:lstStyle>
          <a:p>
            <a:fld id="{07CE569E-9B7C-4CB9-AB80-C0841F922CFF}" type="slidenum">
              <a:rPr lang="en-US" smtClean="0"/>
              <a:pPr/>
              <a:t>‹#›</a:t>
            </a:fld>
            <a:endParaRPr lang="en-US"/>
          </a:p>
        </p:txBody>
      </p:sp>
    </p:spTree>
    <p:extLst>
      <p:ext uri="{BB962C8B-B14F-4D97-AF65-F5344CB8AC3E}">
        <p14:creationId xmlns:p14="http://schemas.microsoft.com/office/powerpoint/2010/main" val="1870091861"/>
      </p:ext>
    </p:extLst>
  </p:cSld>
  <p:clrMap bg1="dk1" tx1="lt1" bg2="dk2" tx2="lt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12" r:id="rId6"/>
    <p:sldLayoutId id="2147483707" r:id="rId7"/>
    <p:sldLayoutId id="2147483708" r:id="rId8"/>
    <p:sldLayoutId id="2147483709" r:id="rId9"/>
    <p:sldLayoutId id="2147483711" r:id="rId10"/>
    <p:sldLayoutId id="214748371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25000"/>
        </a:lnSpc>
        <a:spcBef>
          <a:spcPts val="1000"/>
        </a:spcBef>
        <a:buFont typeface="Arial" panose="020B0604020202020204" pitchFamily="34" charset="0"/>
        <a:buChar char="•"/>
        <a:defRPr sz="2800" kern="1200">
          <a:solidFill>
            <a:schemeClr val="tx1">
              <a:alpha val="70000"/>
            </a:schemeClr>
          </a:solidFill>
          <a:latin typeface="+mn-lt"/>
          <a:ea typeface="+mn-ea"/>
          <a:cs typeface="+mn-cs"/>
        </a:defRPr>
      </a:lvl1pPr>
      <a:lvl2pPr marL="685800" indent="-228600" algn="l" defTabSz="914400" rtl="0" eaLnBrk="1" latinLnBrk="0" hangingPunct="1">
        <a:lnSpc>
          <a:spcPct val="125000"/>
        </a:lnSpc>
        <a:spcBef>
          <a:spcPts val="500"/>
        </a:spcBef>
        <a:buFont typeface="Arial" panose="020B0604020202020204" pitchFamily="34" charset="0"/>
        <a:buChar char="•"/>
        <a:defRPr sz="2400" kern="1200">
          <a:solidFill>
            <a:schemeClr val="tx1">
              <a:alpha val="70000"/>
            </a:schemeClr>
          </a:solidFill>
          <a:latin typeface="+mn-lt"/>
          <a:ea typeface="+mn-ea"/>
          <a:cs typeface="+mn-cs"/>
        </a:defRPr>
      </a:lvl2pPr>
      <a:lvl3pPr marL="1143000" indent="-228600" algn="l" defTabSz="914400" rtl="0" eaLnBrk="1" latinLnBrk="0" hangingPunct="1">
        <a:lnSpc>
          <a:spcPct val="125000"/>
        </a:lnSpc>
        <a:spcBef>
          <a:spcPts val="500"/>
        </a:spcBef>
        <a:buFont typeface="Arial" panose="020B0604020202020204" pitchFamily="34" charset="0"/>
        <a:buChar char="•"/>
        <a:defRPr sz="2000" kern="1200">
          <a:solidFill>
            <a:schemeClr val="tx1">
              <a:alpha val="70000"/>
            </a:schemeClr>
          </a:solidFill>
          <a:latin typeface="+mn-lt"/>
          <a:ea typeface="+mn-ea"/>
          <a:cs typeface="+mn-cs"/>
        </a:defRPr>
      </a:lvl3pPr>
      <a:lvl4pPr marL="16002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4pPr>
      <a:lvl5pPr marL="2057400" indent="-228600" algn="l" defTabSz="914400" rtl="0" eaLnBrk="1" latinLnBrk="0" hangingPunct="1">
        <a:lnSpc>
          <a:spcPct val="125000"/>
        </a:lnSpc>
        <a:spcBef>
          <a:spcPts val="500"/>
        </a:spcBef>
        <a:buFont typeface="Arial" panose="020B0604020202020204" pitchFamily="34" charset="0"/>
        <a:buChar char="•"/>
        <a:defRPr sz="1800" kern="1200">
          <a:solidFill>
            <a:schemeClr val="tx1">
              <a:alpha val="70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economist.com/leaders/2017/05/06/the-worlds-most-valuable-resource-is-no-longer-oil-but-data" TargetMode="External"/><Relationship Id="rId2" Type="http://schemas.openxmlformats.org/officeDocument/2006/relationships/hyperlink" Target="https://www.gov.uk/guidance/data-scientist)"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apps.urban.org/features/mortgages-by-race/"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science.org/doi/abs/10.1126/science.aax2342" TargetMode="External"/><Relationship Id="rId2" Type="http://schemas.openxmlformats.org/officeDocument/2006/relationships/hyperlink" Target="https://www.politico.eu/article/dutch-scandal-serves-as-a-warning-for-europe-over-risks-of-using-algorithms/"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scu.edu/ethics-in-technology-practice/ethical-toolkit/"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www.popularmechanics.com/technology/infrastructure/a27793543/artificial-intelligence-carbon-footprin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18C9FB-EC4C-4DAE-8F7D-C6E5AF607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pic>
        <p:nvPicPr>
          <p:cNvPr id="4" name="Picture 3" descr="Gradient pastel colors on a top view">
            <a:extLst>
              <a:ext uri="{FF2B5EF4-FFF2-40B4-BE49-F238E27FC236}">
                <a16:creationId xmlns:a16="http://schemas.microsoft.com/office/drawing/2014/main" id="{161E8BCE-D8C7-AF53-9358-A8B65F83712C}"/>
              </a:ext>
            </a:extLst>
          </p:cNvPr>
          <p:cNvPicPr>
            <a:picLocks noChangeAspect="1"/>
          </p:cNvPicPr>
          <p:nvPr/>
        </p:nvPicPr>
        <p:blipFill rotWithShape="1">
          <a:blip r:embed="rId2"/>
          <a:srcRect t="12344" b="3386"/>
          <a:stretch/>
        </p:blipFill>
        <p:spPr>
          <a:xfrm>
            <a:off x="20" y="-1"/>
            <a:ext cx="12191980" cy="6858001"/>
          </a:xfrm>
          <a:custGeom>
            <a:avLst/>
            <a:gdLst/>
            <a:ahLst/>
            <a:cxnLst/>
            <a:rect l="l" t="t" r="r" b="b"/>
            <a:pathLst>
              <a:path w="12191999" h="6857999">
                <a:moveTo>
                  <a:pt x="0" y="0"/>
                </a:moveTo>
                <a:lnTo>
                  <a:pt x="12191999" y="0"/>
                </a:lnTo>
                <a:lnTo>
                  <a:pt x="12191999" y="6857999"/>
                </a:lnTo>
                <a:lnTo>
                  <a:pt x="4628129" y="6857999"/>
                </a:lnTo>
                <a:lnTo>
                  <a:pt x="4734519" y="6819371"/>
                </a:lnTo>
                <a:cubicBezTo>
                  <a:pt x="4938119" y="6741181"/>
                  <a:pt x="5132935" y="6652933"/>
                  <a:pt x="5315781" y="6551721"/>
                </a:cubicBezTo>
                <a:cubicBezTo>
                  <a:pt x="6619811" y="5830059"/>
                  <a:pt x="6364610" y="4934281"/>
                  <a:pt x="6058656" y="3948664"/>
                </a:cubicBezTo>
                <a:cubicBezTo>
                  <a:pt x="5601502" y="2476708"/>
                  <a:pt x="4958009" y="1222984"/>
                  <a:pt x="2540911" y="827627"/>
                </a:cubicBezTo>
                <a:cubicBezTo>
                  <a:pt x="1760946" y="699982"/>
                  <a:pt x="986522" y="591203"/>
                  <a:pt x="238021" y="541759"/>
                </a:cubicBezTo>
                <a:lnTo>
                  <a:pt x="0" y="529223"/>
                </a:lnTo>
                <a:close/>
              </a:path>
            </a:pathLst>
          </a:custGeom>
        </p:spPr>
      </p:pic>
      <p:sp>
        <p:nvSpPr>
          <p:cNvPr id="11" name="Freeform: Shape 10">
            <a:extLst>
              <a:ext uri="{FF2B5EF4-FFF2-40B4-BE49-F238E27FC236}">
                <a16:creationId xmlns:a16="http://schemas.microsoft.com/office/drawing/2014/main" id="{3B2B1500-BB55-471C-8A9E-67288297EC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3045E22C-A99D-41BB-AF14-EF1B1E745A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3" name="Subtitle 2">
            <a:extLst>
              <a:ext uri="{FF2B5EF4-FFF2-40B4-BE49-F238E27FC236}">
                <a16:creationId xmlns:a16="http://schemas.microsoft.com/office/drawing/2014/main" id="{428C51B2-B8EA-C783-F0E1-7D911E2D477E}"/>
              </a:ext>
            </a:extLst>
          </p:cNvPr>
          <p:cNvSpPr>
            <a:spLocks noGrp="1"/>
          </p:cNvSpPr>
          <p:nvPr>
            <p:ph type="subTitle" idx="1"/>
          </p:nvPr>
        </p:nvSpPr>
        <p:spPr>
          <a:xfrm>
            <a:off x="762000" y="4571999"/>
            <a:ext cx="4572000" cy="1524000"/>
          </a:xfrm>
        </p:spPr>
        <p:txBody>
          <a:bodyPr anchor="b">
            <a:normAutofit/>
          </a:bodyPr>
          <a:lstStyle/>
          <a:p>
            <a:pPr algn="l"/>
            <a:r>
              <a:rPr lang="en-US" dirty="0"/>
              <a:t>Bhargavi Ganesh</a:t>
            </a:r>
          </a:p>
        </p:txBody>
      </p:sp>
      <p:sp>
        <p:nvSpPr>
          <p:cNvPr id="2" name="Title 1">
            <a:extLst>
              <a:ext uri="{FF2B5EF4-FFF2-40B4-BE49-F238E27FC236}">
                <a16:creationId xmlns:a16="http://schemas.microsoft.com/office/drawing/2014/main" id="{684BD64C-2361-ECEC-8087-19CFFA1D3714}"/>
              </a:ext>
            </a:extLst>
          </p:cNvPr>
          <p:cNvSpPr>
            <a:spLocks noGrp="1"/>
          </p:cNvSpPr>
          <p:nvPr>
            <p:ph type="ctrTitle"/>
          </p:nvPr>
        </p:nvSpPr>
        <p:spPr>
          <a:xfrm>
            <a:off x="762000" y="2299787"/>
            <a:ext cx="4572000" cy="2286000"/>
          </a:xfrm>
        </p:spPr>
        <p:txBody>
          <a:bodyPr>
            <a:normAutofit/>
          </a:bodyPr>
          <a:lstStyle/>
          <a:p>
            <a:pPr algn="l"/>
            <a:r>
              <a:rPr lang="en-US" sz="4400" dirty="0"/>
              <a:t>Brief Intro to Data Science and Data Ethics</a:t>
            </a:r>
          </a:p>
        </p:txBody>
      </p:sp>
    </p:spTree>
    <p:extLst>
      <p:ext uri="{BB962C8B-B14F-4D97-AF65-F5344CB8AC3E}">
        <p14:creationId xmlns:p14="http://schemas.microsoft.com/office/powerpoint/2010/main" val="7520744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E43D-3CE3-1654-57A3-6007C155286D}"/>
              </a:ext>
            </a:extLst>
          </p:cNvPr>
          <p:cNvSpPr>
            <a:spLocks noGrp="1"/>
          </p:cNvSpPr>
          <p:nvPr>
            <p:ph type="title"/>
          </p:nvPr>
        </p:nvSpPr>
        <p:spPr/>
        <p:txBody>
          <a:bodyPr>
            <a:normAutofit fontScale="90000"/>
          </a:bodyPr>
          <a:lstStyle/>
          <a:p>
            <a:r>
              <a:rPr lang="en-US" dirty="0"/>
              <a:t>Now to you! please pair up and scope out a project with a partner. Here are some sample questions to ask yourself:</a:t>
            </a:r>
          </a:p>
        </p:txBody>
      </p:sp>
      <p:sp>
        <p:nvSpPr>
          <p:cNvPr id="3" name="Content Placeholder 2">
            <a:extLst>
              <a:ext uri="{FF2B5EF4-FFF2-40B4-BE49-F238E27FC236}">
                <a16:creationId xmlns:a16="http://schemas.microsoft.com/office/drawing/2014/main" id="{8D87585D-EB8E-59F1-110C-3A56F910EF93}"/>
              </a:ext>
            </a:extLst>
          </p:cNvPr>
          <p:cNvSpPr>
            <a:spLocks noGrp="1"/>
          </p:cNvSpPr>
          <p:nvPr>
            <p:ph idx="1"/>
          </p:nvPr>
        </p:nvSpPr>
        <p:spPr/>
        <p:txBody>
          <a:bodyPr/>
          <a:lstStyle/>
          <a:p>
            <a:r>
              <a:rPr lang="en-US" dirty="0"/>
              <a:t>What is the research question I am trying to ask?</a:t>
            </a:r>
          </a:p>
          <a:p>
            <a:r>
              <a:rPr lang="en-US" dirty="0"/>
              <a:t>What data might I need to answer this question? What methods might I need to use?</a:t>
            </a:r>
          </a:p>
          <a:p>
            <a:r>
              <a:rPr lang="en-US" dirty="0"/>
              <a:t>Once you’ve identified a data source: who owns the data? Have they published any guides on its use? What data collection practices were in place?</a:t>
            </a:r>
          </a:p>
        </p:txBody>
      </p:sp>
    </p:spTree>
    <p:extLst>
      <p:ext uri="{BB962C8B-B14F-4D97-AF65-F5344CB8AC3E}">
        <p14:creationId xmlns:p14="http://schemas.microsoft.com/office/powerpoint/2010/main" val="30567476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25F6C-47D6-2A13-E75E-E3DAB9C633BF}"/>
              </a:ext>
            </a:extLst>
          </p:cNvPr>
          <p:cNvSpPr>
            <a:spLocks noGrp="1"/>
          </p:cNvSpPr>
          <p:nvPr>
            <p:ph type="title"/>
          </p:nvPr>
        </p:nvSpPr>
        <p:spPr/>
        <p:txBody>
          <a:bodyPr/>
          <a:lstStyle/>
          <a:p>
            <a:r>
              <a:rPr lang="en-US" dirty="0"/>
              <a:t>What is Data Science?</a:t>
            </a:r>
          </a:p>
        </p:txBody>
      </p:sp>
      <p:sp>
        <p:nvSpPr>
          <p:cNvPr id="3" name="Content Placeholder 2">
            <a:extLst>
              <a:ext uri="{FF2B5EF4-FFF2-40B4-BE49-F238E27FC236}">
                <a16:creationId xmlns:a16="http://schemas.microsoft.com/office/drawing/2014/main" id="{F3B9C452-21BF-8DFD-F474-9F600A16149C}"/>
              </a:ext>
            </a:extLst>
          </p:cNvPr>
          <p:cNvSpPr>
            <a:spLocks noGrp="1"/>
          </p:cNvSpPr>
          <p:nvPr>
            <p:ph idx="1"/>
          </p:nvPr>
        </p:nvSpPr>
        <p:spPr>
          <a:xfrm>
            <a:off x="762000" y="2045970"/>
            <a:ext cx="10668000" cy="4331970"/>
          </a:xfrm>
        </p:spPr>
        <p:txBody>
          <a:bodyPr>
            <a:normAutofit fontScale="62500" lnSpcReduction="20000"/>
          </a:bodyPr>
          <a:lstStyle/>
          <a:p>
            <a:pPr algn="l"/>
            <a:r>
              <a:rPr lang="en-US" dirty="0">
                <a:solidFill>
                  <a:schemeClr val="tx1">
                    <a:lumMod val="95000"/>
                    <a:alpha val="70000"/>
                  </a:schemeClr>
                </a:solidFill>
              </a:rPr>
              <a:t>According to UK government: </a:t>
            </a:r>
            <a:r>
              <a:rPr lang="en-US" dirty="0">
                <a:solidFill>
                  <a:schemeClr val="tx1"/>
                </a:solidFill>
              </a:rPr>
              <a:t>“</a:t>
            </a:r>
            <a:r>
              <a:rPr lang="en-US" b="0" i="0" dirty="0">
                <a:solidFill>
                  <a:schemeClr val="tx1"/>
                </a:solidFill>
                <a:effectLst/>
                <a:latin typeface="GDS Transport"/>
              </a:rPr>
              <a:t>Data science is a broad and fast-moving field spanning </a:t>
            </a:r>
            <a:r>
              <a:rPr lang="en-US" b="0" i="0" dirty="0" err="1">
                <a:solidFill>
                  <a:schemeClr val="tx1"/>
                </a:solidFill>
                <a:effectLst/>
                <a:latin typeface="GDS Transport"/>
              </a:rPr>
              <a:t>maths</a:t>
            </a:r>
            <a:r>
              <a:rPr lang="en-US" b="0" i="0" dirty="0">
                <a:solidFill>
                  <a:schemeClr val="tx1"/>
                </a:solidFill>
                <a:effectLst/>
                <a:latin typeface="GDS Transport"/>
              </a:rPr>
              <a:t>, statistics, software engineering and communications. Data scientists will often work as part of a multidisciplinary team, using data and analytics to inform and achieve </a:t>
            </a:r>
            <a:r>
              <a:rPr lang="en-US" b="0" i="0" dirty="0" err="1">
                <a:solidFill>
                  <a:schemeClr val="tx1"/>
                </a:solidFill>
                <a:effectLst/>
                <a:latin typeface="GDS Transport"/>
              </a:rPr>
              <a:t>organisational</a:t>
            </a:r>
            <a:r>
              <a:rPr lang="en-US" b="0" i="0" dirty="0">
                <a:solidFill>
                  <a:schemeClr val="tx1"/>
                </a:solidFill>
                <a:effectLst/>
                <a:latin typeface="GDS Transport"/>
              </a:rPr>
              <a:t> goals.”  (</a:t>
            </a:r>
            <a:r>
              <a:rPr lang="en-US" b="0" i="0" dirty="0">
                <a:solidFill>
                  <a:schemeClr val="tx1"/>
                </a:solidFill>
                <a:effectLst/>
                <a:latin typeface="GDS Transport"/>
                <a:hlinkClick r:id="rId2"/>
              </a:rPr>
              <a:t>https://www.gov.uk/guidance/data-scientist)</a:t>
            </a:r>
            <a:endParaRPr lang="en-US" b="0" i="0" dirty="0">
              <a:solidFill>
                <a:schemeClr val="tx1"/>
              </a:solidFill>
              <a:effectLst/>
              <a:latin typeface="GDS Transport"/>
            </a:endParaRPr>
          </a:p>
          <a:p>
            <a:pPr algn="l"/>
            <a:r>
              <a:rPr lang="en-US" dirty="0">
                <a:solidFill>
                  <a:schemeClr val="tx1"/>
                </a:solidFill>
                <a:latin typeface="GDS Transport"/>
              </a:rPr>
              <a:t>Why are we all suddenly so interested in data science?	</a:t>
            </a:r>
            <a:endParaRPr lang="en-US" b="0" i="0" dirty="0">
              <a:solidFill>
                <a:schemeClr val="tx1"/>
              </a:solidFill>
              <a:effectLst/>
              <a:latin typeface="GDS Transport"/>
            </a:endParaRPr>
          </a:p>
          <a:p>
            <a:pPr lvl="1"/>
            <a:r>
              <a:rPr lang="en-US" dirty="0" err="1"/>
              <a:t>Organisations</a:t>
            </a:r>
            <a:r>
              <a:rPr lang="en-US" dirty="0"/>
              <a:t> have been collecting data on us for years, but modern tools have allowed for the efficient processing of data at a much larger scale. Consequently, more and more data is being collected. </a:t>
            </a:r>
          </a:p>
          <a:p>
            <a:pPr lvl="1"/>
            <a:r>
              <a:rPr lang="en-US" dirty="0"/>
              <a:t>The insights gathered from data are driving so many aspects of our lives, including what ads we see, who we date, the music we listen to, what type of bank loan we are offered, etc.</a:t>
            </a:r>
          </a:p>
          <a:p>
            <a:pPr lvl="1"/>
            <a:r>
              <a:rPr lang="en-US" dirty="0"/>
              <a:t>The profound power of data led to the Economist coining the phrase “data is the new oil” (</a:t>
            </a:r>
            <a:r>
              <a:rPr lang="en-US" dirty="0">
                <a:hlinkClick r:id="rId3"/>
              </a:rPr>
              <a:t>https://www.economist.com/leaders/2017/05/06/the-worlds-most-valuable-resource-is-no-longer-oil-but-data</a:t>
            </a:r>
            <a:r>
              <a:rPr lang="en-US" dirty="0"/>
              <a:t>)</a:t>
            </a:r>
          </a:p>
          <a:p>
            <a:r>
              <a:rPr lang="en-US" dirty="0">
                <a:solidFill>
                  <a:schemeClr val="tx1">
                    <a:lumMod val="95000"/>
                    <a:alpha val="70000"/>
                  </a:schemeClr>
                </a:solidFill>
              </a:rPr>
              <a:t>There are many legitimate impacts of data, but some are overhyped as well</a:t>
            </a:r>
          </a:p>
        </p:txBody>
      </p:sp>
    </p:spTree>
    <p:extLst>
      <p:ext uri="{BB962C8B-B14F-4D97-AF65-F5344CB8AC3E}">
        <p14:creationId xmlns:p14="http://schemas.microsoft.com/office/powerpoint/2010/main" val="3006327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86C-6C65-BA73-EFCD-C3D8D162283A}"/>
              </a:ext>
            </a:extLst>
          </p:cNvPr>
          <p:cNvSpPr>
            <a:spLocks noGrp="1"/>
          </p:cNvSpPr>
          <p:nvPr>
            <p:ph type="title"/>
          </p:nvPr>
        </p:nvSpPr>
        <p:spPr/>
        <p:txBody>
          <a:bodyPr>
            <a:normAutofit fontScale="90000"/>
          </a:bodyPr>
          <a:lstStyle/>
          <a:p>
            <a:r>
              <a:rPr lang="en-US" dirty="0"/>
              <a:t>Why is data science exciting for researchers in social sciences and humanities?</a:t>
            </a:r>
          </a:p>
        </p:txBody>
      </p:sp>
      <p:sp>
        <p:nvSpPr>
          <p:cNvPr id="3" name="Content Placeholder 2">
            <a:extLst>
              <a:ext uri="{FF2B5EF4-FFF2-40B4-BE49-F238E27FC236}">
                <a16:creationId xmlns:a16="http://schemas.microsoft.com/office/drawing/2014/main" id="{86BE5654-835C-AC25-58A3-E36CFF00C809}"/>
              </a:ext>
            </a:extLst>
          </p:cNvPr>
          <p:cNvSpPr>
            <a:spLocks noGrp="1"/>
          </p:cNvSpPr>
          <p:nvPr>
            <p:ph idx="1"/>
          </p:nvPr>
        </p:nvSpPr>
        <p:spPr/>
        <p:txBody>
          <a:bodyPr>
            <a:normAutofit lnSpcReduction="10000"/>
          </a:bodyPr>
          <a:lstStyle/>
          <a:p>
            <a:r>
              <a:rPr lang="en-US" dirty="0"/>
              <a:t>Opportunities to harness insights from novel datasets (using novel data collection and/or data analysis methods) to understand human behavior and choices.</a:t>
            </a:r>
          </a:p>
          <a:p>
            <a:pPr lvl="1"/>
            <a:r>
              <a:rPr lang="en-US" dirty="0"/>
              <a:t>Identify trends and patterns in areas where that was previously not possible.</a:t>
            </a:r>
          </a:p>
          <a:p>
            <a:r>
              <a:rPr lang="en-US" dirty="0"/>
              <a:t>Build tools for </a:t>
            </a:r>
            <a:r>
              <a:rPr lang="en-US" dirty="0" err="1"/>
              <a:t>visualising</a:t>
            </a:r>
            <a:r>
              <a:rPr lang="en-US" dirty="0"/>
              <a:t> complex datasets.</a:t>
            </a:r>
          </a:p>
          <a:p>
            <a:r>
              <a:rPr lang="en-US" dirty="0"/>
              <a:t>Improve/fill in gaps in existing datasets</a:t>
            </a:r>
          </a:p>
          <a:p>
            <a:endParaRPr lang="en-US" dirty="0"/>
          </a:p>
        </p:txBody>
      </p:sp>
    </p:spTree>
    <p:extLst>
      <p:ext uri="{BB962C8B-B14F-4D97-AF65-F5344CB8AC3E}">
        <p14:creationId xmlns:p14="http://schemas.microsoft.com/office/powerpoint/2010/main" val="2275562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85E28-EB92-8AD0-7DBD-4E12563B34BF}"/>
              </a:ext>
            </a:extLst>
          </p:cNvPr>
          <p:cNvSpPr>
            <a:spLocks noGrp="1"/>
          </p:cNvSpPr>
          <p:nvPr>
            <p:ph type="title"/>
          </p:nvPr>
        </p:nvSpPr>
        <p:spPr/>
        <p:txBody>
          <a:bodyPr/>
          <a:lstStyle/>
          <a:p>
            <a:r>
              <a:rPr lang="en-US" dirty="0"/>
              <a:t>Some examples from my past research (in academic and nonprofit settings)</a:t>
            </a:r>
          </a:p>
        </p:txBody>
      </p:sp>
      <p:sp>
        <p:nvSpPr>
          <p:cNvPr id="3" name="Content Placeholder 2">
            <a:extLst>
              <a:ext uri="{FF2B5EF4-FFF2-40B4-BE49-F238E27FC236}">
                <a16:creationId xmlns:a16="http://schemas.microsoft.com/office/drawing/2014/main" id="{A374296B-5289-6C6F-C04B-036A0FB9FBD0}"/>
              </a:ext>
            </a:extLst>
          </p:cNvPr>
          <p:cNvSpPr>
            <a:spLocks noGrp="1"/>
          </p:cNvSpPr>
          <p:nvPr>
            <p:ph idx="1"/>
          </p:nvPr>
        </p:nvSpPr>
        <p:spPr/>
        <p:txBody>
          <a:bodyPr>
            <a:normAutofit fontScale="85000" lnSpcReduction="20000"/>
          </a:bodyPr>
          <a:lstStyle/>
          <a:p>
            <a:r>
              <a:rPr lang="en-US" dirty="0"/>
              <a:t>Using geospatial data to analyze the “boom and bust” cycle of the housing market in the U.S. and produce a data visualization: </a:t>
            </a:r>
            <a:r>
              <a:rPr lang="en-US" dirty="0">
                <a:hlinkClick r:id="rId2"/>
              </a:rPr>
              <a:t>https://apps.urban.org/features/mortgages-by-race/</a:t>
            </a:r>
            <a:r>
              <a:rPr lang="en-US" dirty="0"/>
              <a:t>.</a:t>
            </a:r>
          </a:p>
          <a:p>
            <a:r>
              <a:rPr lang="en-US" dirty="0"/>
              <a:t>Using </a:t>
            </a:r>
            <a:r>
              <a:rPr lang="en-US" dirty="0" err="1"/>
              <a:t>webscraping</a:t>
            </a:r>
            <a:r>
              <a:rPr lang="en-US" dirty="0"/>
              <a:t> to analyze the availability of affordable housing for those using housing vouchers.</a:t>
            </a:r>
          </a:p>
          <a:p>
            <a:r>
              <a:rPr lang="en-US" dirty="0"/>
              <a:t>Using NLP methods to evaluate the long-lasting impacts of racial segregation in the city of Philadelphia</a:t>
            </a:r>
          </a:p>
          <a:p>
            <a:r>
              <a:rPr lang="en-US" dirty="0"/>
              <a:t>Using Bayesian networks to address issues of survey nonresponse bias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5819730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7DBCCE-7852-CEEC-89CE-39406C959B20}"/>
              </a:ext>
            </a:extLst>
          </p:cNvPr>
          <p:cNvSpPr>
            <a:spLocks noGrp="1"/>
          </p:cNvSpPr>
          <p:nvPr>
            <p:ph type="title"/>
          </p:nvPr>
        </p:nvSpPr>
        <p:spPr/>
        <p:txBody>
          <a:bodyPr/>
          <a:lstStyle/>
          <a:p>
            <a:r>
              <a:rPr lang="en-US" dirty="0"/>
              <a:t>How do we scope projects?</a:t>
            </a:r>
          </a:p>
        </p:txBody>
      </p:sp>
      <p:sp>
        <p:nvSpPr>
          <p:cNvPr id="3" name="Content Placeholder 2">
            <a:extLst>
              <a:ext uri="{FF2B5EF4-FFF2-40B4-BE49-F238E27FC236}">
                <a16:creationId xmlns:a16="http://schemas.microsoft.com/office/drawing/2014/main" id="{788E0106-0083-CEE8-FF54-C365C6E40647}"/>
              </a:ext>
            </a:extLst>
          </p:cNvPr>
          <p:cNvSpPr>
            <a:spLocks noGrp="1"/>
          </p:cNvSpPr>
          <p:nvPr>
            <p:ph idx="1"/>
          </p:nvPr>
        </p:nvSpPr>
        <p:spPr/>
        <p:txBody>
          <a:bodyPr>
            <a:normAutofit fontScale="47500" lnSpcReduction="20000"/>
          </a:bodyPr>
          <a:lstStyle/>
          <a:p>
            <a:r>
              <a:rPr lang="en-US" sz="4000" dirty="0"/>
              <a:t>It’s important to consider what you are hoping to get out of the analysis before you write a single line of code</a:t>
            </a:r>
          </a:p>
          <a:p>
            <a:r>
              <a:rPr lang="en-US" sz="4000" dirty="0"/>
              <a:t>What are the intended outcomes that you are trying to measure or evaluate? By answering this question, you ensure that your program behaves as you envisioned. This step is often overlooked and leads to headaches down the line when you’re trying to interpret results.</a:t>
            </a:r>
          </a:p>
          <a:p>
            <a:r>
              <a:rPr lang="en-US" sz="4000" dirty="0"/>
              <a:t>Equally important to consider ethical impacts: Should we be conducting this analysis at all? Could there be potential harms to marginalized groups? Was the data we are interested in using collected with the proper informed consent of those parties? Are we potentially infringing on privacy or other human rights? This and many other considerations.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38188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04D488-6ECF-7B50-52AB-0CFD61C864C6}"/>
              </a:ext>
            </a:extLst>
          </p:cNvPr>
          <p:cNvSpPr>
            <a:spLocks noGrp="1"/>
          </p:cNvSpPr>
          <p:nvPr>
            <p:ph type="title"/>
          </p:nvPr>
        </p:nvSpPr>
        <p:spPr/>
        <p:txBody>
          <a:bodyPr/>
          <a:lstStyle/>
          <a:p>
            <a:r>
              <a:rPr lang="en-US" dirty="0"/>
              <a:t>Why Data Ethics?</a:t>
            </a:r>
          </a:p>
        </p:txBody>
      </p:sp>
      <p:sp>
        <p:nvSpPr>
          <p:cNvPr id="3" name="Content Placeholder 2">
            <a:extLst>
              <a:ext uri="{FF2B5EF4-FFF2-40B4-BE49-F238E27FC236}">
                <a16:creationId xmlns:a16="http://schemas.microsoft.com/office/drawing/2014/main" id="{B155FF8C-A788-8936-C1B8-E3CBAD6A3EEA}"/>
              </a:ext>
            </a:extLst>
          </p:cNvPr>
          <p:cNvSpPr>
            <a:spLocks noGrp="1"/>
          </p:cNvSpPr>
          <p:nvPr>
            <p:ph idx="1"/>
          </p:nvPr>
        </p:nvSpPr>
        <p:spPr/>
        <p:txBody>
          <a:bodyPr>
            <a:normAutofit fontScale="70000" lnSpcReduction="20000"/>
          </a:bodyPr>
          <a:lstStyle/>
          <a:p>
            <a:r>
              <a:rPr lang="en-US" dirty="0"/>
              <a:t>A lot can go wrong. Given the very significant impacts that the algorithms being designed can have, it is important to be careful to avoid disastrous consequences.</a:t>
            </a:r>
          </a:p>
          <a:p>
            <a:r>
              <a:rPr lang="en-US" dirty="0"/>
              <a:t>Examples:</a:t>
            </a:r>
          </a:p>
          <a:p>
            <a:pPr lvl="1"/>
            <a:r>
              <a:rPr lang="en-US" sz="2900" dirty="0"/>
              <a:t>Dutch healthcare benefits scandal: </a:t>
            </a:r>
            <a:r>
              <a:rPr lang="en-US" sz="2900" dirty="0">
                <a:hlinkClick r:id="rId2"/>
              </a:rPr>
              <a:t>https://www.politico.eu/article/dutch-scandal-serves-as-a-warning-for-europe-over-risks-of-using-algorithms/</a:t>
            </a:r>
            <a:endParaRPr lang="en-US" sz="2900" dirty="0"/>
          </a:p>
          <a:p>
            <a:pPr lvl="1"/>
            <a:r>
              <a:rPr lang="en-US" sz="2900" dirty="0"/>
              <a:t>Racial bias in healthcare management algorithm: </a:t>
            </a:r>
            <a:r>
              <a:rPr lang="en-US" sz="2900" dirty="0">
                <a:hlinkClick r:id="rId3"/>
              </a:rPr>
              <a:t>https://www.science.org/doi/abs/10.1126/science.aax2342</a:t>
            </a:r>
            <a:endParaRPr lang="en-US" sz="2900" dirty="0"/>
          </a:p>
          <a:p>
            <a:pPr lvl="1"/>
            <a:r>
              <a:rPr lang="en-US" sz="2900" dirty="0"/>
              <a:t>Systems that are highly inaccurate are being used in sensitive contexts like deploying police to areas of suspected gun violence: https://</a:t>
            </a:r>
            <a:r>
              <a:rPr lang="en-US" sz="2900" dirty="0" err="1"/>
              <a:t>www.aclu.org</a:t>
            </a:r>
            <a:r>
              <a:rPr lang="en-US" sz="2900" dirty="0"/>
              <a:t>/news/privacy-technology/four-problems-with-the-</a:t>
            </a:r>
            <a:r>
              <a:rPr lang="en-US" sz="2900" dirty="0" err="1"/>
              <a:t>shotspotter</a:t>
            </a:r>
            <a:r>
              <a:rPr lang="en-US" sz="2900" dirty="0"/>
              <a:t>-gunshot-detection-system</a:t>
            </a:r>
          </a:p>
        </p:txBody>
      </p:sp>
    </p:spTree>
    <p:extLst>
      <p:ext uri="{BB962C8B-B14F-4D97-AF65-F5344CB8AC3E}">
        <p14:creationId xmlns:p14="http://schemas.microsoft.com/office/powerpoint/2010/main" val="2300608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B8D1D-525E-95B8-1135-7C8BA95E10FE}"/>
              </a:ext>
            </a:extLst>
          </p:cNvPr>
          <p:cNvSpPr>
            <a:spLocks noGrp="1"/>
          </p:cNvSpPr>
          <p:nvPr>
            <p:ph type="title"/>
          </p:nvPr>
        </p:nvSpPr>
        <p:spPr/>
        <p:txBody>
          <a:bodyPr/>
          <a:lstStyle/>
          <a:p>
            <a:r>
              <a:rPr lang="en-US" dirty="0"/>
              <a:t>Proxies</a:t>
            </a:r>
          </a:p>
        </p:txBody>
      </p:sp>
      <p:sp>
        <p:nvSpPr>
          <p:cNvPr id="3" name="Content Placeholder 2">
            <a:extLst>
              <a:ext uri="{FF2B5EF4-FFF2-40B4-BE49-F238E27FC236}">
                <a16:creationId xmlns:a16="http://schemas.microsoft.com/office/drawing/2014/main" id="{624C8163-3871-EC91-BD51-52D86F028B8E}"/>
              </a:ext>
            </a:extLst>
          </p:cNvPr>
          <p:cNvSpPr>
            <a:spLocks noGrp="1"/>
          </p:cNvSpPr>
          <p:nvPr>
            <p:ph idx="1"/>
          </p:nvPr>
        </p:nvSpPr>
        <p:spPr/>
        <p:txBody>
          <a:bodyPr>
            <a:normAutofit fontScale="62500" lnSpcReduction="20000"/>
          </a:bodyPr>
          <a:lstStyle/>
          <a:p>
            <a:r>
              <a:rPr lang="en-US" dirty="0"/>
              <a:t>Remember: Whatever dataset you do end up using, you are ultimately going to be using a proxy for the thing that you are actually intending to measure. </a:t>
            </a:r>
          </a:p>
          <a:p>
            <a:r>
              <a:rPr lang="en-US" dirty="0"/>
              <a:t>These proxies allow us to gain insights, but if done wrong (as in the case of medical algorithm discussed earlier) can lead to racial, gender or other biases.</a:t>
            </a:r>
          </a:p>
          <a:p>
            <a:r>
              <a:rPr lang="en-US" dirty="0"/>
              <a:t>Beyond biases, these proxies can be wrong! Doing analysis that is wrong can be harmful in and of itself </a:t>
            </a:r>
            <a:r>
              <a:rPr lang="en-US" i="1" dirty="0"/>
              <a:t>especially</a:t>
            </a:r>
            <a:r>
              <a:rPr lang="en-US" dirty="0"/>
              <a:t> if done in sensitive contexts.</a:t>
            </a:r>
          </a:p>
          <a:p>
            <a:r>
              <a:rPr lang="en-US" dirty="0"/>
              <a:t>Important to remember too that trends/correlation does NOT equal causality. You’ve probably heard this one before-- but it is extremely important and something even senior researchers often get wrong.</a:t>
            </a:r>
          </a:p>
          <a:p>
            <a:r>
              <a:rPr lang="en-US" dirty="0"/>
              <a:t>There are many other such pitfalls in data science/machine learning specifically outlined here: https://</a:t>
            </a:r>
            <a:r>
              <a:rPr lang="en-US" dirty="0" err="1"/>
              <a:t>arxiv.org</a:t>
            </a:r>
            <a:r>
              <a:rPr lang="en-US" dirty="0"/>
              <a:t>/pdf/2108.02497.pdf</a:t>
            </a:r>
          </a:p>
        </p:txBody>
      </p:sp>
    </p:spTree>
    <p:extLst>
      <p:ext uri="{BB962C8B-B14F-4D97-AF65-F5344CB8AC3E}">
        <p14:creationId xmlns:p14="http://schemas.microsoft.com/office/powerpoint/2010/main" val="18488806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824B4-495F-735C-94CC-72F49FC8B982}"/>
              </a:ext>
            </a:extLst>
          </p:cNvPr>
          <p:cNvSpPr>
            <a:spLocks noGrp="1"/>
          </p:cNvSpPr>
          <p:nvPr>
            <p:ph type="title"/>
          </p:nvPr>
        </p:nvSpPr>
        <p:spPr/>
        <p:txBody>
          <a:bodyPr/>
          <a:lstStyle/>
          <a:p>
            <a:r>
              <a:rPr lang="en-US" dirty="0"/>
              <a:t>Operationalized Data Ethics</a:t>
            </a:r>
          </a:p>
        </p:txBody>
      </p:sp>
      <p:sp>
        <p:nvSpPr>
          <p:cNvPr id="3" name="Content Placeholder 2">
            <a:extLst>
              <a:ext uri="{FF2B5EF4-FFF2-40B4-BE49-F238E27FC236}">
                <a16:creationId xmlns:a16="http://schemas.microsoft.com/office/drawing/2014/main" id="{AAC71A2D-5E74-5AC2-A0F2-B7E8EB898C18}"/>
              </a:ext>
            </a:extLst>
          </p:cNvPr>
          <p:cNvSpPr>
            <a:spLocks noGrp="1"/>
          </p:cNvSpPr>
          <p:nvPr>
            <p:ph idx="1"/>
          </p:nvPr>
        </p:nvSpPr>
        <p:spPr/>
        <p:txBody>
          <a:bodyPr>
            <a:normAutofit fontScale="92500"/>
          </a:bodyPr>
          <a:lstStyle/>
          <a:p>
            <a:r>
              <a:rPr lang="en-US" dirty="0"/>
              <a:t>Going beyond just IRB considerations, the emerging field of data ethics has been interested in constructing toolkits for assessing the potential impacts of a project before it has even been developed.</a:t>
            </a:r>
          </a:p>
          <a:p>
            <a:r>
              <a:rPr lang="en-US" dirty="0"/>
              <a:t>This toolkit </a:t>
            </a:r>
            <a:r>
              <a:rPr lang="en-US" dirty="0">
                <a:hlinkClick r:id="rId2"/>
              </a:rPr>
              <a:t>https://www.scu.edu/ethics-in-technology-practice/ethical-toolkit/</a:t>
            </a:r>
            <a:r>
              <a:rPr lang="en-US" dirty="0"/>
              <a:t> is one such example and a good starting point. I </a:t>
            </a:r>
            <a:r>
              <a:rPr lang="en-US" b="1" dirty="0"/>
              <a:t>highly recommend </a:t>
            </a:r>
            <a:r>
              <a:rPr lang="en-US" dirty="0"/>
              <a:t>consulting this throughout the course of developing your research projects.</a:t>
            </a:r>
            <a:endParaRPr lang="en-US" b="1" dirty="0"/>
          </a:p>
        </p:txBody>
      </p:sp>
    </p:spTree>
    <p:extLst>
      <p:ext uri="{BB962C8B-B14F-4D97-AF65-F5344CB8AC3E}">
        <p14:creationId xmlns:p14="http://schemas.microsoft.com/office/powerpoint/2010/main" val="2394018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A57DDD-B3C3-66E9-1D10-E16FE51B5D5A}"/>
              </a:ext>
            </a:extLst>
          </p:cNvPr>
          <p:cNvSpPr>
            <a:spLocks noGrp="1"/>
          </p:cNvSpPr>
          <p:nvPr>
            <p:ph type="title"/>
          </p:nvPr>
        </p:nvSpPr>
        <p:spPr/>
        <p:txBody>
          <a:bodyPr/>
          <a:lstStyle/>
          <a:p>
            <a:r>
              <a:rPr lang="en-US" dirty="0"/>
              <a:t>Finally: don’t fall for the shiny data science trap</a:t>
            </a:r>
          </a:p>
        </p:txBody>
      </p:sp>
      <p:sp>
        <p:nvSpPr>
          <p:cNvPr id="3" name="Content Placeholder 2">
            <a:extLst>
              <a:ext uri="{FF2B5EF4-FFF2-40B4-BE49-F238E27FC236}">
                <a16:creationId xmlns:a16="http://schemas.microsoft.com/office/drawing/2014/main" id="{836E0882-F82C-4067-C0DD-9310CC99C43E}"/>
              </a:ext>
            </a:extLst>
          </p:cNvPr>
          <p:cNvSpPr>
            <a:spLocks noGrp="1"/>
          </p:cNvSpPr>
          <p:nvPr>
            <p:ph idx="1"/>
          </p:nvPr>
        </p:nvSpPr>
        <p:spPr/>
        <p:txBody>
          <a:bodyPr>
            <a:normAutofit fontScale="62500" lnSpcReduction="20000"/>
          </a:bodyPr>
          <a:lstStyle/>
          <a:p>
            <a:r>
              <a:rPr lang="en-US" sz="3400" dirty="0"/>
              <a:t>Not every project requires a fancy method. Think about what your project needs are. More complex algorithms can lead to more complex interpretation challenges down the line, so there is a definite tradeoff.</a:t>
            </a:r>
          </a:p>
          <a:p>
            <a:r>
              <a:rPr lang="en-US" sz="3400" dirty="0"/>
              <a:t>Think about the resources you have. Data compute time is a definite consideration especially given the potential environmental impacts of training large models (</a:t>
            </a:r>
            <a:r>
              <a:rPr lang="en-US" sz="3400" dirty="0">
                <a:hlinkClick r:id="rId2"/>
              </a:rPr>
              <a:t>https://www.popularmechanics.com/technology/infrastructure/a27793543/artificial-intelligence-carbon-footprint/</a:t>
            </a:r>
            <a:r>
              <a:rPr lang="en-US" sz="3400" dirty="0"/>
              <a:t>)</a:t>
            </a:r>
          </a:p>
          <a:p>
            <a:r>
              <a:rPr lang="en-US" sz="3400" dirty="0"/>
              <a:t>In general, writing efficient code is also important because it helps us identify mistakes. Human readable code is important for the purposes of collaboration and reproducibility.</a:t>
            </a:r>
            <a:endParaRPr lang="en-US" dirty="0"/>
          </a:p>
        </p:txBody>
      </p:sp>
    </p:spTree>
    <p:extLst>
      <p:ext uri="{BB962C8B-B14F-4D97-AF65-F5344CB8AC3E}">
        <p14:creationId xmlns:p14="http://schemas.microsoft.com/office/powerpoint/2010/main" val="1374107620"/>
      </p:ext>
    </p:extLst>
  </p:cSld>
  <p:clrMapOvr>
    <a:masterClrMapping/>
  </p:clrMapOvr>
</p:sld>
</file>

<file path=ppt/theme/theme1.xml><?xml version="1.0" encoding="utf-8"?>
<a:theme xmlns:a="http://schemas.openxmlformats.org/drawingml/2006/main" name="PebbleVTI">
  <a:themeElements>
    <a:clrScheme name="AnalogousFromLightSeedLeftStep">
      <a:dk1>
        <a:srgbClr val="000000"/>
      </a:dk1>
      <a:lt1>
        <a:srgbClr val="FFFFFF"/>
      </a:lt1>
      <a:dk2>
        <a:srgbClr val="41243E"/>
      </a:dk2>
      <a:lt2>
        <a:srgbClr val="E2E6E8"/>
      </a:lt2>
      <a:accent1>
        <a:srgbClr val="C39983"/>
      </a:accent1>
      <a:accent2>
        <a:srgbClr val="BF7A7F"/>
      </a:accent2>
      <a:accent3>
        <a:srgbClr val="CB92AE"/>
      </a:accent3>
      <a:accent4>
        <a:srgbClr val="BF7AB9"/>
      </a:accent4>
      <a:accent5>
        <a:srgbClr val="B892CB"/>
      </a:accent5>
      <a:accent6>
        <a:srgbClr val="8B7ABF"/>
      </a:accent6>
      <a:hlink>
        <a:srgbClr val="5B879D"/>
      </a:hlink>
      <a:folHlink>
        <a:srgbClr val="7F7F7F"/>
      </a:folHlink>
    </a:clrScheme>
    <a:fontScheme name="Custom 4">
      <a:majorFont>
        <a:latin typeface="Sitka Subheading"/>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ebbleVTI" id="{8B4DB91D-6BB4-4BA3-973A-733D3AF2680E}" vid="{9A19CF0D-2077-4BF4-BAA5-86934C336D59}"/>
    </a:ext>
  </a:extLst>
</a:theme>
</file>

<file path=docProps/app.xml><?xml version="1.0" encoding="utf-8"?>
<Properties xmlns="http://schemas.openxmlformats.org/officeDocument/2006/extended-properties" xmlns:vt="http://schemas.openxmlformats.org/officeDocument/2006/docPropsVTypes">
  <TotalTime>1638</TotalTime>
  <Words>1048</Words>
  <Application>Microsoft Office PowerPoint</Application>
  <PresentationFormat>Widescreen</PresentationFormat>
  <Paragraphs>48</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PebbleVTI</vt:lpstr>
      <vt:lpstr>Brief Intro to Data Science and Data Ethics</vt:lpstr>
      <vt:lpstr>What is Data Science?</vt:lpstr>
      <vt:lpstr>Why is data science exciting for researchers in social sciences and humanities?</vt:lpstr>
      <vt:lpstr>Some examples from my past research (in academic and nonprofit settings)</vt:lpstr>
      <vt:lpstr>How do we scope projects?</vt:lpstr>
      <vt:lpstr>Why Data Ethics?</vt:lpstr>
      <vt:lpstr>Proxies</vt:lpstr>
      <vt:lpstr>Operationalized Data Ethics</vt:lpstr>
      <vt:lpstr>Finally: don’t fall for the shiny data science trap</vt:lpstr>
      <vt:lpstr>Now to you! please pair up and scope out a project with a partner. Here are some sample questions to ask yourself: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Brief Intro to Data Science and Data Ethics</dc:title>
  <dc:creator>Bhargavi Ganesh</dc:creator>
  <cp:lastModifiedBy>Bhargavi Ganesh</cp:lastModifiedBy>
  <cp:revision>2</cp:revision>
  <dcterms:created xsi:type="dcterms:W3CDTF">2022-10-02T16:36:32Z</dcterms:created>
  <dcterms:modified xsi:type="dcterms:W3CDTF">2023-10-31T09:05:41Z</dcterms:modified>
</cp:coreProperties>
</file>