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5"/>
  </p:notesMasterIdLst>
  <p:sldIdLst>
    <p:sldId id="256" r:id="rId5"/>
    <p:sldId id="257" r:id="rId6"/>
    <p:sldId id="283" r:id="rId7"/>
    <p:sldId id="258" r:id="rId8"/>
    <p:sldId id="287" r:id="rId9"/>
    <p:sldId id="292" r:id="rId10"/>
    <p:sldId id="285" r:id="rId11"/>
    <p:sldId id="288" r:id="rId12"/>
    <p:sldId id="289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82207-2232-495D-A820-19873DD328BB}" v="4" dt="2024-09-24T12:36:23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74372" autoAdjust="0"/>
  </p:normalViewPr>
  <p:slideViewPr>
    <p:cSldViewPr snapToGrid="0">
      <p:cViewPr varScale="1">
        <p:scale>
          <a:sx n="44" d="100"/>
          <a:sy n="44" d="100"/>
        </p:scale>
        <p:origin x="15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20DB3-DB4E-455A-B8BD-AA7FEFD7CD83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E8176-A870-43EE-B2AB-C4200210AE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68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Who am I and how and why do I use R?</a:t>
            </a:r>
          </a:p>
          <a:p>
            <a:r>
              <a:rPr lang="en-GB" dirty="0"/>
              <a:t>- former athlete, current clinical sport psychology researcher.</a:t>
            </a:r>
          </a:p>
          <a:p>
            <a:r>
              <a:rPr lang="en-GB" dirty="0"/>
              <a:t>- I use R to manage and perform the analytic sections of my research; all the way from tidying and managing my data, to analysing, exploring and presenting it.</a:t>
            </a:r>
          </a:p>
          <a:p>
            <a:r>
              <a:rPr lang="en-GB" dirty="0"/>
              <a:t>- Analytically, I am interested in interaction effects in regression analyses as a means of understanding the influence of individual context on a generalised pattern. </a:t>
            </a:r>
          </a:p>
          <a:p>
            <a:r>
              <a:rPr lang="en-GB" dirty="0"/>
              <a:t>- I use these strategies to better understand some of the mental health challenges and paradoxes faced by elite athletes whose career and passions revolve around competing in high pressure environments.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E8176-A870-43EE-B2AB-C4200210AE6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716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63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82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090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878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769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672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522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5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4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7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65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092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972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67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7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935DE-EE82-448F-BD2C-F33E7B672033}" type="datetimeFigureOut">
              <a:rPr lang="en-GB" smtClean="0"/>
              <a:t>24/09/2024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6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935DE-EE82-448F-BD2C-F33E7B672033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BE3ED9-553B-4B53-A8D6-B79202B4B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08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products/rstudio/" TargetMode="External"/><Relationship Id="rId2" Type="http://schemas.openxmlformats.org/officeDocument/2006/relationships/hyperlink" Target="https://www.r-project.org/about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dyverse.org/" TargetMode="External"/><Relationship Id="rId2" Type="http://schemas.openxmlformats.org/officeDocument/2006/relationships/hyperlink" Target="https://support.rstudio.com/hc/en-us/articles/201057987-Quick-list-of-useful-R-packag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github.com/rstudio/cheatsheets/blob/main/data-transformation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wp-content/uploads/2015/02/data-wrangling-cheatsheet.pdf" TargetMode="External"/><Relationship Id="rId2" Type="http://schemas.openxmlformats.org/officeDocument/2006/relationships/hyperlink" Target="https://r4ds.had.co.nz/workflow-project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13652E18-EADA-4806-860F-2D28DC07D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4" r="16963" b="9091"/>
          <a:stretch/>
        </p:blipFill>
        <p:spPr>
          <a:xfrm>
            <a:off x="516797" y="2033195"/>
            <a:ext cx="6001990" cy="48248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8B6D63-D41F-48B5-BEA8-1EA498A4D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832" y="557997"/>
            <a:ext cx="8327922" cy="1356551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Introduction to R and RStudio</a:t>
            </a:r>
          </a:p>
        </p:txBody>
      </p:sp>
      <p:pic>
        <p:nvPicPr>
          <p:cNvPr id="4" name="Google Shape;121;p4">
            <a:extLst>
              <a:ext uri="{FF2B5EF4-FFF2-40B4-BE49-F238E27FC236}">
                <a16:creationId xmlns:a16="http://schemas.microsoft.com/office/drawing/2014/main" id="{DC10FA58-D404-01E7-6562-5B11DA37AC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4711" y="5063674"/>
            <a:ext cx="1787289" cy="17943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D1BC27-D318-6B72-28FE-DAEEE9C2C1E7}"/>
              </a:ext>
            </a:extLst>
          </p:cNvPr>
          <p:cNvSpPr txBox="1"/>
          <p:nvPr/>
        </p:nvSpPr>
        <p:spPr>
          <a:xfrm>
            <a:off x="5712667" y="6300003"/>
            <a:ext cx="325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Javiera.Alfaro@ed.ac.uk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CA9E7-CFE1-3ABB-F177-0B6123D41FFE}"/>
              </a:ext>
            </a:extLst>
          </p:cNvPr>
          <p:cNvSpPr txBox="1"/>
          <p:nvPr/>
        </p:nvSpPr>
        <p:spPr>
          <a:xfrm>
            <a:off x="5712667" y="5871348"/>
            <a:ext cx="3258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r.m.m.davies@sms.ed.ac.uk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66FE63-19F7-3CED-EF8E-A10204008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514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34C7-5FCB-40F1-B64D-381EAC8C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Let’s try it ourselves!</a:t>
            </a: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5490FA0-837F-4962-8369-8D9CDEDFB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67" y="1459346"/>
            <a:ext cx="10246266" cy="52508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761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D09F-1E6A-4463-9162-BB9C91BC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6" y="440924"/>
            <a:ext cx="8596668" cy="132080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Before</a:t>
            </a:r>
            <a:r>
              <a:rPr lang="en-GB" dirty="0"/>
              <a:t> </a:t>
            </a:r>
            <a:r>
              <a:rPr lang="en-GB" dirty="0">
                <a:solidFill>
                  <a:srgbClr val="0070C0"/>
                </a:solidFill>
              </a:rPr>
              <a:t>Starting</a:t>
            </a:r>
            <a:r>
              <a:rPr lang="en-GB" dirty="0"/>
              <a:t>…</a:t>
            </a:r>
          </a:p>
        </p:txBody>
      </p:sp>
      <p:pic>
        <p:nvPicPr>
          <p:cNvPr id="7" name="Google Shape;121;p4">
            <a:extLst>
              <a:ext uri="{FF2B5EF4-FFF2-40B4-BE49-F238E27FC236}">
                <a16:creationId xmlns:a16="http://schemas.microsoft.com/office/drawing/2014/main" id="{A4AA2B25-8BE2-4C59-8F08-2D2E6D9673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1526" y="4622750"/>
            <a:ext cx="1787289" cy="179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0A3B515B-04C7-53EB-B12E-106BB14F2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051" y="1990776"/>
            <a:ext cx="3057832" cy="24029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DEE629-7626-0ED8-6997-DE6D808021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186" t="22955" r="35670" b="16289"/>
          <a:stretch/>
        </p:blipFill>
        <p:spPr>
          <a:xfrm>
            <a:off x="707137" y="2044617"/>
            <a:ext cx="2696066" cy="2295239"/>
          </a:xfrm>
          <a:prstGeom prst="rect">
            <a:avLst/>
          </a:prstGeom>
        </p:spPr>
      </p:pic>
      <p:pic>
        <p:nvPicPr>
          <p:cNvPr id="25" name="Picture 24" descr="A diagram of 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EDB59C4D-988E-BFC0-EEF5-6ADF670F5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737" y="2066273"/>
            <a:ext cx="3182525" cy="238292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28CB3B9-DBDD-87AB-82D7-56E27CA03ECB}"/>
              </a:ext>
            </a:extLst>
          </p:cNvPr>
          <p:cNvSpPr txBox="1">
            <a:spLocks/>
          </p:cNvSpPr>
          <p:nvPr/>
        </p:nvSpPr>
        <p:spPr>
          <a:xfrm>
            <a:off x="2775033" y="1188929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rgbClr val="00B0F0"/>
                </a:solidFill>
              </a:rPr>
              <a:t>How we use R for our research</a:t>
            </a:r>
          </a:p>
        </p:txBody>
      </p:sp>
    </p:spTree>
    <p:extLst>
      <p:ext uri="{BB962C8B-B14F-4D97-AF65-F5344CB8AC3E}">
        <p14:creationId xmlns:p14="http://schemas.microsoft.com/office/powerpoint/2010/main" val="257763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04B37A0-A86F-40C4-80E7-64A6C6E2C1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9" r="11343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E9D09F-1E6A-4463-9162-BB9C91BC0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Before Starting…</a:t>
            </a:r>
          </a:p>
        </p:txBody>
      </p:sp>
      <p:sp>
        <p:nvSpPr>
          <p:cNvPr id="6" name="Google Shape;115;p4">
            <a:extLst>
              <a:ext uri="{FF2B5EF4-FFF2-40B4-BE49-F238E27FC236}">
                <a16:creationId xmlns:a16="http://schemas.microsoft.com/office/drawing/2014/main" id="{8FAA3E5F-AC40-4BD6-87AC-1007B6E82E66}"/>
              </a:ext>
            </a:extLst>
          </p:cNvPr>
          <p:cNvSpPr txBox="1"/>
          <p:nvPr/>
        </p:nvSpPr>
        <p:spPr>
          <a:xfrm>
            <a:off x="677334" y="2160589"/>
            <a:ext cx="3851122" cy="388077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85000" lnSpcReduction="2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 The Workshop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Format: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Work through code together on R Studio – discuss questions as we go</a:t>
            </a:r>
          </a:p>
          <a:p>
            <a:pPr lvl="1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Learning outcomes: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Get a basic understanding of how to use R to read and modify data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Two parts</a:t>
            </a: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nb-NO" b="0" i="0" dirty="0">
                <a:solidFill>
                  <a:srgbClr val="0070C0"/>
                </a:solidFill>
                <a:effectLst/>
                <a:latin typeface="IntegralCF-Regular"/>
              </a:rPr>
              <a:t>24/01/24, 10:00 -12:00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Basic introduction to R and RStudio</a:t>
            </a:r>
          </a:p>
          <a:p>
            <a:pPr marL="2286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0070C0"/>
                </a:solidFill>
                <a:latin typeface="IntegralCF-Regular"/>
              </a:rPr>
              <a:t>31/01/24</a:t>
            </a:r>
            <a:r>
              <a:rPr lang="en-US" b="0" i="0" dirty="0">
                <a:solidFill>
                  <a:srgbClr val="0070C0"/>
                </a:solidFill>
                <a:effectLst/>
                <a:latin typeface="IntegralCF-Regular"/>
              </a:rPr>
              <a:t>, </a:t>
            </a:r>
            <a:r>
              <a:rPr lang="en-US" dirty="0">
                <a:solidFill>
                  <a:srgbClr val="0070C0"/>
                </a:solidFill>
                <a:latin typeface="IntegralCF-Regular"/>
              </a:rPr>
              <a:t>10:00 – 12:00</a:t>
            </a:r>
            <a:endParaRPr lang="en-US" b="0" i="0" dirty="0">
              <a:solidFill>
                <a:srgbClr val="0070C0"/>
              </a:solidFill>
              <a:effectLst/>
              <a:latin typeface="IntegralCF-Regular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Calibri"/>
              </a:rPr>
              <a:t>Data wrangling and manipulation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marR="0" lvl="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399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What is R and RStudio?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‘a language and environment for statistical computing and graphics</a:t>
            </a:r>
            <a:r>
              <a:rPr lang="en-GB" dirty="0"/>
              <a:t>Points, lines or polygons’</a:t>
            </a:r>
          </a:p>
          <a:p>
            <a:r>
              <a:rPr lang="en-US" dirty="0"/>
              <a:t>‘an integrated development environment (IDE)’</a:t>
            </a:r>
          </a:p>
          <a:p>
            <a:r>
              <a:rPr lang="en-US" dirty="0"/>
              <a:t>R is the underlying software, RStudio greatly improves usability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11748" y="5958909"/>
            <a:ext cx="61055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https://www.r-project.org/about.html</a:t>
            </a:r>
            <a:endParaRPr lang="en-GB" dirty="0"/>
          </a:p>
          <a:p>
            <a:r>
              <a:rPr lang="en-GB" dirty="0">
                <a:hlinkClick r:id="rId3"/>
              </a:rPr>
              <a:t>https://www.rstudio.com/products/rstudio/</a:t>
            </a:r>
            <a:endParaRPr lang="en-GB" dirty="0"/>
          </a:p>
          <a:p>
            <a:endParaRPr lang="en-GB" dirty="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175281-1C29-43D5-A0A6-7550FED68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03" y="877455"/>
            <a:ext cx="6584632" cy="5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10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What is R and RStudio?</a:t>
            </a:r>
            <a:br>
              <a:rPr lang="en-GB" sz="2800" dirty="0"/>
            </a:br>
            <a:r>
              <a:rPr lang="en-GB" sz="2200" dirty="0">
                <a:solidFill>
                  <a:schemeClr val="tx1"/>
                </a:solidFill>
              </a:rPr>
              <a:t>Uses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The uses of R are wide ranging</a:t>
            </a:r>
          </a:p>
          <a:p>
            <a:r>
              <a:rPr lang="en-GB" dirty="0"/>
              <a:t>Research</a:t>
            </a:r>
          </a:p>
          <a:p>
            <a:r>
              <a:rPr lang="en-GB" dirty="0"/>
              <a:t>IT</a:t>
            </a:r>
          </a:p>
          <a:p>
            <a:r>
              <a:rPr lang="en-GB" dirty="0"/>
              <a:t>Finance</a:t>
            </a:r>
          </a:p>
          <a:p>
            <a:r>
              <a:rPr lang="en-GB" dirty="0"/>
              <a:t>Social Media</a:t>
            </a:r>
          </a:p>
          <a:p>
            <a:r>
              <a:rPr lang="en-GB" dirty="0"/>
              <a:t>Healthcare</a:t>
            </a:r>
          </a:p>
          <a:p>
            <a:r>
              <a:rPr lang="en-GB" dirty="0"/>
              <a:t>Governmental Departments</a:t>
            </a:r>
          </a:p>
          <a:p>
            <a:r>
              <a:rPr lang="en-GB" dirty="0"/>
              <a:t>Statistics, graphical visualisation, data wrangling and more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175281-1C29-43D5-A0A6-7550FED68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03" y="877455"/>
            <a:ext cx="6584632" cy="5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35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Why use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Text-based, reproducible.</a:t>
            </a:r>
          </a:p>
          <a:p>
            <a:r>
              <a:rPr lang="en-GB" dirty="0"/>
              <a:t>Extensive, wide range of user-developed packages.</a:t>
            </a:r>
          </a:p>
          <a:p>
            <a:r>
              <a:rPr lang="en-GB" dirty="0"/>
              <a:t>Large &amp; active user community, so very easy to find support if you have difficulties.</a:t>
            </a:r>
          </a:p>
          <a:p>
            <a:r>
              <a:rPr lang="en-GB" dirty="0"/>
              <a:t>An industry standard for data science and statistics, so whether you want to get into academia or business, R is an important skill to have.</a:t>
            </a:r>
          </a:p>
          <a:p>
            <a:endParaRPr lang="en-GB" dirty="0"/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175281-1C29-43D5-A0A6-7550FED68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03" y="877455"/>
            <a:ext cx="6584632" cy="5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0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What is R and RStudio?</a:t>
            </a:r>
            <a:br>
              <a:rPr lang="en-GB" sz="2800" dirty="0"/>
            </a:br>
            <a:r>
              <a:rPr lang="en-GB" sz="2200" dirty="0">
                <a:solidFill>
                  <a:schemeClr val="tx1"/>
                </a:solidFill>
              </a:rPr>
              <a:t>Packages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72" y="1648633"/>
            <a:ext cx="4309620" cy="3560733"/>
          </a:xfrm>
        </p:spPr>
        <p:txBody>
          <a:bodyPr>
            <a:normAutofit/>
          </a:bodyPr>
          <a:lstStyle/>
          <a:p>
            <a:r>
              <a:rPr lang="en-GB" dirty="0"/>
              <a:t>As open-source software, there are a huge number of packages available through R</a:t>
            </a:r>
          </a:p>
          <a:p>
            <a:r>
              <a:rPr lang="en-GB" dirty="0"/>
              <a:t>Packages contain ready-made useful functions to help us code.</a:t>
            </a:r>
          </a:p>
          <a:p>
            <a:r>
              <a:rPr lang="en-US" dirty="0"/>
              <a:t>A very commonly used package is ‘</a:t>
            </a:r>
            <a:r>
              <a:rPr lang="en-US" dirty="0" err="1"/>
              <a:t>tidyverse</a:t>
            </a:r>
            <a:r>
              <a:rPr lang="en-US" dirty="0"/>
              <a:t>’</a:t>
            </a:r>
          </a:p>
          <a:p>
            <a:r>
              <a:rPr lang="en-US" dirty="0"/>
              <a:t>This combines several important packages, and is the main package we will use during the classes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68836" y="5775060"/>
            <a:ext cx="104912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https://support.rstudio.com/hc/en-us/articles/201057987-Quick-list-of-useful-R-packages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https://www.tidyverse.org/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 err="1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cheatsheets</a:t>
            </a:r>
            <a:r>
              <a:rPr lang="en-GB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/data-transformation.pdf at main · </a:t>
            </a:r>
            <a:r>
              <a:rPr lang="en-GB" dirty="0" err="1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rstudio</a:t>
            </a:r>
            <a:r>
              <a:rPr lang="en-GB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GB" dirty="0" err="1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cheatsheets</a:t>
            </a:r>
            <a:r>
              <a:rPr lang="en-GB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en-GB" dirty="0">
              <a:solidFill>
                <a:schemeClr val="accent2"/>
              </a:solidFill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CA8E9-EF00-4870-A2C5-97B9E3108393}"/>
              </a:ext>
            </a:extLst>
          </p:cNvPr>
          <p:cNvSpPr txBox="1"/>
          <p:nvPr/>
        </p:nvSpPr>
        <p:spPr>
          <a:xfrm>
            <a:off x="625672" y="5263104"/>
            <a:ext cx="44360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GB" b="0" i="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install.packages</a:t>
            </a:r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(‘</a:t>
            </a:r>
            <a:r>
              <a:rPr lang="en-GB" b="0" i="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tidyverse</a:t>
            </a:r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)</a:t>
            </a:r>
            <a:endParaRPr lang="en-GB" b="0" dirty="0">
              <a:solidFill>
                <a:schemeClr val="bg1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A2F6BEC-FAE9-4BC8-8E19-3F6C395E4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034" y="544342"/>
            <a:ext cx="5750078" cy="51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85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What is R and RStudio?</a:t>
            </a:r>
            <a:br>
              <a:rPr lang="en-GB" sz="2800" dirty="0"/>
            </a:br>
            <a:r>
              <a:rPr lang="en-GB" sz="2200" dirty="0">
                <a:solidFill>
                  <a:schemeClr val="tx1"/>
                </a:solidFill>
              </a:rPr>
              <a:t>When in doubt</a:t>
            </a: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R environment can seem confusing at first, and the packages and functions overwhelming.</a:t>
            </a:r>
          </a:p>
          <a:p>
            <a:r>
              <a:rPr lang="en-GB" dirty="0"/>
              <a:t>A lot can be learned by playing around! Embrace mistakes.</a:t>
            </a:r>
          </a:p>
          <a:p>
            <a:r>
              <a:rPr lang="en-GB" dirty="0"/>
              <a:t>Whenever in doubt the help() function can be used</a:t>
            </a:r>
          </a:p>
          <a:p>
            <a:r>
              <a:rPr lang="en-GB" dirty="0"/>
              <a:t>Beyond that, search online! It’s unlikely you will be the first person to come across a particular issue</a:t>
            </a:r>
          </a:p>
        </p:txBody>
      </p:sp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6B175281-1C29-43D5-A0A6-7550FED68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303" y="877455"/>
            <a:ext cx="6584632" cy="510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1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D455-E6E2-437E-99D2-5279CE25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7" y="1220098"/>
            <a:ext cx="5316138" cy="349188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solidFill>
                  <a:schemeClr val="accent1">
                    <a:lumMod val="50000"/>
                  </a:schemeClr>
                </a:solidFill>
              </a:rPr>
              <a:t>Projects and Working Directories</a:t>
            </a:r>
            <a:br>
              <a:rPr lang="en-GB" sz="2800" dirty="0"/>
            </a:br>
            <a:r>
              <a:rPr lang="en-GB" sz="2200" dirty="0">
                <a:solidFill>
                  <a:schemeClr val="tx1"/>
                </a:solidFill>
              </a:rPr>
              <a:t>Good practice</a:t>
            </a: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br>
              <a:rPr lang="en-GB" sz="2800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0B68-1810-42B4-A767-127981EA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1778850"/>
            <a:ext cx="3720916" cy="3560733"/>
          </a:xfrm>
        </p:spPr>
        <p:txBody>
          <a:bodyPr>
            <a:normAutofit/>
          </a:bodyPr>
          <a:lstStyle/>
          <a:p>
            <a:r>
              <a:rPr lang="en-GB" dirty="0"/>
              <a:t>Have a separate project for each data analysis</a:t>
            </a:r>
          </a:p>
          <a:p>
            <a:r>
              <a:rPr lang="en-US" dirty="0"/>
              <a:t>Keep your data, scripts and associated files somewhere in the working directory</a:t>
            </a:r>
          </a:p>
          <a:p>
            <a:r>
              <a:rPr lang="en-US" dirty="0"/>
              <a:t>Save outputs to a separate folder in the working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DD99A-C213-4711-AC7D-820C923D5C44}"/>
              </a:ext>
            </a:extLst>
          </p:cNvPr>
          <p:cNvSpPr txBox="1"/>
          <p:nvPr/>
        </p:nvSpPr>
        <p:spPr>
          <a:xfrm>
            <a:off x="411747" y="5958909"/>
            <a:ext cx="98952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https://r4ds.had.co.nz/workflow-projects.html</a:t>
            </a:r>
            <a:endParaRPr lang="en-GB" dirty="0"/>
          </a:p>
          <a:p>
            <a:r>
              <a:rPr lang="en-GB" dirty="0">
                <a:hlinkClick r:id="rId3"/>
              </a:rPr>
              <a:t>https://www.rstudio.com/wp-content/uploads/2015/02/data-wrangling-cheatsheet.pdf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70CEA-0F21-465A-814C-8EAA5137E1C1}"/>
              </a:ext>
            </a:extLst>
          </p:cNvPr>
          <p:cNvSpPr txBox="1"/>
          <p:nvPr/>
        </p:nvSpPr>
        <p:spPr>
          <a:xfrm>
            <a:off x="685167" y="4646967"/>
            <a:ext cx="753434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GB" b="0" i="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getwd</a:t>
            </a:r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()</a:t>
            </a:r>
          </a:p>
          <a:p>
            <a:r>
              <a:rPr lang="en-US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[1] "C:/Users/rdavies/OneDrive - University of Edinburgh"</a:t>
            </a:r>
          </a:p>
          <a:p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&gt; </a:t>
            </a:r>
            <a:r>
              <a:rPr lang="en-GB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</a:t>
            </a:r>
            <a:r>
              <a:rPr lang="en-GB" b="0" i="0" dirty="0" err="1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etwd</a:t>
            </a:r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lang="en-US" b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“.."</a:t>
            </a:r>
            <a:r>
              <a:rPr lang="en-GB" b="0" i="0" dirty="0">
                <a:solidFill>
                  <a:schemeClr val="bg1"/>
                </a:solidFill>
                <a:effectLst/>
                <a:latin typeface="Lucida Console" panose="020B06090405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85340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FA43870EC3F1479C794ECA0A85DC3A" ma:contentTypeVersion="2" ma:contentTypeDescription="Create a new document." ma:contentTypeScope="" ma:versionID="064810d467210a95de952a583c0e092c">
  <xsd:schema xmlns:xsd="http://www.w3.org/2001/XMLSchema" xmlns:xs="http://www.w3.org/2001/XMLSchema" xmlns:p="http://schemas.microsoft.com/office/2006/metadata/properties" xmlns:ns2="b364318b-48cb-49ac-ac49-de67ddd977f7" targetNamespace="http://schemas.microsoft.com/office/2006/metadata/properties" ma:root="true" ma:fieldsID="691b68d22381f767a6817b4c67c58c89" ns2:_="">
    <xsd:import namespace="b364318b-48cb-49ac-ac49-de67ddd977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64318b-48cb-49ac-ac49-de67ddd97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B836F7-82AF-4E23-9D21-9859FC9D55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64318b-48cb-49ac-ac49-de67ddd977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A43202-FD69-4248-821B-F7FA1D3D9397}">
  <ds:schemaRefs>
    <ds:schemaRef ds:uri="3d9c2ab7-9c2a-45a6-bf32-9905677724b1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bd22f07-fb06-4731-b4fe-961d76049ed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88658A8-8C4E-41E7-AE7E-2016A5FB52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651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Consolas</vt:lpstr>
      <vt:lpstr>IntegralCF-Regular</vt:lpstr>
      <vt:lpstr>Lucida Console</vt:lpstr>
      <vt:lpstr>Segoe UI</vt:lpstr>
      <vt:lpstr>Trebuchet MS</vt:lpstr>
      <vt:lpstr>Wingdings 3</vt:lpstr>
      <vt:lpstr>Facet</vt:lpstr>
      <vt:lpstr>Introduction to R and RStudio</vt:lpstr>
      <vt:lpstr>Before Starting…</vt:lpstr>
      <vt:lpstr>Before Starting…</vt:lpstr>
      <vt:lpstr>What is R and RStudio?  </vt:lpstr>
      <vt:lpstr>What is R and RStudio? Uses  </vt:lpstr>
      <vt:lpstr>Why use R?</vt:lpstr>
      <vt:lpstr>What is R and RStudio? Packages  </vt:lpstr>
      <vt:lpstr>What is R and RStudio? When in doubt  </vt:lpstr>
      <vt:lpstr>Projects and Working Directories Good practice    </vt:lpstr>
      <vt:lpstr>Let’s try it ourselves!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&amp; QGIS: Integrating Statistical and Spatial Data Analysis</dc:title>
  <dc:creator>MCLEAN Andrew</dc:creator>
  <cp:lastModifiedBy>Rhys Davies</cp:lastModifiedBy>
  <cp:revision>17</cp:revision>
  <dcterms:created xsi:type="dcterms:W3CDTF">2021-04-29T10:25:44Z</dcterms:created>
  <dcterms:modified xsi:type="dcterms:W3CDTF">2024-09-24T12:36:49Z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0x010100A6FA43870EC3F1479C794ECA0A85DC3A</vt:lpwstr>
  </property>
</Properties>
</file>