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5"/>
  </p:notesMasterIdLst>
  <p:sldIdLst>
    <p:sldId id="256" r:id="rId5"/>
    <p:sldId id="257" r:id="rId6"/>
    <p:sldId id="283" r:id="rId7"/>
    <p:sldId id="258" r:id="rId8"/>
    <p:sldId id="287" r:id="rId9"/>
    <p:sldId id="292" r:id="rId10"/>
    <p:sldId id="285" r:id="rId11"/>
    <p:sldId id="288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4372" autoAdjust="0"/>
  </p:normalViewPr>
  <p:slideViewPr>
    <p:cSldViewPr snapToGrid="0">
      <p:cViewPr varScale="1">
        <p:scale>
          <a:sx n="60" d="100"/>
          <a:sy n="60" d="100"/>
        </p:scale>
        <p:origin x="16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DB3-DB4E-455A-B8BD-AA7FEFD7CD8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8176-A870-43EE-B2AB-C4200210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6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am I and how and why do I use R?</a:t>
            </a:r>
          </a:p>
          <a:p>
            <a:r>
              <a:rPr lang="en-GB" dirty="0"/>
              <a:t>- former athlete, current clinical sport psychology researcher.</a:t>
            </a:r>
          </a:p>
          <a:p>
            <a:r>
              <a:rPr lang="en-GB" dirty="0"/>
              <a:t>- I use R to manage and perform the analytic sections of my research; all the way from tidying and managing my data, to analysing, exploring and presenting it.</a:t>
            </a:r>
          </a:p>
          <a:p>
            <a:r>
              <a:rPr lang="en-GB" dirty="0"/>
              <a:t>- Analytically, I am interested in interaction effects in regression analyses as a means of understanding the influence of individual context on a generalised pattern. </a:t>
            </a:r>
          </a:p>
          <a:p>
            <a:r>
              <a:rPr lang="en-GB" dirty="0"/>
              <a:t>- I use these strategies to better understand some of the mental health challenges and paradoxes faced by elite athletes whose career and passions revolve around competing in high pressure 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8176-A870-43EE-B2AB-C4200210A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0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6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2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rstudio/cheatsheets/blob/main/data-transformation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6963" b="9091"/>
          <a:stretch/>
        </p:blipFill>
        <p:spPr>
          <a:xfrm>
            <a:off x="516797" y="2033195"/>
            <a:ext cx="6001990" cy="4824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32" y="557997"/>
            <a:ext cx="8327922" cy="135655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Introduction to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CFE1-23CE-4143-BEB0-F68D1E06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825" y="5412388"/>
            <a:ext cx="3311264" cy="506632"/>
          </a:xfrm>
        </p:spPr>
        <p:txBody>
          <a:bodyPr>
            <a:normAutofit/>
          </a:bodyPr>
          <a:lstStyle/>
          <a:p>
            <a:pPr algn="l"/>
            <a:r>
              <a:rPr lang="en-GB" dirty="0" err="1">
                <a:solidFill>
                  <a:schemeClr val="bg1"/>
                </a:solidFill>
              </a:rPr>
              <a:t>hys</a:t>
            </a:r>
            <a:r>
              <a:rPr lang="en-GB" dirty="0">
                <a:solidFill>
                  <a:schemeClr val="bg1"/>
                </a:solidFill>
              </a:rPr>
              <a:t> Davies</a:t>
            </a:r>
          </a:p>
        </p:txBody>
      </p:sp>
      <p:pic>
        <p:nvPicPr>
          <p:cNvPr id="4" name="Google Shape;121;p4">
            <a:extLst>
              <a:ext uri="{FF2B5EF4-FFF2-40B4-BE49-F238E27FC236}">
                <a16:creationId xmlns:a16="http://schemas.microsoft.com/office/drawing/2014/main" id="{DC10FA58-D404-01E7-6562-5B11DA37AC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711" y="5063674"/>
            <a:ext cx="1787289" cy="17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1BC27-D318-6B72-28FE-DAEEE9C2C1E7}"/>
              </a:ext>
            </a:extLst>
          </p:cNvPr>
          <p:cNvSpPr txBox="1"/>
          <p:nvPr/>
        </p:nvSpPr>
        <p:spPr>
          <a:xfrm>
            <a:off x="5712667" y="6300003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r.m.m.davies@sms.ed.ac.uk</a:t>
            </a:r>
          </a:p>
        </p:txBody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Let’s try it ourselves!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490FA0-837F-4962-8369-8D9CDEDF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7" y="1459346"/>
            <a:ext cx="10246266" cy="5250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251206" y="1981704"/>
            <a:ext cx="3607930" cy="36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GB" sz="16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Rhys Davies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Clincal Sport Psychology Researcher at the University of Edinburgh</a:t>
            </a:r>
            <a:endParaRPr lang="it-IT" sz="16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Training Fellow with CDCS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Former athlete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Lover of bad puns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</a:pPr>
            <a:endParaRPr lang="it-IT" sz="1600" dirty="0">
              <a:solidFill>
                <a:schemeClr val="tx2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it-IT" sz="2400" dirty="0">
              <a:solidFill>
                <a:srgbClr val="90C226"/>
              </a:solidFill>
              <a:latin typeface="Calibri"/>
              <a:cs typeface="Calibri"/>
            </a:endParaRP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2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A3B515B-04C7-53EB-B12E-106BB14F2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6" y="237598"/>
            <a:ext cx="3057832" cy="2402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EE629-7626-0ED8-6997-DE6D80802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86" t="22955" r="35670" b="16289"/>
          <a:stretch/>
        </p:blipFill>
        <p:spPr>
          <a:xfrm>
            <a:off x="4629352" y="2812459"/>
            <a:ext cx="2696066" cy="2295239"/>
          </a:xfrm>
          <a:prstGeom prst="rect">
            <a:avLst/>
          </a:prstGeom>
        </p:spPr>
      </p:pic>
      <p:pic>
        <p:nvPicPr>
          <p:cNvPr id="17" name="Picture 16" descr="A person with tattoos on his arm&#10;&#10;Description automatically generated">
            <a:extLst>
              <a:ext uri="{FF2B5EF4-FFF2-40B4-BE49-F238E27FC236}">
                <a16:creationId xmlns:a16="http://schemas.microsoft.com/office/drawing/2014/main" id="{4E4EF9B7-3A58-3A5D-8990-387896F46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97" y="5161897"/>
            <a:ext cx="2857499" cy="1600199"/>
          </a:xfrm>
          <a:prstGeom prst="rect">
            <a:avLst/>
          </a:prstGeom>
        </p:spPr>
      </p:pic>
      <p:pic>
        <p:nvPicPr>
          <p:cNvPr id="21" name="Picture 20" descr="A person in a swimming pool&#10;&#10;Description automatically generated">
            <a:extLst>
              <a:ext uri="{FF2B5EF4-FFF2-40B4-BE49-F238E27FC236}">
                <a16:creationId xmlns:a16="http://schemas.microsoft.com/office/drawing/2014/main" id="{DE109AF3-39C9-ABF0-E027-64D82F77E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38" y="5156066"/>
            <a:ext cx="2857500" cy="1600200"/>
          </a:xfrm>
          <a:prstGeom prst="rect">
            <a:avLst/>
          </a:prstGeom>
        </p:spPr>
      </p:pic>
      <p:pic>
        <p:nvPicPr>
          <p:cNvPr id="23" name="Picture 22" descr="Two men in a kayak&#10;&#10;Description automatically generated">
            <a:extLst>
              <a:ext uri="{FF2B5EF4-FFF2-40B4-BE49-F238E27FC236}">
                <a16:creationId xmlns:a16="http://schemas.microsoft.com/office/drawing/2014/main" id="{360CF023-C229-8D8D-268D-0A125C5C5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20" y="222701"/>
            <a:ext cx="2535559" cy="2535559"/>
          </a:xfrm>
          <a:prstGeom prst="rect">
            <a:avLst/>
          </a:prstGeom>
        </p:spPr>
      </p:pic>
      <p:pic>
        <p:nvPicPr>
          <p:cNvPr id="25" name="Picture 24" descr="A diagram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DB59C4D-988E-BFC0-EEF5-6ADF670F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13" y="2724776"/>
            <a:ext cx="3182525" cy="23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1134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how to use R to read and modify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b-NO" b="0" i="0" dirty="0">
                <a:solidFill>
                  <a:srgbClr val="0070C0"/>
                </a:solidFill>
                <a:effectLst/>
                <a:latin typeface="IntegralCF-Regular"/>
              </a:rPr>
              <a:t>29 Sep 2023, 14:00– 16:00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Basic introduction to R and RStudio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70C0"/>
                </a:solidFill>
                <a:latin typeface="IntegralCF-Regular"/>
              </a:rPr>
              <a:t>06</a:t>
            </a:r>
            <a:r>
              <a:rPr lang="en-US" b="0" i="0" dirty="0">
                <a:solidFill>
                  <a:srgbClr val="0070C0"/>
                </a:solidFill>
                <a:effectLst/>
                <a:latin typeface="IntegralCF-Regular"/>
              </a:rPr>
              <a:t> Oct 2023, </a:t>
            </a:r>
            <a:r>
              <a:rPr lang="en-US" dirty="0">
                <a:solidFill>
                  <a:srgbClr val="0070C0"/>
                </a:solidFill>
                <a:latin typeface="IntegralCF-Regular"/>
              </a:rPr>
              <a:t>14</a:t>
            </a:r>
            <a:r>
              <a:rPr lang="en-US" b="0" i="0" dirty="0">
                <a:solidFill>
                  <a:srgbClr val="0070C0"/>
                </a:solidFill>
                <a:effectLst/>
                <a:latin typeface="IntegralCF-Regular"/>
              </a:rPr>
              <a:t>:00 – 16:00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Data wrangling and manipulation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‘a language and environment for statistical computing and graphics</a:t>
            </a:r>
            <a:r>
              <a:rPr lang="en-GB" dirty="0"/>
              <a:t>Points, lines or polygons’</a:t>
            </a:r>
          </a:p>
          <a:p>
            <a:r>
              <a:rPr lang="en-US" dirty="0"/>
              <a:t>‘an integrated development environment (IDE)’</a:t>
            </a:r>
          </a:p>
          <a:p>
            <a:r>
              <a:rPr lang="en-US" dirty="0"/>
              <a:t>R is the underlying software, RStudio greatly improves usability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8" y="595890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https://www.r-project.org/about.html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https://www.rstudio.com/products/rstudio/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Uses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The uses of R are wide ranging</a:t>
            </a:r>
          </a:p>
          <a:p>
            <a:r>
              <a:rPr lang="en-GB" dirty="0"/>
              <a:t>Research</a:t>
            </a:r>
          </a:p>
          <a:p>
            <a:r>
              <a:rPr lang="en-GB" dirty="0"/>
              <a:t>IT</a:t>
            </a:r>
          </a:p>
          <a:p>
            <a:r>
              <a:rPr lang="en-GB" dirty="0"/>
              <a:t>Finance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Healthcare</a:t>
            </a:r>
          </a:p>
          <a:p>
            <a:r>
              <a:rPr lang="en-GB" dirty="0"/>
              <a:t>Governmental Departments</a:t>
            </a:r>
          </a:p>
          <a:p>
            <a:r>
              <a:rPr lang="en-GB" dirty="0"/>
              <a:t>Statistics, graphical visualisation, data wrangling and more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Text-based, reproducible.</a:t>
            </a:r>
          </a:p>
          <a:p>
            <a:r>
              <a:rPr lang="en-GB" dirty="0"/>
              <a:t>Extensive, wide range of user-developed packages.</a:t>
            </a:r>
          </a:p>
          <a:p>
            <a:r>
              <a:rPr lang="en-GB" dirty="0"/>
              <a:t>Large &amp; active user community, so very easy to find support if you have difficulties.</a:t>
            </a:r>
          </a:p>
          <a:p>
            <a:r>
              <a:rPr lang="en-GB" dirty="0"/>
              <a:t>An industry standard for data science and statistics, so whether you want to get into academia or business, R is an important skill to have.</a:t>
            </a:r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72" y="1648633"/>
            <a:ext cx="4309620" cy="3560733"/>
          </a:xfrm>
        </p:spPr>
        <p:txBody>
          <a:bodyPr>
            <a:normAutofit/>
          </a:bodyPr>
          <a:lstStyle/>
          <a:p>
            <a:r>
              <a:rPr lang="en-GB" dirty="0"/>
              <a:t>As open-source software, there are a huge number of packages available through R</a:t>
            </a:r>
          </a:p>
          <a:p>
            <a:r>
              <a:rPr lang="en-GB" dirty="0"/>
              <a:t>Packages contain ready-made useful functions to help us code.</a:t>
            </a:r>
          </a:p>
          <a:p>
            <a:r>
              <a:rPr lang="en-US" dirty="0"/>
              <a:t>A very commonly used package is ‘</a:t>
            </a:r>
            <a:r>
              <a:rPr lang="en-US" dirty="0" err="1"/>
              <a:t>tidyverse</a:t>
            </a:r>
            <a:r>
              <a:rPr lang="en-US" dirty="0"/>
              <a:t>’</a:t>
            </a:r>
          </a:p>
          <a:p>
            <a:r>
              <a:rPr lang="en-US" dirty="0"/>
              <a:t>This combines several important packages, and is the main package we will use during the classes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68836" y="5775060"/>
            <a:ext cx="10491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https://support.rstudio.com/hc/en-us/articles/201057987-Quick-list-of-useful-R-packages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https://www.tidyverse.org/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/data-transformation.pdf at main · 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625672" y="5263104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4" y="544342"/>
            <a:ext cx="5750078" cy="5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When in doubt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environment can seem confusing at first, and the packages and functions overwhelming.</a:t>
            </a:r>
          </a:p>
          <a:p>
            <a:r>
              <a:rPr lang="en-GB" dirty="0"/>
              <a:t>A lot can be learned by playing around! Embrace mistakes.</a:t>
            </a:r>
          </a:p>
          <a:p>
            <a:r>
              <a:rPr lang="en-GB" dirty="0"/>
              <a:t>Whenever in doubt the help() function can be used</a:t>
            </a:r>
          </a:p>
          <a:p>
            <a:r>
              <a:rPr lang="en-GB" dirty="0"/>
              <a:t>Beyond that, search online! It’s unlikely you will be the first person to come across a particular issue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Projects and Working Directories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Good practice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778850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Have a separate project for each data analysis</a:t>
            </a:r>
          </a:p>
          <a:p>
            <a:r>
              <a:rPr lang="en-US" dirty="0"/>
              <a:t>Keep your data, scripts and associated files somewhere in the working directory</a:t>
            </a:r>
          </a:p>
          <a:p>
            <a:r>
              <a:rPr lang="en-US" dirty="0"/>
              <a:t>Save outputs to a separate folder in the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0CEA-0F21-465A-814C-8EAA5137E1C1}"/>
              </a:ext>
            </a:extLst>
          </p:cNvPr>
          <p:cNvSpPr txBox="1"/>
          <p:nvPr/>
        </p:nvSpPr>
        <p:spPr>
          <a:xfrm>
            <a:off x="685167" y="4646967"/>
            <a:ext cx="753434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[1] "C:/Users/rdavies/OneDrive - University of Edinburgh"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“.."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A43870EC3F1479C794ECA0A85DC3A" ma:contentTypeVersion="2" ma:contentTypeDescription="Create a new document." ma:contentTypeScope="" ma:versionID="064810d467210a95de952a583c0e092c">
  <xsd:schema xmlns:xsd="http://www.w3.org/2001/XMLSchema" xmlns:xs="http://www.w3.org/2001/XMLSchema" xmlns:p="http://schemas.microsoft.com/office/2006/metadata/properties" xmlns:ns2="b364318b-48cb-49ac-ac49-de67ddd977f7" targetNamespace="http://schemas.microsoft.com/office/2006/metadata/properties" ma:root="true" ma:fieldsID="691b68d22381f767a6817b4c67c58c89" ns2:_="">
    <xsd:import namespace="b364318b-48cb-49ac-ac49-de67ddd977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4318b-48cb-49ac-ac49-de67ddd9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836F7-82AF-4E23-9D21-9859FC9D5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4318b-48cb-49ac-ac49-de67ddd977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A43202-FD69-4248-821B-F7FA1D3D9397}">
  <ds:schemaRefs>
    <ds:schemaRef ds:uri="3d9c2ab7-9c2a-45a6-bf32-9905677724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d22f07-fb06-4731-b4fe-961d76049e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662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IntegralCF-Regular</vt:lpstr>
      <vt:lpstr>Lucida Console</vt:lpstr>
      <vt:lpstr>Segoe UI</vt:lpstr>
      <vt:lpstr>Trebuchet MS</vt:lpstr>
      <vt:lpstr>Wingdings</vt:lpstr>
      <vt:lpstr>Wingdings 3</vt:lpstr>
      <vt:lpstr>Facet</vt:lpstr>
      <vt:lpstr>Introduction to R and RStudio</vt:lpstr>
      <vt:lpstr>Before Starting…</vt:lpstr>
      <vt:lpstr>Before Starting…</vt:lpstr>
      <vt:lpstr>What is R and RStudio?  </vt:lpstr>
      <vt:lpstr>What is R and RStudio? Uses  </vt:lpstr>
      <vt:lpstr>Why use R?</vt:lpstr>
      <vt:lpstr>What is R and RStudio? Packages  </vt:lpstr>
      <vt:lpstr>What is R and RStudio? When in doubt  </vt:lpstr>
      <vt:lpstr>Projects and Working Directories Good practice    </vt:lpstr>
      <vt:lpstr>Let’s try it ourselves!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Rhys Davies</cp:lastModifiedBy>
  <cp:revision>15</cp:revision>
  <dcterms:created xsi:type="dcterms:W3CDTF">2021-04-29T10:25:44Z</dcterms:created>
  <dcterms:modified xsi:type="dcterms:W3CDTF">2023-09-20T12:56:20Z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0x010100A6FA43870EC3F1479C794ECA0A85DC3A</vt:lpwstr>
  </property>
</Properties>
</file>