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6"/>
  </p:notesMasterIdLst>
  <p:sldIdLst>
    <p:sldId id="256" r:id="rId5"/>
    <p:sldId id="283" r:id="rId6"/>
    <p:sldId id="257" r:id="rId7"/>
    <p:sldId id="258" r:id="rId8"/>
    <p:sldId id="287" r:id="rId9"/>
    <p:sldId id="292" r:id="rId10"/>
    <p:sldId id="285" r:id="rId11"/>
    <p:sldId id="288" r:id="rId12"/>
    <p:sldId id="293" r:id="rId13"/>
    <p:sldId id="28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74372" autoAdjust="0"/>
  </p:normalViewPr>
  <p:slideViewPr>
    <p:cSldViewPr snapToGrid="0">
      <p:cViewPr varScale="1">
        <p:scale>
          <a:sx n="44" d="100"/>
          <a:sy n="44" d="100"/>
        </p:scale>
        <p:origin x="15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Davies" userId="a8f146e6-e95e-409b-8bd0-39e0f634a622" providerId="ADAL" clId="{82B18196-981B-454A-888E-541B50DBCFD8}"/>
    <pc:docChg chg="undo custSel modSld">
      <pc:chgData name="Rhys Davies" userId="a8f146e6-e95e-409b-8bd0-39e0f634a622" providerId="ADAL" clId="{82B18196-981B-454A-888E-541B50DBCFD8}" dt="2025-01-14T15:44:49.598" v="76" actId="20577"/>
      <pc:docMkLst>
        <pc:docMk/>
      </pc:docMkLst>
      <pc:sldChg chg="addSp delSp modSp mod">
        <pc:chgData name="Rhys Davies" userId="a8f146e6-e95e-409b-8bd0-39e0f634a622" providerId="ADAL" clId="{82B18196-981B-454A-888E-541B50DBCFD8}" dt="2025-01-14T15:44:49.598" v="76" actId="20577"/>
        <pc:sldMkLst>
          <pc:docMk/>
          <pc:sldMk cId="2758534087" sldId="289"/>
        </pc:sldMkLst>
        <pc:spChg chg="add del mod">
          <ac:chgData name="Rhys Davies" userId="a8f146e6-e95e-409b-8bd0-39e0f634a622" providerId="ADAL" clId="{82B18196-981B-454A-888E-541B50DBCFD8}" dt="2025-01-14T15:44:29.797" v="24" actId="478"/>
          <ac:spMkLst>
            <pc:docMk/>
            <pc:sldMk cId="2758534087" sldId="289"/>
            <ac:spMk id="2" creationId="{F29DD455-E6E2-437E-99D2-5279CE2535F6}"/>
          </ac:spMkLst>
        </pc:spChg>
        <pc:spChg chg="mod">
          <ac:chgData name="Rhys Davies" userId="a8f146e6-e95e-409b-8bd0-39e0f634a622" providerId="ADAL" clId="{82B18196-981B-454A-888E-541B50DBCFD8}" dt="2025-01-14T15:44:49.598" v="76" actId="20577"/>
          <ac:spMkLst>
            <pc:docMk/>
            <pc:sldMk cId="2758534087" sldId="289"/>
            <ac:spMk id="3" creationId="{C8290B68-1810-42B4-A767-127981EADCEC}"/>
          </ac:spMkLst>
        </pc:spChg>
        <pc:spChg chg="add del mod">
          <ac:chgData name="Rhys Davies" userId="a8f146e6-e95e-409b-8bd0-39e0f634a622" providerId="ADAL" clId="{82B18196-981B-454A-888E-541B50DBCFD8}" dt="2025-01-14T15:44:29.797" v="24" actId="478"/>
          <ac:spMkLst>
            <pc:docMk/>
            <pc:sldMk cId="2758534087" sldId="289"/>
            <ac:spMk id="5" creationId="{F354A10B-D465-E427-7131-16DF54F8FC70}"/>
          </ac:spMkLst>
        </pc:spChg>
      </pc:sldChg>
      <pc:sldChg chg="modSp mod">
        <pc:chgData name="Rhys Davies" userId="a8f146e6-e95e-409b-8bd0-39e0f634a622" providerId="ADAL" clId="{82B18196-981B-454A-888E-541B50DBCFD8}" dt="2025-01-14T15:43:56.123" v="1" actId="1076"/>
        <pc:sldMkLst>
          <pc:docMk/>
          <pc:sldMk cId="2486830813" sldId="293"/>
        </pc:sldMkLst>
        <pc:spChg chg="mod">
          <ac:chgData name="Rhys Davies" userId="a8f146e6-e95e-409b-8bd0-39e0f634a622" providerId="ADAL" clId="{82B18196-981B-454A-888E-541B50DBCFD8}" dt="2025-01-14T15:43:56.123" v="1" actId="1076"/>
          <ac:spMkLst>
            <pc:docMk/>
            <pc:sldMk cId="2486830813" sldId="293"/>
            <ac:spMk id="3" creationId="{AB502F3C-93A2-45E2-CB78-D489832185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0DB3-DB4E-455A-B8BD-AA7FEFD7CD8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8176-A870-43EE-B2AB-C4200210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6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am I and how and why do I use R?</a:t>
            </a:r>
          </a:p>
          <a:p>
            <a:r>
              <a:rPr lang="en-GB" dirty="0"/>
              <a:t>- former athlete, current clinical sport psychology researcher.</a:t>
            </a:r>
          </a:p>
          <a:p>
            <a:r>
              <a:rPr lang="en-GB" dirty="0"/>
              <a:t>- I use R to manage and perform the analytic sections of my research; all the way from tidying and managing my data, to analysing, exploring and presenting it.</a:t>
            </a:r>
          </a:p>
          <a:p>
            <a:r>
              <a:rPr lang="en-GB" dirty="0"/>
              <a:t>- Analytically, I am interested in interaction effects in regression analyses as a means of understanding the influence of individual context on a generalised pattern. </a:t>
            </a:r>
          </a:p>
          <a:p>
            <a:r>
              <a:rPr lang="en-GB" dirty="0"/>
              <a:t>- I use these strategies to better understand some of the mental health challenges and paradoxes faced by elite athletes whose career and passions revolve around competing in high pressure environments.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E8176-A870-43EE-B2AB-C4200210AE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0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6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72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2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r4ds.had.co.nz/workflow-projec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rstudio/cheatsheets/blob/main/data-transformation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652E18-EADA-4806-860F-2D28DC07D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4" r="16963" b="9091"/>
          <a:stretch/>
        </p:blipFill>
        <p:spPr>
          <a:xfrm>
            <a:off x="516797" y="2033195"/>
            <a:ext cx="6001990" cy="4824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32" y="557997"/>
            <a:ext cx="8327922" cy="135655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Introduction to R and RStudio</a:t>
            </a:r>
          </a:p>
        </p:txBody>
      </p:sp>
      <p:pic>
        <p:nvPicPr>
          <p:cNvPr id="4" name="Google Shape;121;p4">
            <a:extLst>
              <a:ext uri="{FF2B5EF4-FFF2-40B4-BE49-F238E27FC236}">
                <a16:creationId xmlns:a16="http://schemas.microsoft.com/office/drawing/2014/main" id="{DC10FA58-D404-01E7-6562-5B11DA37AC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711" y="5063674"/>
            <a:ext cx="1787289" cy="17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1BC27-D318-6B72-28FE-DAEEE9C2C1E7}"/>
              </a:ext>
            </a:extLst>
          </p:cNvPr>
          <p:cNvSpPr txBox="1"/>
          <p:nvPr/>
        </p:nvSpPr>
        <p:spPr>
          <a:xfrm>
            <a:off x="5712667" y="6300003"/>
            <a:ext cx="325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Javiera.Alfaro@ed.ac.uk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CA9E7-CFE1-3ABB-F177-0B6123D41FFE}"/>
              </a:ext>
            </a:extLst>
          </p:cNvPr>
          <p:cNvSpPr txBox="1"/>
          <p:nvPr/>
        </p:nvSpPr>
        <p:spPr>
          <a:xfrm>
            <a:off x="5712667" y="5871348"/>
            <a:ext cx="325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r.m.m.davies@sms.ed.ac.uk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6FE63-19F7-3CED-EF8E-A1020400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51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1220098"/>
            <a:ext cx="5316138" cy="34918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Projects and Working Directories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778850"/>
            <a:ext cx="6151063" cy="3560733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Have a separate project for each data analysis.</a:t>
            </a:r>
          </a:p>
          <a:p>
            <a:r>
              <a:rPr lang="en-GB" sz="2000" dirty="0"/>
              <a:t>Creating separate folders for your raw data, your code documents, and your processed data within the project.</a:t>
            </a:r>
          </a:p>
          <a:p>
            <a:r>
              <a:rPr lang="en-GB" sz="2000" dirty="0"/>
              <a:t>When we use projects in R, it will help us control the working directory.</a:t>
            </a:r>
          </a:p>
          <a:p>
            <a:r>
              <a:rPr lang="en-GB" sz="2000" dirty="0"/>
              <a:t>If this seems scary, don’t worry! It took me 6 years before I even paid attention to projects. But knowing about them will help you to organise your work flow/manage your data.</a:t>
            </a:r>
          </a:p>
          <a:p>
            <a:r>
              <a:rPr lang="en-GB" sz="2000" dirty="0"/>
              <a:t>We will cover this within R studio – and revisit during the 2</a:t>
            </a:r>
            <a:r>
              <a:rPr lang="en-GB" sz="2000" baseline="30000" dirty="0"/>
              <a:t>nd</a:t>
            </a:r>
            <a:r>
              <a:rPr lang="en-GB" sz="2000" dirty="0"/>
              <a:t> session.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7" y="5958909"/>
            <a:ext cx="989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https://r4ds.had.co.nz/workflow-projects.html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https://www.rstudio.com/wp-content/uploads/2015/02/data-wrangling-cheatsheet.pdf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53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34C7-5FCB-40F1-B64D-381EAC8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Let’s try it ourselves!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46536-4BD9-82DD-1CC1-5517BE63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414349"/>
            <a:ext cx="10189028" cy="53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4B37A0-A86F-40C4-80E7-64A6C6E2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r="1134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Starting…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The Workshop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Format: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Work through code together on R Studio – discuss questions as we go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Learning outcomes: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Get a basic understanding of how to use R to read and modify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Two parts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b-NO" b="0" i="0" dirty="0">
                <a:solidFill>
                  <a:srgbClr val="0070C0"/>
                </a:solidFill>
                <a:effectLst/>
                <a:latin typeface="IntegralCF-Regular"/>
              </a:rPr>
              <a:t>24/01/24, 10:00 -12:00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Introduction to R and RStudio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70C0"/>
                </a:solidFill>
                <a:latin typeface="IntegralCF-Regular"/>
              </a:rPr>
              <a:t>31/01/24</a:t>
            </a:r>
            <a:r>
              <a:rPr lang="en-US" b="0" i="0" dirty="0">
                <a:solidFill>
                  <a:srgbClr val="0070C0"/>
                </a:solidFill>
                <a:effectLst/>
                <a:latin typeface="IntegralCF-Regular"/>
              </a:rPr>
              <a:t>, </a:t>
            </a:r>
            <a:r>
              <a:rPr lang="en-US" dirty="0">
                <a:solidFill>
                  <a:srgbClr val="0070C0"/>
                </a:solidFill>
                <a:latin typeface="IntegralCF-Regular"/>
              </a:rPr>
              <a:t>10:00 – 12:00</a:t>
            </a:r>
            <a:endParaRPr lang="en-US" b="0" i="0" dirty="0">
              <a:solidFill>
                <a:srgbClr val="0070C0"/>
              </a:solidFill>
              <a:effectLst/>
              <a:latin typeface="IntegralCF-Regular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Data wrangling and manipulation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9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pic>
        <p:nvPicPr>
          <p:cNvPr id="7" name="Google Shape;121;p4">
            <a:extLst>
              <a:ext uri="{FF2B5EF4-FFF2-40B4-BE49-F238E27FC236}">
                <a16:creationId xmlns:a16="http://schemas.microsoft.com/office/drawing/2014/main" id="{A4AA2B25-8BE2-4C59-8F08-2D2E6D9673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829" y="5523927"/>
            <a:ext cx="1185882" cy="109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EE629-7626-0ED8-6997-DE6D80802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86" t="22955" r="35670" b="16289"/>
          <a:stretch/>
        </p:blipFill>
        <p:spPr>
          <a:xfrm>
            <a:off x="307545" y="2038915"/>
            <a:ext cx="4458709" cy="3795828"/>
          </a:xfrm>
          <a:prstGeom prst="rect">
            <a:avLst/>
          </a:prstGeom>
        </p:spPr>
      </p:pic>
      <p:pic>
        <p:nvPicPr>
          <p:cNvPr id="25" name="Picture 24" descr="A diagram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EDB59C4D-988E-BFC0-EEF5-6ADF670F5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41" y="2138574"/>
            <a:ext cx="4964550" cy="37172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8CB3B9-DBDD-87AB-82D7-56E27CA03ECB}"/>
              </a:ext>
            </a:extLst>
          </p:cNvPr>
          <p:cNvSpPr txBox="1">
            <a:spLocks/>
          </p:cNvSpPr>
          <p:nvPr/>
        </p:nvSpPr>
        <p:spPr>
          <a:xfrm>
            <a:off x="2775033" y="11889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How we use R for our research</a:t>
            </a:r>
          </a:p>
        </p:txBody>
      </p:sp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‘a language and environment for statistical computing and graphics</a:t>
            </a:r>
            <a:r>
              <a:rPr lang="en-GB" dirty="0"/>
              <a:t>Points, lines or polygons’</a:t>
            </a:r>
          </a:p>
          <a:p>
            <a:r>
              <a:rPr lang="en-US" dirty="0"/>
              <a:t>‘an integrated development environment (IDE)’</a:t>
            </a:r>
          </a:p>
          <a:p>
            <a:r>
              <a:rPr lang="en-US" dirty="0"/>
              <a:t>R is the underlying software, RStudio greatly improves usability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8" y="5958909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https://www.r-project.org/about.html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https://www.rstudio.com/products/rstudio/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287140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Uses of R and RStudio?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4481919" cy="3560733"/>
          </a:xfrm>
        </p:spPr>
        <p:txBody>
          <a:bodyPr>
            <a:noAutofit/>
          </a:bodyPr>
          <a:lstStyle/>
          <a:p>
            <a:r>
              <a:rPr lang="en-GB" sz="2000" b="1" dirty="0"/>
              <a:t>The uses of R are wide ranging</a:t>
            </a:r>
          </a:p>
          <a:p>
            <a:r>
              <a:rPr lang="en-GB" sz="2000" dirty="0"/>
              <a:t>Research</a:t>
            </a:r>
          </a:p>
          <a:p>
            <a:r>
              <a:rPr lang="en-GB" sz="2000" dirty="0"/>
              <a:t>Statistics, graphical visualisation, data wrangling and more</a:t>
            </a:r>
          </a:p>
          <a:p>
            <a:r>
              <a:rPr lang="en-GB" sz="2000" dirty="0"/>
              <a:t>IT</a:t>
            </a:r>
          </a:p>
          <a:p>
            <a:r>
              <a:rPr lang="en-GB" sz="2000" dirty="0"/>
              <a:t>Finance</a:t>
            </a:r>
          </a:p>
          <a:p>
            <a:r>
              <a:rPr lang="en-GB" sz="2000" dirty="0"/>
              <a:t>Social Media</a:t>
            </a:r>
          </a:p>
          <a:p>
            <a:r>
              <a:rPr lang="en-GB" sz="2000" dirty="0"/>
              <a:t>Healthcare</a:t>
            </a:r>
          </a:p>
          <a:p>
            <a:r>
              <a:rPr lang="en-GB" sz="2000" dirty="0"/>
              <a:t>Governmental Departments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39" y="1567543"/>
            <a:ext cx="5694196" cy="44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656090" cy="3560733"/>
          </a:xfrm>
        </p:spPr>
        <p:txBody>
          <a:bodyPr>
            <a:noAutofit/>
          </a:bodyPr>
          <a:lstStyle/>
          <a:p>
            <a:r>
              <a:rPr lang="en-GB" sz="2000" dirty="0"/>
              <a:t>Text-based, reproducible.</a:t>
            </a:r>
          </a:p>
          <a:p>
            <a:r>
              <a:rPr lang="en-GB" sz="2000" dirty="0"/>
              <a:t>Extensive, wide range of user-developed packages.</a:t>
            </a:r>
          </a:p>
          <a:p>
            <a:r>
              <a:rPr lang="en-GB" sz="2000" dirty="0"/>
              <a:t>Large &amp; active user community, so very easy to find support if you have difficulties.</a:t>
            </a:r>
          </a:p>
          <a:p>
            <a:r>
              <a:rPr lang="en-GB" sz="2000" dirty="0"/>
              <a:t>An industry standard for data science and statistics, so whether you want to get into academia or business, R is an important skill to have.</a:t>
            </a:r>
          </a:p>
          <a:p>
            <a:endParaRPr lang="en-GB" sz="2000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47469"/>
            <a:ext cx="5074935" cy="39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Packages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72" y="1648633"/>
            <a:ext cx="5470328" cy="3560733"/>
          </a:xfrm>
        </p:spPr>
        <p:txBody>
          <a:bodyPr>
            <a:noAutofit/>
          </a:bodyPr>
          <a:lstStyle/>
          <a:p>
            <a:r>
              <a:rPr lang="en-GB" sz="2000" dirty="0"/>
              <a:t>As open-source software, there are a huge number of packages available through R</a:t>
            </a:r>
          </a:p>
          <a:p>
            <a:r>
              <a:rPr lang="en-GB" sz="2000" dirty="0"/>
              <a:t>Packages contain ready-made useful functions to help us code.</a:t>
            </a:r>
          </a:p>
          <a:p>
            <a:r>
              <a:rPr lang="en-US" sz="2000" dirty="0"/>
              <a:t>A very commonly used package is ‘</a:t>
            </a:r>
            <a:r>
              <a:rPr lang="en-US" sz="2000" dirty="0" err="1"/>
              <a:t>tidyverse</a:t>
            </a:r>
            <a:r>
              <a:rPr lang="en-US" sz="2000" dirty="0"/>
              <a:t>’</a:t>
            </a:r>
          </a:p>
          <a:p>
            <a:r>
              <a:rPr lang="en-US" sz="2000" dirty="0"/>
              <a:t>This combines several important packages, and is the main package we will use during the classes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68836" y="5775060"/>
            <a:ext cx="10491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https://support.rstudio.com/hc/en-us/articles/201057987-Quick-list-of-useful-R-packages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https://www.tidyverse.org/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/data-transformation.pdf at main · 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A8E9-EF00-4870-A2C5-97B9E3108393}"/>
              </a:ext>
            </a:extLst>
          </p:cNvPr>
          <p:cNvSpPr txBox="1"/>
          <p:nvPr/>
        </p:nvSpPr>
        <p:spPr>
          <a:xfrm>
            <a:off x="625672" y="5263104"/>
            <a:ext cx="44360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(‘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GB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2F6BEC-FAE9-4BC8-8E19-3F6C395E4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13" y="1279301"/>
            <a:ext cx="4424815" cy="39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When in doubt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656090" cy="3560733"/>
          </a:xfrm>
        </p:spPr>
        <p:txBody>
          <a:bodyPr>
            <a:noAutofit/>
          </a:bodyPr>
          <a:lstStyle/>
          <a:p>
            <a:r>
              <a:rPr lang="en-GB" sz="2000" dirty="0"/>
              <a:t>The R environment can seem confusing at first, and the packages and functions overwhelming.</a:t>
            </a:r>
          </a:p>
          <a:p>
            <a:r>
              <a:rPr lang="en-GB" sz="2000" dirty="0"/>
              <a:t>A lot can be learned by playing around! Embrace mistakes.</a:t>
            </a:r>
          </a:p>
          <a:p>
            <a:r>
              <a:rPr lang="en-GB" sz="2000" dirty="0"/>
              <a:t>Whenever in doubt the help() function can be used</a:t>
            </a:r>
          </a:p>
          <a:p>
            <a:r>
              <a:rPr lang="en-GB" sz="2000" dirty="0"/>
              <a:t>Beyond that, search online! It’s unlikely you will be the first person to come across a particular issue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47469"/>
            <a:ext cx="5074935" cy="39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380F-B36A-78E6-34A6-D6E31314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R markdown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2F3C-93A2-45E2-CB78-D4898321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36" y="1841665"/>
            <a:ext cx="4562323" cy="42692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Our workshops make use of </a:t>
            </a:r>
            <a:r>
              <a:rPr lang="en-GB" dirty="0" err="1"/>
              <a:t>Rmarkdown</a:t>
            </a:r>
            <a:r>
              <a:rPr lang="en-GB" dirty="0"/>
              <a:t> documents to store the code scripts.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Rmarkdown</a:t>
            </a:r>
            <a:r>
              <a:rPr lang="en-GB" dirty="0"/>
              <a:t> documents are very useful, as they allows us to have hybrid code/text documents.</a:t>
            </a:r>
          </a:p>
          <a:p>
            <a:pPr>
              <a:lnSpc>
                <a:spcPct val="90000"/>
              </a:lnSpc>
            </a:pPr>
            <a:r>
              <a:rPr lang="en-GB" dirty="0"/>
              <a:t>This allows us to do things like write explanations, describe and report our analyses, alongside the code used to conduct our analysis.</a:t>
            </a:r>
          </a:p>
          <a:p>
            <a:pPr>
              <a:lnSpc>
                <a:spcPct val="90000"/>
              </a:lnSpc>
            </a:pPr>
            <a:r>
              <a:rPr lang="en-GB" dirty="0"/>
              <a:t>From a teaching perspective, it allows us to explain and describe what the code is doing, without cluttering the document with #comments. </a:t>
            </a:r>
          </a:p>
          <a:p>
            <a:pPr>
              <a:lnSpc>
                <a:spcPct val="90000"/>
              </a:lnSpc>
            </a:pPr>
            <a:r>
              <a:rPr lang="en-GB" dirty="0"/>
              <a:t>We will guide you through R markdown as we introduce R studio.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A72FA-A6F8-9FC1-8D8A-86BC4F3F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22" y="2044865"/>
            <a:ext cx="6255980" cy="27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3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A43870EC3F1479C794ECA0A85DC3A" ma:contentTypeVersion="2" ma:contentTypeDescription="Create a new document." ma:contentTypeScope="" ma:versionID="064810d467210a95de952a583c0e092c">
  <xsd:schema xmlns:xsd="http://www.w3.org/2001/XMLSchema" xmlns:xs="http://www.w3.org/2001/XMLSchema" xmlns:p="http://schemas.microsoft.com/office/2006/metadata/properties" xmlns:ns2="b364318b-48cb-49ac-ac49-de67ddd977f7" targetNamespace="http://schemas.microsoft.com/office/2006/metadata/properties" ma:root="true" ma:fieldsID="691b68d22381f767a6817b4c67c58c89" ns2:_="">
    <xsd:import namespace="b364318b-48cb-49ac-ac49-de67ddd977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4318b-48cb-49ac-ac49-de67ddd97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A43202-FD69-4248-821B-F7FA1D3D9397}">
  <ds:schemaRefs>
    <ds:schemaRef ds:uri="3d9c2ab7-9c2a-45a6-bf32-9905677724b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bd22f07-fb06-4731-b4fe-961d76049ed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B836F7-82AF-4E23-9D21-9859FC9D5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4318b-48cb-49ac-ac49-de67ddd977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658A8-8C4E-41E7-AE7E-2016A5FB52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785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IntegralCF-Regular</vt:lpstr>
      <vt:lpstr>Lucida Console</vt:lpstr>
      <vt:lpstr>Segoe UI</vt:lpstr>
      <vt:lpstr>Trebuchet MS</vt:lpstr>
      <vt:lpstr>Wingdings 3</vt:lpstr>
      <vt:lpstr>Facet</vt:lpstr>
      <vt:lpstr>Introduction to R and RStudio</vt:lpstr>
      <vt:lpstr>Before Starting…</vt:lpstr>
      <vt:lpstr>Before Starting…</vt:lpstr>
      <vt:lpstr>What is R and RStudio?  </vt:lpstr>
      <vt:lpstr>Uses of R and RStudio?</vt:lpstr>
      <vt:lpstr>Why use R?</vt:lpstr>
      <vt:lpstr>What is R and RStudio? Packages  </vt:lpstr>
      <vt:lpstr>What is R and RStudio? When in doubt  </vt:lpstr>
      <vt:lpstr>R markdown Documents</vt:lpstr>
      <vt:lpstr>Projects and Working Directories     </vt:lpstr>
      <vt:lpstr>Let’s try it ourselves!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Rhys Davies</cp:lastModifiedBy>
  <cp:revision>17</cp:revision>
  <dcterms:created xsi:type="dcterms:W3CDTF">2021-04-29T10:25:44Z</dcterms:created>
  <dcterms:modified xsi:type="dcterms:W3CDTF">2025-01-14T15:44:56Z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0x010100A6FA43870EC3F1479C794ECA0A85DC3A</vt:lpwstr>
  </property>
</Properties>
</file>