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68" r:id="rId3"/>
    <p:sldId id="257" r:id="rId4"/>
    <p:sldId id="269" r:id="rId5"/>
    <p:sldId id="270" r:id="rId6"/>
    <p:sldId id="272" r:id="rId7"/>
    <p:sldId id="283" r:id="rId8"/>
    <p:sldId id="273" r:id="rId9"/>
    <p:sldId id="276" r:id="rId10"/>
    <p:sldId id="274" r:id="rId11"/>
    <p:sldId id="277" r:id="rId12"/>
    <p:sldId id="278" r:id="rId13"/>
    <p:sldId id="279" r:id="rId14"/>
    <p:sldId id="280" r:id="rId15"/>
    <p:sldId id="281" r:id="rId16"/>
    <p:sldId id="282" r:id="rId17"/>
    <p:sldId id="284" r:id="rId18"/>
    <p:sldId id="285" r:id="rId19"/>
    <p:sldId id="286" r:id="rId20"/>
    <p:sldId id="287" r:id="rId21"/>
    <p:sldId id="290" r:id="rId22"/>
    <p:sldId id="288" r:id="rId23"/>
    <p:sldId id="289" r:id="rId24"/>
    <p:sldId id="291" r:id="rId25"/>
    <p:sldId id="275" r:id="rId26"/>
    <p:sldId id="292" r:id="rId27"/>
    <p:sldId id="271" r:id="rId28"/>
    <p:sldId id="293" r:id="rId29"/>
  </p:sldIdLst>
  <p:sldSz cx="12192000" cy="6858000"/>
  <p:notesSz cx="6858000" cy="9144000"/>
  <p:embeddedFontLst>
    <p:embeddedFont>
      <p:font typeface="Arial Narrow" panose="020B060402020202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Integral CF" pitchFamily="2" charset="77"/>
      <p:regular r:id="rId39"/>
    </p:embeddedFont>
    <p:embeddedFont>
      <p:font typeface="Source Sans Pro" panose="020B0503030403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IELIN Lucia" initials="ML" lastIdx="2" clrIdx="0">
    <p:extLst>
      <p:ext uri="{19B8F6BF-5375-455C-9EA6-DF929625EA0E}">
        <p15:presenceInfo xmlns:p15="http://schemas.microsoft.com/office/powerpoint/2012/main" userId="MICHIELIN Luc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7" d="100"/>
          <a:sy n="107" d="100"/>
        </p:scale>
        <p:origin x="168"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Related rights are rights that arise alongside copyright of a new work but they do not always belong to the author of the work. </a:t>
            </a:r>
          </a:p>
          <a:p>
            <a:r>
              <a:rPr lang="en-GB" sz="1100" b="0" i="0" u="none" strike="noStrike" cap="none" dirty="0">
                <a:solidFill>
                  <a:srgbClr val="000000"/>
                </a:solidFill>
                <a:effectLst/>
                <a:latin typeface="Arial"/>
                <a:ea typeface="Arial"/>
                <a:cs typeface="Arial"/>
                <a:sym typeface="Arial"/>
              </a:rPr>
              <a:t>Moral rights – are protecting the reputation of the author and their intellectual and emotional investment. These are the right to be credited as the author of a work and the right to object to derogatory treatment of their work. </a:t>
            </a:r>
          </a:p>
          <a:p>
            <a:r>
              <a:rPr lang="en-GB" sz="1100" b="0" i="0" u="none" strike="noStrike" cap="none" dirty="0">
                <a:solidFill>
                  <a:srgbClr val="000000"/>
                </a:solidFill>
                <a:effectLst/>
                <a:latin typeface="Arial"/>
                <a:ea typeface="Arial"/>
                <a:cs typeface="Arial"/>
                <a:sym typeface="Arial"/>
              </a:rPr>
              <a:t>Database right – rights that arise in the selection and presentation of data in a database whether electronic or not.</a:t>
            </a:r>
          </a:p>
          <a:p>
            <a:r>
              <a:rPr lang="en-GB" sz="1100" b="0" i="0" u="none" strike="noStrike" cap="none" dirty="0">
                <a:solidFill>
                  <a:srgbClr val="000000"/>
                </a:solidFill>
                <a:effectLst/>
                <a:latin typeface="Arial"/>
                <a:ea typeface="Arial"/>
                <a:cs typeface="Arial"/>
                <a:sym typeface="Arial"/>
              </a:rPr>
              <a:t>Performance rights - the rights of performers, singers, dancers or actors in a work</a:t>
            </a:r>
          </a:p>
          <a:p>
            <a:endParaRPr lang="en-US" dirty="0"/>
          </a:p>
          <a:p>
            <a:r>
              <a:rPr lang="en-GB" sz="1100" b="0" i="0" u="none" strike="noStrike" cap="none" dirty="0">
                <a:solidFill>
                  <a:srgbClr val="000000"/>
                </a:solidFill>
                <a:effectLst/>
                <a:latin typeface="Arial"/>
                <a:ea typeface="Arial"/>
                <a:cs typeface="Arial"/>
                <a:sym typeface="Arial"/>
              </a:rPr>
              <a:t>Copyright expires after a set period of time or ‘duration’, after which there are no restrictions on the use of the copyright work. When copyright expires the work is said to pass into the ‘public domain’. There are many different durations of copyright depending on the type of work but the most relevant are:</a:t>
            </a:r>
          </a:p>
          <a:p>
            <a:r>
              <a:rPr lang="en-GB" sz="1100" b="0" i="0" u="none" strike="noStrike" cap="none" dirty="0">
                <a:solidFill>
                  <a:srgbClr val="000000"/>
                </a:solidFill>
                <a:effectLst/>
                <a:latin typeface="Arial"/>
                <a:ea typeface="Arial"/>
                <a:cs typeface="Arial"/>
                <a:sym typeface="Arial"/>
              </a:rPr>
              <a:t>published literary, artistic, musical or dramatic works – 70 years from the end of the year when the author died</a:t>
            </a:r>
          </a:p>
          <a:p>
            <a:r>
              <a:rPr lang="en-GB" sz="1100" b="0" i="0" u="none" strike="noStrike" cap="none" dirty="0">
                <a:solidFill>
                  <a:srgbClr val="000000"/>
                </a:solidFill>
                <a:effectLst/>
                <a:latin typeface="Arial"/>
                <a:ea typeface="Arial"/>
                <a:cs typeface="Arial"/>
                <a:sym typeface="Arial"/>
              </a:rPr>
              <a:t>typographical arrangements – 25 years from publication</a:t>
            </a:r>
          </a:p>
          <a:p>
            <a:r>
              <a:rPr lang="en-GB" sz="1100" b="0" i="0" u="none" strike="noStrike" cap="none" dirty="0">
                <a:solidFill>
                  <a:srgbClr val="000000"/>
                </a:solidFill>
                <a:effectLst/>
                <a:latin typeface="Arial"/>
                <a:ea typeface="Arial"/>
                <a:cs typeface="Arial"/>
                <a:sym typeface="Arial"/>
              </a:rPr>
              <a:t>crown copyright (UK Government) – usually 50 years after creation or publication</a:t>
            </a:r>
          </a:p>
          <a:p>
            <a:r>
              <a:rPr lang="en-GB" sz="1100" b="0" i="0" u="none" strike="noStrike" cap="none" dirty="0">
                <a:solidFill>
                  <a:srgbClr val="000000"/>
                </a:solidFill>
                <a:effectLst/>
                <a:latin typeface="Arial"/>
                <a:ea typeface="Arial"/>
                <a:cs typeface="Arial"/>
                <a:sym typeface="Arial"/>
              </a:rPr>
              <a:t>sound recordings - 70 years from date of creation or release</a:t>
            </a:r>
          </a:p>
          <a:p>
            <a:r>
              <a:rPr lang="en-GB" sz="1100" b="0" i="0" u="none" strike="noStrike" cap="none" dirty="0">
                <a:solidFill>
                  <a:srgbClr val="000000"/>
                </a:solidFill>
                <a:effectLst/>
                <a:latin typeface="Arial"/>
                <a:ea typeface="Arial"/>
                <a:cs typeface="Arial"/>
                <a:sym typeface="Arial"/>
              </a:rPr>
              <a:t>film - 70 years from death of the last surviving key contributors (writer, director or soundtrack author)</a:t>
            </a:r>
          </a:p>
          <a:p>
            <a:r>
              <a:rPr lang="en-GB" sz="1100" b="0" i="0" u="none" strike="noStrike" cap="none" dirty="0">
                <a:solidFill>
                  <a:srgbClr val="000000"/>
                </a:solidFill>
                <a:effectLst/>
                <a:latin typeface="Arial"/>
                <a:ea typeface="Arial"/>
                <a:cs typeface="Arial"/>
                <a:sym typeface="Arial"/>
              </a:rPr>
              <a:t>unpublished literary, artistic, musical or dramatic works – either 70 years following the death of the author or until 31 December 2039 (whichever is later)</a:t>
            </a:r>
          </a:p>
          <a:p>
            <a:endParaRPr lang="en-US" dirty="0"/>
          </a:p>
        </p:txBody>
      </p:sp>
    </p:spTree>
    <p:extLst>
      <p:ext uri="{BB962C8B-B14F-4D97-AF65-F5344CB8AC3E}">
        <p14:creationId xmlns:p14="http://schemas.microsoft.com/office/powerpoint/2010/main" val="64504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57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
        <p:nvSpPr>
          <p:cNvPr id="2" name="Rectangle 1">
            <a:extLst>
              <a:ext uri="{FF2B5EF4-FFF2-40B4-BE49-F238E27FC236}">
                <a16:creationId xmlns:a16="http://schemas.microsoft.com/office/drawing/2014/main" id="{FBFDD750-60EF-3E41-97B9-972D2D59E919}"/>
              </a:ext>
            </a:extLst>
          </p:cNvPr>
          <p:cNvSpPr/>
          <p:nvPr userDrawn="1"/>
        </p:nvSpPr>
        <p:spPr>
          <a:xfrm>
            <a:off x="1" y="5398719"/>
            <a:ext cx="12192000" cy="1459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15/03/2021</a:t>
            </a:r>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GB"/>
              <a:t>Copyright and Licensing</a:t>
            </a:r>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1" name="Rectangle 10">
            <a:extLst>
              <a:ext uri="{FF2B5EF4-FFF2-40B4-BE49-F238E27FC236}">
                <a16:creationId xmlns:a16="http://schemas.microsoft.com/office/drawing/2014/main" id="{ACD07534-DC3E-B741-A1F7-F08CDD0A99CF}"/>
              </a:ext>
            </a:extLst>
          </p:cNvPr>
          <p:cNvSpPr/>
          <p:nvPr userDrawn="1"/>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A2B8CD09-2B96-F84E-8DBE-9F16B7BDD11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baseline="0">
                <a:solidFill>
                  <a:schemeClr val="bg1">
                    <a:lumMod val="95000"/>
                  </a:schemeClr>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GB">
                <a:solidFill>
                  <a:schemeClr val="bg1">
                    <a:lumMod val="95000"/>
                  </a:schemeClr>
                </a:solidFill>
              </a:rPr>
              <a:t>15/03/2021</a:t>
            </a:r>
            <a:endParaRPr lang="en-GB" dirty="0">
              <a:solidFill>
                <a:schemeClr val="bg1">
                  <a:lumMod val="95000"/>
                </a:schemeClr>
              </a:solidFill>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baseline="0">
                <a:solidFill>
                  <a:schemeClr val="bg1">
                    <a:lumMod val="95000"/>
                  </a:schemeClr>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GB">
                <a:solidFill>
                  <a:schemeClr val="bg1">
                    <a:lumMod val="95000"/>
                  </a:schemeClr>
                </a:solidFill>
              </a:rPr>
              <a:t>Copyright and Licensing</a:t>
            </a:r>
            <a:endParaRPr lang="en-GB" dirty="0">
              <a:solidFill>
                <a:schemeClr val="bg1">
                  <a:lumMod val="95000"/>
                </a:schemeClr>
              </a:solidFill>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baseline="0">
                <a:solidFill>
                  <a:schemeClr val="bg1">
                    <a:lumMod val="95000"/>
                  </a:schemeClr>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it-IT" smtClean="0"/>
              <a:pPr/>
              <a:t>‹#›</a:t>
            </a:fld>
            <a:endParaRPr lang="it-IT" dirty="0">
              <a:solidFill>
                <a:schemeClr val="bg1">
                  <a:lumMod val="95000"/>
                </a:schemeClr>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hueHong@epcc.ed.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hyperlink" Target="https://orcid.org/0000-0002-8876-760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universitiesuk.ac.uk/policy-and-analysis/reports/Pages/the-concordat-for-research-integrity.aspx" TargetMode="External"/><Relationship Id="rId2" Type="http://schemas.openxmlformats.org/officeDocument/2006/relationships/hyperlink" Target="https://ukrio.org/publications/code-of-practice-for-research/" TargetMode="External"/><Relationship Id="rId1" Type="http://schemas.openxmlformats.org/officeDocument/2006/relationships/slideLayout" Target="../slideLayouts/slideLayout2.xml"/><Relationship Id="rId5" Type="http://schemas.openxmlformats.org/officeDocument/2006/relationships/hyperlink" Target="https://www.ed.ac.uk/research-office/research-integrity/our-commitment" TargetMode="External"/><Relationship Id="rId4" Type="http://schemas.openxmlformats.org/officeDocument/2006/relationships/hyperlink" Target="https://www.ed.ac.uk/arts-humanities-soc-sci/research-ke/support-for-staff/res-ethics-policies/ethic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N.ChueHong@epcc.ed.ac.uk" TargetMode="External"/><Relationship Id="rId7"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2.png"/><Relationship Id="rId4" Type="http://schemas.openxmlformats.org/officeDocument/2006/relationships/hyperlink" Target="https://orcid.org/0000-0002-8876-760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earch.creativecommons.org/" TargetMode="External"/><Relationship Id="rId2" Type="http://schemas.openxmlformats.org/officeDocument/2006/relationships/hyperlink" Target="https://cla.co.uk/check-permissions/search-publications" TargetMode="External"/><Relationship Id="rId1" Type="http://schemas.openxmlformats.org/officeDocument/2006/relationships/slideLayout" Target="../slideLayouts/slideLayout2.xml"/><Relationship Id="rId5" Type="http://schemas.openxmlformats.org/officeDocument/2006/relationships/hyperlink" Target="https://unsplash.com/" TargetMode="External"/><Relationship Id="rId4" Type="http://schemas.openxmlformats.org/officeDocument/2006/relationships/hyperlink" Target="https://www.flickr.com/creativecommon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lickr.com/photos/45940879@N04/7176605114"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creativecommons.org/licenses/by/2.0/?ref=ccsearch&amp;atype=rich" TargetMode="External"/><Relationship Id="rId4" Type="http://schemas.openxmlformats.org/officeDocument/2006/relationships/hyperlink" Target="https://www.flickr.com/photos/45940879@N0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ed.ac.uk/information-services/computing/desktop-personal/softwar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xkcd.com/923/"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languagelog.ldc.upenn.edu/nll" TargetMode="External"/><Relationship Id="rId4" Type="http://schemas.openxmlformats.org/officeDocument/2006/relationships/hyperlink" Target="https://languagelog.ldc.upenn.edu/nll/?p=326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ed.ac.uk/information-services/library-museum-gallery/library-help/copyright/faqs" TargetMode="External"/><Relationship Id="rId2" Type="http://schemas.openxmlformats.org/officeDocument/2006/relationships/hyperlink" Target="https://www.ed.ac.uk/information-services/library-museum-gallery/library-help/copyright" TargetMode="External"/><Relationship Id="rId1" Type="http://schemas.openxmlformats.org/officeDocument/2006/relationships/slideLayout" Target="../slideLayouts/slideLayout2.xml"/><Relationship Id="rId4" Type="http://schemas.openxmlformats.org/officeDocument/2006/relationships/hyperlink" Target="https://www.ed.ac.uk/files/atoms/files/openeducationalresourcespolicy.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isc.ac.uk/guides/intellectual-property-law" TargetMode="External"/><Relationship Id="rId7" Type="http://schemas.openxmlformats.org/officeDocument/2006/relationships/hyperlink" Target="http://oss-watch.ac.uk/" TargetMode="External"/><Relationship Id="rId2" Type="http://schemas.openxmlformats.org/officeDocument/2006/relationships/hyperlink" Target="https://www.pinsentmasons.com/out-law/guides/copyright-law-the-basics" TargetMode="External"/><Relationship Id="rId1" Type="http://schemas.openxmlformats.org/officeDocument/2006/relationships/slideLayout" Target="../slideLayouts/slideLayout2.xml"/><Relationship Id="rId6" Type="http://schemas.openxmlformats.org/officeDocument/2006/relationships/hyperlink" Target="https://tldrlegal.com/" TargetMode="External"/><Relationship Id="rId5" Type="http://schemas.openxmlformats.org/officeDocument/2006/relationships/hyperlink" Target="http://www.qlegal.qmul.ac.uk/" TargetMode="External"/><Relationship Id="rId4" Type="http://schemas.openxmlformats.org/officeDocument/2006/relationships/hyperlink" Target="http://ifosslawbook.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jisc.ac.uk/guides/copyright-la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isc.ac.uk/guides/intellectual-property-law/pat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2573534"/>
            <a:ext cx="9144000" cy="2647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4410"/>
              <a:buFont typeface="Calibri"/>
              <a:buNone/>
            </a:pPr>
            <a:r>
              <a:rPr lang="it-IT" sz="3600" b="1" cap="small" dirty="0">
                <a:latin typeface="+mj-lt"/>
              </a:rPr>
              <a:t>Using </a:t>
            </a:r>
            <a:r>
              <a:rPr lang="it-IT" sz="3600" b="1" cap="small" dirty="0" err="1">
                <a:latin typeface="+mj-lt"/>
              </a:rPr>
              <a:t>copyrighted</a:t>
            </a:r>
            <a:r>
              <a:rPr lang="it-IT" sz="3600" b="1" cap="small" dirty="0">
                <a:latin typeface="+mj-lt"/>
              </a:rPr>
              <a:t> </a:t>
            </a:r>
            <a:r>
              <a:rPr lang="it-IT" sz="3600" b="1" cap="small" dirty="0" err="1">
                <a:latin typeface="+mj-lt"/>
              </a:rPr>
              <a:t>material</a:t>
            </a:r>
            <a:br>
              <a:rPr lang="it-IT" sz="3600" b="1" cap="small" dirty="0">
                <a:latin typeface="+mj-lt"/>
              </a:rPr>
            </a:br>
            <a:r>
              <a:rPr lang="it-IT" sz="3600" b="1" cap="small" dirty="0">
                <a:latin typeface="+mj-lt"/>
              </a:rPr>
              <a:t>15 March 2021</a:t>
            </a:r>
            <a:br>
              <a:rPr lang="it-IT" sz="4000" dirty="0">
                <a:latin typeface="Integral CF" panose="00000500000000000000" pitchFamily="50" charset="0"/>
              </a:rPr>
            </a:br>
            <a:endParaRPr sz="4000" dirty="0">
              <a:latin typeface="Integral CF" panose="00000500000000000000" pitchFamily="50" charset="0"/>
            </a:endParaRPr>
          </a:p>
        </p:txBody>
      </p:sp>
      <p:sp>
        <p:nvSpPr>
          <p:cNvPr id="85" name="Google Shape;85;p13"/>
          <p:cNvSpPr txBox="1">
            <a:spLocks noGrp="1"/>
          </p:cNvSpPr>
          <p:nvPr>
            <p:ph type="subTitle" idx="1"/>
          </p:nvPr>
        </p:nvSpPr>
        <p:spPr>
          <a:xfrm>
            <a:off x="1524000" y="4393184"/>
            <a:ext cx="9144000" cy="1655700"/>
          </a:xfrm>
          <a:prstGeom prst="rect">
            <a:avLst/>
          </a:prstGeom>
          <a:noFill/>
          <a:ln>
            <a:noFill/>
          </a:ln>
        </p:spPr>
        <p:txBody>
          <a:bodyPr spcFirstLastPara="1" wrap="square" lIns="91425" tIns="45700" rIns="91425" bIns="45700" anchor="t" anchorCtr="0">
            <a:noAutofit/>
          </a:bodyPr>
          <a:lstStyle/>
          <a:p>
            <a:pPr marL="0" indent="0">
              <a:spcBef>
                <a:spcPts val="0"/>
              </a:spcBef>
              <a:buSzPts val="3200"/>
            </a:pPr>
            <a:r>
              <a:rPr lang="en-GB" dirty="0"/>
              <a:t>Neil </a:t>
            </a:r>
            <a:r>
              <a:rPr lang="en-GB" dirty="0" err="1"/>
              <a:t>Chue</a:t>
            </a:r>
            <a:r>
              <a:rPr lang="en-GB" dirty="0"/>
              <a:t> Hong (</a:t>
            </a:r>
            <a:r>
              <a:rPr lang="en-GB" dirty="0">
                <a:hlinkClick r:id="rId3"/>
              </a:rPr>
              <a:t>N.ChueHong@epcc.ed.ac.uk</a:t>
            </a:r>
            <a:r>
              <a:rPr lang="en-GB" dirty="0"/>
              <a:t> @</a:t>
            </a:r>
            <a:r>
              <a:rPr lang="en-GB" dirty="0" err="1"/>
              <a:t>npch</a:t>
            </a:r>
            <a:r>
              <a:rPr lang="en-GB" dirty="0"/>
              <a:t>)</a:t>
            </a:r>
          </a:p>
          <a:p>
            <a:pPr marL="0" lvl="0" indent="0">
              <a:spcBef>
                <a:spcPts val="0"/>
              </a:spcBef>
              <a:buSzPts val="3200"/>
            </a:pPr>
            <a:r>
              <a:rPr lang="en-GB" dirty="0"/>
              <a:t>ORCID: </a:t>
            </a:r>
            <a:r>
              <a:rPr lang="en-GB" dirty="0">
                <a:hlinkClick r:id="rId4"/>
              </a:rPr>
              <a:t>https://orcid.org/0000-0002-8876-7606</a:t>
            </a:r>
            <a:br>
              <a:rPr lang="en-GB" dirty="0"/>
            </a:br>
            <a:r>
              <a:rPr lang="en-GB" dirty="0"/>
              <a:t>Director, Software Sustainability Institute</a:t>
            </a:r>
          </a:p>
          <a:p>
            <a:pPr marL="0" lvl="0" indent="0">
              <a:spcBef>
                <a:spcPts val="0"/>
              </a:spcBef>
              <a:buSzPts val="3200"/>
            </a:pPr>
            <a:r>
              <a:rPr lang="en-GB" dirty="0"/>
              <a:t>Senior Research Fellow, EPCC</a:t>
            </a:r>
          </a:p>
          <a:p>
            <a:pPr marL="0" lvl="0" indent="0">
              <a:spcBef>
                <a:spcPts val="0"/>
              </a:spcBef>
              <a:buSzPts val="3200"/>
            </a:pPr>
            <a:r>
              <a:rPr lang="en-GB" dirty="0"/>
              <a:t>University of Edinburgh </a:t>
            </a:r>
            <a:endParaRPr dirty="0"/>
          </a:p>
        </p:txBody>
      </p:sp>
      <p:sp>
        <p:nvSpPr>
          <p:cNvPr id="86" name="Google Shape;86;p13"/>
          <p:cNvSpPr txBox="1"/>
          <p:nvPr/>
        </p:nvSpPr>
        <p:spPr>
          <a:xfrm>
            <a:off x="1593300" y="654573"/>
            <a:ext cx="9005400" cy="1325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5400"/>
              <a:buFont typeface="Calibri"/>
              <a:buNone/>
            </a:pPr>
            <a:r>
              <a:rPr lang="it-IT" sz="5400" b="1" i="0" u="none" strike="noStrike" cap="small" dirty="0">
                <a:solidFill>
                  <a:schemeClr val="dk1"/>
                </a:solidFill>
                <a:latin typeface="+mj-lt"/>
                <a:ea typeface="Calibri"/>
                <a:cs typeface="Calibri"/>
                <a:sym typeface="Calibri"/>
              </a:rPr>
              <a:t>Copyright and </a:t>
            </a:r>
            <a:r>
              <a:rPr lang="it-IT" sz="5400" b="1" i="0" u="none" strike="noStrike" cap="small" dirty="0" err="1">
                <a:solidFill>
                  <a:schemeClr val="dk1"/>
                </a:solidFill>
                <a:latin typeface="+mj-lt"/>
                <a:ea typeface="Calibri"/>
                <a:cs typeface="Calibri"/>
                <a:sym typeface="Calibri"/>
              </a:rPr>
              <a:t>licenses</a:t>
            </a:r>
            <a:endParaRPr cap="small" dirty="0">
              <a:latin typeface="+mj-lt"/>
            </a:endParaRPr>
          </a:p>
        </p:txBody>
      </p:sp>
      <p:pic>
        <p:nvPicPr>
          <p:cNvPr id="2" name="Picture 1" descr="Logo, icon&#10;&#10;Description automatically generated">
            <a:extLst>
              <a:ext uri="{FF2B5EF4-FFF2-40B4-BE49-F238E27FC236}">
                <a16:creationId xmlns:a16="http://schemas.microsoft.com/office/drawing/2014/main" id="{A36A1C1A-ACD9-4FE2-AA5A-633A62A6CC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86467"/>
            <a:ext cx="2647500" cy="2647500"/>
          </a:xfrm>
          <a:prstGeom prst="rect">
            <a:avLst/>
          </a:prstGeom>
        </p:spPr>
      </p:pic>
      <p:pic>
        <p:nvPicPr>
          <p:cNvPr id="4" name="Picture 3">
            <a:extLst>
              <a:ext uri="{FF2B5EF4-FFF2-40B4-BE49-F238E27FC236}">
                <a16:creationId xmlns:a16="http://schemas.microsoft.com/office/drawing/2014/main" id="{D568F1AE-8274-5243-9886-B0FC0F405CF3}"/>
              </a:ext>
            </a:extLst>
          </p:cNvPr>
          <p:cNvPicPr>
            <a:picLocks noChangeAspect="1"/>
          </p:cNvPicPr>
          <p:nvPr/>
        </p:nvPicPr>
        <p:blipFill>
          <a:blip r:embed="rId6"/>
          <a:stretch>
            <a:fillRect/>
          </a:stretch>
        </p:blipFill>
        <p:spPr>
          <a:xfrm>
            <a:off x="8555276" y="4543484"/>
            <a:ext cx="3544680" cy="2140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DEAB-096E-B845-8276-4A5B629FDEF6}"/>
              </a:ext>
            </a:extLst>
          </p:cNvPr>
          <p:cNvSpPr>
            <a:spLocks noGrp="1"/>
          </p:cNvSpPr>
          <p:nvPr>
            <p:ph type="title"/>
          </p:nvPr>
        </p:nvSpPr>
        <p:spPr/>
        <p:txBody>
          <a:bodyPr/>
          <a:lstStyle/>
          <a:p>
            <a:r>
              <a:rPr lang="en-US" dirty="0"/>
              <a:t>Transferring rights</a:t>
            </a:r>
          </a:p>
        </p:txBody>
      </p:sp>
      <p:sp>
        <p:nvSpPr>
          <p:cNvPr id="3" name="Text Placeholder 2">
            <a:extLst>
              <a:ext uri="{FF2B5EF4-FFF2-40B4-BE49-F238E27FC236}">
                <a16:creationId xmlns:a16="http://schemas.microsoft.com/office/drawing/2014/main" id="{017C9BA4-8AAF-C549-A7E9-248DD6D1C533}"/>
              </a:ext>
            </a:extLst>
          </p:cNvPr>
          <p:cNvSpPr>
            <a:spLocks noGrp="1"/>
          </p:cNvSpPr>
          <p:nvPr>
            <p:ph type="body" idx="1"/>
          </p:nvPr>
        </p:nvSpPr>
        <p:spPr/>
        <p:txBody>
          <a:bodyPr/>
          <a:lstStyle/>
          <a:p>
            <a:r>
              <a:rPr lang="en-US" dirty="0"/>
              <a:t>Copyright is a property right that can be bought and sold</a:t>
            </a:r>
          </a:p>
          <a:p>
            <a:endParaRPr lang="en-US" dirty="0"/>
          </a:p>
          <a:p>
            <a:r>
              <a:rPr lang="en-US" dirty="0"/>
              <a:t>However, a license can be used to give someone other than the copyright holder the right to use the item, without transferring ownership (the copyright)</a:t>
            </a:r>
          </a:p>
        </p:txBody>
      </p:sp>
      <p:sp>
        <p:nvSpPr>
          <p:cNvPr id="4" name="Date Placeholder 3">
            <a:extLst>
              <a:ext uri="{FF2B5EF4-FFF2-40B4-BE49-F238E27FC236}">
                <a16:creationId xmlns:a16="http://schemas.microsoft.com/office/drawing/2014/main" id="{C10E5F34-3402-9643-8C5D-BDF824533E67}"/>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BD557BA2-0077-3542-9396-667DC859D5E7}"/>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AE3148EC-9163-584E-A69F-2B3709D2F1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10</a:t>
            </a:fld>
            <a:endParaRPr lang="it-IT"/>
          </a:p>
        </p:txBody>
      </p:sp>
    </p:spTree>
    <p:extLst>
      <p:ext uri="{BB962C8B-B14F-4D97-AF65-F5344CB8AC3E}">
        <p14:creationId xmlns:p14="http://schemas.microsoft.com/office/powerpoint/2010/main" val="87707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63BB-9685-AD4D-AB1B-10ADB2CFB60C}"/>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494D8C03-1DB2-1D4E-BBAB-F9BE563F9DDF}"/>
              </a:ext>
            </a:extLst>
          </p:cNvPr>
          <p:cNvSpPr>
            <a:spLocks noGrp="1"/>
          </p:cNvSpPr>
          <p:nvPr>
            <p:ph type="body" idx="1"/>
          </p:nvPr>
        </p:nvSpPr>
        <p:spPr/>
        <p:txBody>
          <a:bodyPr/>
          <a:lstStyle/>
          <a:p>
            <a:pPr fontAlgn="base"/>
            <a:r>
              <a:rPr lang="en-GB" dirty="0"/>
              <a:t>Licensing is official permission to do something, within limits:</a:t>
            </a:r>
          </a:p>
          <a:p>
            <a:pPr lvl="1" fontAlgn="base"/>
            <a:r>
              <a:rPr lang="en-GB" dirty="0"/>
              <a:t>You can drink in a pub during their licensed hours</a:t>
            </a:r>
          </a:p>
          <a:p>
            <a:pPr lvl="1" fontAlgn="base"/>
            <a:r>
              <a:rPr lang="en-GB" dirty="0"/>
              <a:t>You can play live music as long as it isn’t above 75db</a:t>
            </a:r>
          </a:p>
          <a:p>
            <a:pPr lvl="1" fontAlgn="base"/>
            <a:r>
              <a:rPr lang="en-GB" dirty="0"/>
              <a:t>You can drive a vehicle up to 3,500kg with up to 8 seats</a:t>
            </a:r>
          </a:p>
          <a:p>
            <a:pPr fontAlgn="base"/>
            <a:r>
              <a:rPr lang="en-GB" dirty="0"/>
              <a:t>Licensing is commonly used to exploit Intellectual Property:</a:t>
            </a:r>
          </a:p>
          <a:p>
            <a:pPr lvl="1" fontAlgn="base"/>
            <a:r>
              <a:rPr lang="en-GB" dirty="0"/>
              <a:t>You can use my photograph to advertise your product, but only in the United Kingdom</a:t>
            </a:r>
          </a:p>
          <a:p>
            <a:pPr lvl="1" fontAlgn="base"/>
            <a:r>
              <a:rPr lang="en-GB" dirty="0"/>
              <a:t>You can screen this movie in this venue on these dates</a:t>
            </a:r>
          </a:p>
          <a:p>
            <a:pPr marL="114300" indent="0">
              <a:buNone/>
            </a:pPr>
            <a:endParaRPr lang="en-US" dirty="0"/>
          </a:p>
        </p:txBody>
      </p:sp>
      <p:sp>
        <p:nvSpPr>
          <p:cNvPr id="4" name="Date Placeholder 3">
            <a:extLst>
              <a:ext uri="{FF2B5EF4-FFF2-40B4-BE49-F238E27FC236}">
                <a16:creationId xmlns:a16="http://schemas.microsoft.com/office/drawing/2014/main" id="{BFE54165-30F6-9243-BD14-50FE3A49BC32}"/>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F32A6151-0B82-D34D-9ED2-B4166DCE13A4}"/>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1F0FF48C-2469-DD4E-9376-0D048BA600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11</a:t>
            </a:fld>
            <a:endParaRPr lang="it-IT"/>
          </a:p>
        </p:txBody>
      </p:sp>
    </p:spTree>
    <p:extLst>
      <p:ext uri="{BB962C8B-B14F-4D97-AF65-F5344CB8AC3E}">
        <p14:creationId xmlns:p14="http://schemas.microsoft.com/office/powerpoint/2010/main" val="53957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3B4E39-AFF5-5047-885D-8947AACE194B}"/>
              </a:ext>
            </a:extLst>
          </p:cNvPr>
          <p:cNvSpPr>
            <a:spLocks noGrp="1"/>
          </p:cNvSpPr>
          <p:nvPr>
            <p:ph type="title"/>
          </p:nvPr>
        </p:nvSpPr>
        <p:spPr/>
        <p:txBody>
          <a:bodyPr/>
          <a:lstStyle/>
          <a:p>
            <a:r>
              <a:rPr lang="en-US" dirty="0"/>
              <a:t>What licensing looks like to most people</a:t>
            </a:r>
          </a:p>
        </p:txBody>
      </p:sp>
      <p:sp>
        <p:nvSpPr>
          <p:cNvPr id="2" name="Date Placeholder 1">
            <a:extLst>
              <a:ext uri="{FF2B5EF4-FFF2-40B4-BE49-F238E27FC236}">
                <a16:creationId xmlns:a16="http://schemas.microsoft.com/office/drawing/2014/main" id="{EA3CEC3D-B191-D345-9B2C-988403F40474}"/>
              </a:ext>
            </a:extLst>
          </p:cNvPr>
          <p:cNvSpPr>
            <a:spLocks noGrp="1"/>
          </p:cNvSpPr>
          <p:nvPr>
            <p:ph type="dt" idx="10"/>
          </p:nvPr>
        </p:nvSpPr>
        <p:spPr/>
        <p:txBody>
          <a:bodyPr/>
          <a:lstStyle/>
          <a:p>
            <a:r>
              <a:rPr lang="en-GB"/>
              <a:t>15/03/2021</a:t>
            </a:r>
          </a:p>
        </p:txBody>
      </p:sp>
      <p:sp>
        <p:nvSpPr>
          <p:cNvPr id="3" name="Footer Placeholder 2">
            <a:extLst>
              <a:ext uri="{FF2B5EF4-FFF2-40B4-BE49-F238E27FC236}">
                <a16:creationId xmlns:a16="http://schemas.microsoft.com/office/drawing/2014/main" id="{E35FBB70-000B-6A42-996F-14957C9B30AF}"/>
              </a:ext>
            </a:extLst>
          </p:cNvPr>
          <p:cNvSpPr>
            <a:spLocks noGrp="1"/>
          </p:cNvSpPr>
          <p:nvPr>
            <p:ph type="ftr" idx="11"/>
          </p:nvPr>
        </p:nvSpPr>
        <p:spPr/>
        <p:txBody>
          <a:bodyPr/>
          <a:lstStyle/>
          <a:p>
            <a:r>
              <a:rPr lang="en-GB"/>
              <a:t>Copyright and Licensing</a:t>
            </a:r>
          </a:p>
        </p:txBody>
      </p:sp>
      <p:sp>
        <p:nvSpPr>
          <p:cNvPr id="4" name="Slide Number Placeholder 3">
            <a:extLst>
              <a:ext uri="{FF2B5EF4-FFF2-40B4-BE49-F238E27FC236}">
                <a16:creationId xmlns:a16="http://schemas.microsoft.com/office/drawing/2014/main" id="{16978100-7A4D-974E-B474-652AC7D19C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12</a:t>
            </a:fld>
            <a:endParaRPr lang="it-IT"/>
          </a:p>
        </p:txBody>
      </p:sp>
      <p:pic>
        <p:nvPicPr>
          <p:cNvPr id="6" name="Picture 2" descr="Software User Agreement for Eclipse Software&#10;&#10;http://publib.boulder.ibm.com/infocenter/rsahelp/v7r0m0/topic/org.eclipse.cdt.doc.user/images/cdt_update_license_agreement.png">
            <a:extLst>
              <a:ext uri="{FF2B5EF4-FFF2-40B4-BE49-F238E27FC236}">
                <a16:creationId xmlns:a16="http://schemas.microsoft.com/office/drawing/2014/main" id="{57F3586E-2433-DF42-B316-74A6BF2C8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50" y="1425038"/>
            <a:ext cx="4816631" cy="401386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descr="Text, letter&#10;&#10;Description automatically generated">
            <a:extLst>
              <a:ext uri="{FF2B5EF4-FFF2-40B4-BE49-F238E27FC236}">
                <a16:creationId xmlns:a16="http://schemas.microsoft.com/office/drawing/2014/main" id="{05A85F6D-1314-0E4E-AA99-C35736934F19}"/>
              </a:ext>
            </a:extLst>
          </p:cNvPr>
          <p:cNvPicPr>
            <a:picLocks noChangeAspect="1"/>
          </p:cNvPicPr>
          <p:nvPr/>
        </p:nvPicPr>
        <p:blipFill rotWithShape="1">
          <a:blip r:embed="rId3"/>
          <a:srcRect t="29408"/>
          <a:stretch/>
        </p:blipFill>
        <p:spPr>
          <a:xfrm>
            <a:off x="5800898" y="1303315"/>
            <a:ext cx="5894833" cy="4135583"/>
          </a:xfrm>
          <a:prstGeom prst="rect">
            <a:avLst/>
          </a:prstGeom>
        </p:spPr>
      </p:pic>
      <p:sp>
        <p:nvSpPr>
          <p:cNvPr id="9" name="TextBox 8">
            <a:extLst>
              <a:ext uri="{FF2B5EF4-FFF2-40B4-BE49-F238E27FC236}">
                <a16:creationId xmlns:a16="http://schemas.microsoft.com/office/drawing/2014/main" id="{11FCCBEF-6960-024F-8D78-25D4781D3ED6}"/>
              </a:ext>
            </a:extLst>
          </p:cNvPr>
          <p:cNvSpPr txBox="1"/>
          <p:nvPr/>
        </p:nvSpPr>
        <p:spPr>
          <a:xfrm>
            <a:off x="838200" y="5589846"/>
            <a:ext cx="4565673" cy="307777"/>
          </a:xfrm>
          <a:prstGeom prst="rect">
            <a:avLst/>
          </a:prstGeom>
          <a:noFill/>
        </p:spPr>
        <p:txBody>
          <a:bodyPr wrap="none" rtlCol="0">
            <a:spAutoFit/>
          </a:bodyPr>
          <a:lstStyle/>
          <a:p>
            <a:r>
              <a:rPr lang="en-US" dirty="0"/>
              <a:t>Eclipse Development Tools License Acceptance Dialog</a:t>
            </a:r>
          </a:p>
        </p:txBody>
      </p:sp>
      <p:sp>
        <p:nvSpPr>
          <p:cNvPr id="10" name="TextBox 9">
            <a:extLst>
              <a:ext uri="{FF2B5EF4-FFF2-40B4-BE49-F238E27FC236}">
                <a16:creationId xmlns:a16="http://schemas.microsoft.com/office/drawing/2014/main" id="{87646B72-2108-A843-9304-2C931A3A9A7D}"/>
              </a:ext>
            </a:extLst>
          </p:cNvPr>
          <p:cNvSpPr txBox="1"/>
          <p:nvPr/>
        </p:nvSpPr>
        <p:spPr>
          <a:xfrm>
            <a:off x="6607629" y="5589845"/>
            <a:ext cx="4852610" cy="307777"/>
          </a:xfrm>
          <a:prstGeom prst="rect">
            <a:avLst/>
          </a:prstGeom>
          <a:noFill/>
        </p:spPr>
        <p:txBody>
          <a:bodyPr wrap="none" rtlCol="0">
            <a:spAutoFit/>
          </a:bodyPr>
          <a:lstStyle/>
          <a:p>
            <a:r>
              <a:rPr lang="en-US" dirty="0"/>
              <a:t>Elsevier website terms and conditions – Using our services</a:t>
            </a:r>
          </a:p>
        </p:txBody>
      </p:sp>
    </p:spTree>
    <p:extLst>
      <p:ext uri="{BB962C8B-B14F-4D97-AF65-F5344CB8AC3E}">
        <p14:creationId xmlns:p14="http://schemas.microsoft.com/office/powerpoint/2010/main" val="385739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E006-CA8A-3547-B885-0853FD221872}"/>
              </a:ext>
            </a:extLst>
          </p:cNvPr>
          <p:cNvSpPr>
            <a:spLocks noGrp="1"/>
          </p:cNvSpPr>
          <p:nvPr>
            <p:ph type="title"/>
          </p:nvPr>
        </p:nvSpPr>
        <p:spPr/>
        <p:txBody>
          <a:bodyPr/>
          <a:lstStyle/>
          <a:p>
            <a:r>
              <a:rPr lang="en-US" dirty="0"/>
              <a:t>University commitment to research integrity</a:t>
            </a:r>
          </a:p>
        </p:txBody>
      </p:sp>
      <p:sp>
        <p:nvSpPr>
          <p:cNvPr id="3" name="Text Placeholder 2">
            <a:extLst>
              <a:ext uri="{FF2B5EF4-FFF2-40B4-BE49-F238E27FC236}">
                <a16:creationId xmlns:a16="http://schemas.microsoft.com/office/drawing/2014/main" id="{95E2ECB7-A492-684C-BFB1-71E9F11F46B2}"/>
              </a:ext>
            </a:extLst>
          </p:cNvPr>
          <p:cNvSpPr>
            <a:spLocks noGrp="1"/>
          </p:cNvSpPr>
          <p:nvPr>
            <p:ph type="body" idx="1"/>
          </p:nvPr>
        </p:nvSpPr>
        <p:spPr/>
        <p:txBody>
          <a:bodyPr/>
          <a:lstStyle/>
          <a:p>
            <a:r>
              <a:rPr lang="en-GB" dirty="0"/>
              <a:t>Research Integrity means conducting research in such a way that allows others to have confidence and trust in the methods and the findings of the research. </a:t>
            </a:r>
          </a:p>
          <a:p>
            <a:pPr lvl="1"/>
            <a:r>
              <a:rPr lang="en-GB" dirty="0">
                <a:hlinkClick r:id="rId2"/>
              </a:rPr>
              <a:t>UKRIO Code of Practice for Research</a:t>
            </a:r>
            <a:endParaRPr lang="en-GB" dirty="0"/>
          </a:p>
          <a:p>
            <a:pPr lvl="1"/>
            <a:r>
              <a:rPr lang="en-GB" dirty="0">
                <a:hlinkClick r:id="rId3"/>
              </a:rPr>
              <a:t>The UUK Concordat to support Research Integrity</a:t>
            </a:r>
            <a:endParaRPr lang="en-GB" dirty="0"/>
          </a:p>
          <a:p>
            <a:pPr lvl="1"/>
            <a:r>
              <a:rPr lang="en-GB" dirty="0">
                <a:hlinkClick r:id="rId4"/>
              </a:rPr>
              <a:t>CAHSS Research Integrity and Ethics policies</a:t>
            </a:r>
            <a:endParaRPr lang="en-GB" dirty="0"/>
          </a:p>
          <a:p>
            <a:r>
              <a:rPr lang="en-GB" dirty="0"/>
              <a:t>Includes intellectual property, authorship and plagiarism</a:t>
            </a:r>
          </a:p>
          <a:p>
            <a:r>
              <a:rPr lang="en-US" dirty="0">
                <a:hlinkClick r:id="rId5"/>
              </a:rPr>
              <a:t>https://www.ed.ac.uk/research-office/research-integrity/our-commitment</a:t>
            </a:r>
            <a:r>
              <a:rPr lang="en-US" dirty="0"/>
              <a:t> </a:t>
            </a:r>
          </a:p>
        </p:txBody>
      </p:sp>
      <p:sp>
        <p:nvSpPr>
          <p:cNvPr id="4" name="Date Placeholder 3">
            <a:extLst>
              <a:ext uri="{FF2B5EF4-FFF2-40B4-BE49-F238E27FC236}">
                <a16:creationId xmlns:a16="http://schemas.microsoft.com/office/drawing/2014/main" id="{295B0D04-965A-4144-AC49-A6657EFBC204}"/>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33967739-6D43-0C46-8AE1-4E16CA9BCCD2}"/>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3C18BF0A-9A07-E346-A3E7-24FAE09252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13</a:t>
            </a:fld>
            <a:endParaRPr lang="it-IT"/>
          </a:p>
        </p:txBody>
      </p:sp>
    </p:spTree>
    <p:extLst>
      <p:ext uri="{BB962C8B-B14F-4D97-AF65-F5344CB8AC3E}">
        <p14:creationId xmlns:p14="http://schemas.microsoft.com/office/powerpoint/2010/main" val="190028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5062-4929-064C-8241-88AF66B91270}"/>
              </a:ext>
            </a:extLst>
          </p:cNvPr>
          <p:cNvSpPr>
            <a:spLocks noGrp="1"/>
          </p:cNvSpPr>
          <p:nvPr>
            <p:ph type="title"/>
          </p:nvPr>
        </p:nvSpPr>
        <p:spPr>
          <a:xfrm>
            <a:off x="541317" y="365125"/>
            <a:ext cx="10515600" cy="1325563"/>
          </a:xfrm>
        </p:spPr>
        <p:txBody>
          <a:bodyPr/>
          <a:lstStyle/>
          <a:p>
            <a:r>
              <a:rPr lang="en-US" dirty="0"/>
              <a:t>Reusing this material</a:t>
            </a:r>
          </a:p>
        </p:txBody>
      </p:sp>
      <p:sp>
        <p:nvSpPr>
          <p:cNvPr id="3" name="Text Placeholder 2">
            <a:extLst>
              <a:ext uri="{FF2B5EF4-FFF2-40B4-BE49-F238E27FC236}">
                <a16:creationId xmlns:a16="http://schemas.microsoft.com/office/drawing/2014/main" id="{C28C4028-C7B5-8B4B-8421-B790884B1FFA}"/>
              </a:ext>
            </a:extLst>
          </p:cNvPr>
          <p:cNvSpPr>
            <a:spLocks noGrp="1"/>
          </p:cNvSpPr>
          <p:nvPr>
            <p:ph type="body" idx="1"/>
          </p:nvPr>
        </p:nvSpPr>
        <p:spPr>
          <a:xfrm>
            <a:off x="838200" y="1690688"/>
            <a:ext cx="10515600" cy="4486275"/>
          </a:xfrm>
        </p:spPr>
        <p:txBody>
          <a:bodyPr/>
          <a:lstStyle/>
          <a:p>
            <a:pPr marL="114300" indent="0">
              <a:buNone/>
            </a:pPr>
            <a:r>
              <a:rPr lang="en-US" sz="2400" dirty="0"/>
              <a:t>This work is licensed under a </a:t>
            </a:r>
            <a:r>
              <a:rPr lang="en-US" sz="2400" b="1" dirty="0"/>
              <a:t>Creative Commons Attribution 4.0 International License (CC BY 4.0)</a:t>
            </a:r>
            <a:r>
              <a:rPr lang="en-US" sz="2400" dirty="0"/>
              <a:t>. See: </a:t>
            </a:r>
            <a:r>
              <a:rPr lang="en-US" sz="2400" dirty="0">
                <a:hlinkClick r:id="rId2"/>
              </a:rPr>
              <a:t>https://creativecommons.org/licenses/by/4.0/</a:t>
            </a:r>
            <a:endParaRPr lang="en-US" sz="2400" dirty="0"/>
          </a:p>
          <a:p>
            <a:pPr marL="114300" indent="0">
              <a:buNone/>
            </a:pPr>
            <a:r>
              <a:rPr lang="en-US" sz="1600" dirty="0"/>
              <a:t>You are free to:</a:t>
            </a:r>
          </a:p>
          <a:p>
            <a:pPr>
              <a:spcBef>
                <a:spcPts val="600"/>
              </a:spcBef>
            </a:pPr>
            <a:r>
              <a:rPr lang="en-US" sz="1600" b="1" dirty="0"/>
              <a:t>Share</a:t>
            </a:r>
            <a:r>
              <a:rPr lang="en-US" sz="1600" dirty="0"/>
              <a:t> — copy and redistribute the material in any medium or format</a:t>
            </a:r>
          </a:p>
          <a:p>
            <a:pPr>
              <a:spcBef>
                <a:spcPts val="600"/>
              </a:spcBef>
            </a:pPr>
            <a:r>
              <a:rPr lang="en-US" sz="1600" b="1" dirty="0"/>
              <a:t>Adapt</a:t>
            </a:r>
            <a:r>
              <a:rPr lang="en-US" sz="1600" dirty="0"/>
              <a:t> — remix, transform, and build upon the material for any purpose, even commercially.</a:t>
            </a:r>
          </a:p>
          <a:p>
            <a:pPr marL="114300" indent="0">
              <a:buNone/>
            </a:pPr>
            <a:r>
              <a:rPr lang="en-US" sz="1600" dirty="0"/>
              <a:t>Under the following terms:</a:t>
            </a:r>
          </a:p>
          <a:p>
            <a:pPr>
              <a:spcBef>
                <a:spcPts val="400"/>
              </a:spcBef>
            </a:pPr>
            <a:r>
              <a:rPr lang="en-US" sz="1600" b="1" dirty="0"/>
              <a:t>Attribution</a:t>
            </a:r>
            <a:r>
              <a:rPr lang="en-US" sz="1600" dirty="0"/>
              <a:t> — You must give appropriate credit, provide a link to the license, and indicate if changes were made. </a:t>
            </a:r>
            <a:br>
              <a:rPr lang="en-US" sz="1600" dirty="0"/>
            </a:br>
            <a:r>
              <a:rPr lang="en-US" sz="1600" dirty="0"/>
              <a:t>You may do so in any reasonable manner, but not in any way that suggests the licensor endorses you or your use.</a:t>
            </a:r>
          </a:p>
          <a:p>
            <a:pPr>
              <a:spcBef>
                <a:spcPts val="400"/>
              </a:spcBef>
            </a:pPr>
            <a:r>
              <a:rPr lang="en-US" sz="1600" b="1" dirty="0"/>
              <a:t>No additional restrictions </a:t>
            </a:r>
            <a:r>
              <a:rPr lang="en-US" sz="1600" dirty="0"/>
              <a:t>— You may not apply legal terms or technological measures that legally restrict others </a:t>
            </a:r>
            <a:br>
              <a:rPr lang="en-US" sz="1600" dirty="0"/>
            </a:br>
            <a:r>
              <a:rPr lang="en-US" sz="1600" dirty="0"/>
              <a:t>from doing anything the license permits.</a:t>
            </a:r>
          </a:p>
        </p:txBody>
      </p:sp>
      <p:sp>
        <p:nvSpPr>
          <p:cNvPr id="4" name="Date Placeholder 3">
            <a:extLst>
              <a:ext uri="{FF2B5EF4-FFF2-40B4-BE49-F238E27FC236}">
                <a16:creationId xmlns:a16="http://schemas.microsoft.com/office/drawing/2014/main" id="{D16974AA-8BA2-D148-8877-01C63BFB8C8E}"/>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7BB74EB8-CD37-8545-8CED-F9BC7724B2E6}"/>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629D6D81-EFAC-4D42-97E0-951BA0D0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14</a:t>
            </a:fld>
            <a:endParaRPr lang="it-IT"/>
          </a:p>
        </p:txBody>
      </p:sp>
      <p:pic>
        <p:nvPicPr>
          <p:cNvPr id="8" name="Picture 7">
            <a:extLst>
              <a:ext uri="{FF2B5EF4-FFF2-40B4-BE49-F238E27FC236}">
                <a16:creationId xmlns:a16="http://schemas.microsoft.com/office/drawing/2014/main" id="{18A702A4-9AA6-B244-9A5D-55AD411B4020}"/>
              </a:ext>
            </a:extLst>
          </p:cNvPr>
          <p:cNvPicPr>
            <a:picLocks noChangeAspect="1"/>
          </p:cNvPicPr>
          <p:nvPr/>
        </p:nvPicPr>
        <p:blipFill>
          <a:blip r:embed="rId3"/>
          <a:stretch>
            <a:fillRect/>
          </a:stretch>
        </p:blipFill>
        <p:spPr>
          <a:xfrm>
            <a:off x="8153400" y="365125"/>
            <a:ext cx="3214588" cy="1142374"/>
          </a:xfrm>
          <a:prstGeom prst="rect">
            <a:avLst/>
          </a:prstGeom>
        </p:spPr>
      </p:pic>
      <p:sp>
        <p:nvSpPr>
          <p:cNvPr id="9" name="TextBox 8">
            <a:extLst>
              <a:ext uri="{FF2B5EF4-FFF2-40B4-BE49-F238E27FC236}">
                <a16:creationId xmlns:a16="http://schemas.microsoft.com/office/drawing/2014/main" id="{14F1D804-A022-AF4D-92A1-7A68B295597A}"/>
              </a:ext>
            </a:extLst>
          </p:cNvPr>
          <p:cNvSpPr txBox="1"/>
          <p:nvPr/>
        </p:nvSpPr>
        <p:spPr>
          <a:xfrm>
            <a:off x="6757061" y="4880963"/>
            <a:ext cx="5272644" cy="1292662"/>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No warranties are given. The license may not give you all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of the permissions necessary for your intended use.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For example, other rights such as publicity, privacy, or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moral rights may limit how you use the material.</a:t>
            </a:r>
          </a:p>
          <a:p>
            <a:endParaRPr lang="en-US" dirty="0"/>
          </a:p>
        </p:txBody>
      </p:sp>
      <p:sp>
        <p:nvSpPr>
          <p:cNvPr id="10" name="TextBox 9">
            <a:extLst>
              <a:ext uri="{FF2B5EF4-FFF2-40B4-BE49-F238E27FC236}">
                <a16:creationId xmlns:a16="http://schemas.microsoft.com/office/drawing/2014/main" id="{83E872E5-22B5-844F-91C3-0D14817A714A}"/>
              </a:ext>
            </a:extLst>
          </p:cNvPr>
          <p:cNvSpPr txBox="1"/>
          <p:nvPr/>
        </p:nvSpPr>
        <p:spPr>
          <a:xfrm>
            <a:off x="945078" y="4880963"/>
            <a:ext cx="4596741"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You do not have to comply with the license for elements of the material in the public domain or where your use is permitted by an applicable exception or limitation.</a:t>
            </a:r>
          </a:p>
          <a:p>
            <a:endParaRPr lang="en-US" sz="1600" dirty="0">
              <a:latin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A0CE154-3A89-8540-943B-9B00F9438483}"/>
              </a:ext>
            </a:extLst>
          </p:cNvPr>
          <p:cNvGrpSpPr/>
          <p:nvPr/>
        </p:nvGrpSpPr>
        <p:grpSpPr>
          <a:xfrm>
            <a:off x="195655" y="1805049"/>
            <a:ext cx="11430288" cy="771896"/>
            <a:chOff x="195655" y="1805049"/>
            <a:chExt cx="11430288" cy="771896"/>
          </a:xfrm>
        </p:grpSpPr>
        <p:sp>
          <p:nvSpPr>
            <p:cNvPr id="11" name="Rectangle 10">
              <a:extLst>
                <a:ext uri="{FF2B5EF4-FFF2-40B4-BE49-F238E27FC236}">
                  <a16:creationId xmlns:a16="http://schemas.microsoft.com/office/drawing/2014/main" id="{61B56FEE-288E-9E45-B6D0-8346EAD4A764}"/>
                </a:ext>
              </a:extLst>
            </p:cNvPr>
            <p:cNvSpPr/>
            <p:nvPr/>
          </p:nvSpPr>
          <p:spPr>
            <a:xfrm>
              <a:off x="945078" y="1805049"/>
              <a:ext cx="10680865" cy="77189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4968AB8-0E2D-B942-83E4-F90647CA761D}"/>
                </a:ext>
              </a:extLst>
            </p:cNvPr>
            <p:cNvSpPr txBox="1"/>
            <p:nvPr/>
          </p:nvSpPr>
          <p:spPr>
            <a:xfrm>
              <a:off x="195655" y="2037108"/>
              <a:ext cx="801823" cy="307777"/>
            </a:xfrm>
            <a:prstGeom prst="rect">
              <a:avLst/>
            </a:prstGeom>
            <a:noFill/>
          </p:spPr>
          <p:txBody>
            <a:bodyPr wrap="none" rtlCol="0">
              <a:spAutoFit/>
            </a:bodyPr>
            <a:lstStyle/>
            <a:p>
              <a:pPr algn="r"/>
              <a:r>
                <a:rPr lang="en-US" dirty="0">
                  <a:solidFill>
                    <a:srgbClr val="FF0000"/>
                  </a:solidFill>
                </a:rPr>
                <a:t>License</a:t>
              </a:r>
            </a:p>
          </p:txBody>
        </p:sp>
      </p:grpSp>
      <p:grpSp>
        <p:nvGrpSpPr>
          <p:cNvPr id="20" name="Group 19">
            <a:extLst>
              <a:ext uri="{FF2B5EF4-FFF2-40B4-BE49-F238E27FC236}">
                <a16:creationId xmlns:a16="http://schemas.microsoft.com/office/drawing/2014/main" id="{988998DA-F88A-024A-B176-E9256DAB7AC8}"/>
              </a:ext>
            </a:extLst>
          </p:cNvPr>
          <p:cNvGrpSpPr/>
          <p:nvPr/>
        </p:nvGrpSpPr>
        <p:grpSpPr>
          <a:xfrm>
            <a:off x="304660" y="2630303"/>
            <a:ext cx="11321283" cy="896668"/>
            <a:chOff x="304660" y="2630303"/>
            <a:chExt cx="11321283" cy="896668"/>
          </a:xfrm>
        </p:grpSpPr>
        <p:sp>
          <p:nvSpPr>
            <p:cNvPr id="12" name="Rectangle 11">
              <a:extLst>
                <a:ext uri="{FF2B5EF4-FFF2-40B4-BE49-F238E27FC236}">
                  <a16:creationId xmlns:a16="http://schemas.microsoft.com/office/drawing/2014/main" id="{8FA5809F-B3ED-D443-AB07-6FC528A3A376}"/>
                </a:ext>
              </a:extLst>
            </p:cNvPr>
            <p:cNvSpPr/>
            <p:nvPr/>
          </p:nvSpPr>
          <p:spPr>
            <a:xfrm>
              <a:off x="945078" y="2630303"/>
              <a:ext cx="10680865" cy="89666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E3EDED-A9AD-AC49-8ED3-11935AB10E87}"/>
                </a:ext>
              </a:extLst>
            </p:cNvPr>
            <p:cNvSpPr txBox="1"/>
            <p:nvPr/>
          </p:nvSpPr>
          <p:spPr>
            <a:xfrm>
              <a:off x="304660" y="2924748"/>
              <a:ext cx="692818" cy="307777"/>
            </a:xfrm>
            <a:prstGeom prst="rect">
              <a:avLst/>
            </a:prstGeom>
            <a:noFill/>
          </p:spPr>
          <p:txBody>
            <a:bodyPr wrap="none" rtlCol="0">
              <a:spAutoFit/>
            </a:bodyPr>
            <a:lstStyle/>
            <a:p>
              <a:pPr algn="r"/>
              <a:r>
                <a:rPr lang="en-US" dirty="0">
                  <a:solidFill>
                    <a:srgbClr val="FF0000"/>
                  </a:solidFill>
                </a:rPr>
                <a:t>Rights</a:t>
              </a:r>
            </a:p>
          </p:txBody>
        </p:sp>
      </p:grpSp>
      <p:grpSp>
        <p:nvGrpSpPr>
          <p:cNvPr id="21" name="Group 20">
            <a:extLst>
              <a:ext uri="{FF2B5EF4-FFF2-40B4-BE49-F238E27FC236}">
                <a16:creationId xmlns:a16="http://schemas.microsoft.com/office/drawing/2014/main" id="{83B14054-AE24-B244-A263-B2EF1F824F21}"/>
              </a:ext>
            </a:extLst>
          </p:cNvPr>
          <p:cNvGrpSpPr/>
          <p:nvPr/>
        </p:nvGrpSpPr>
        <p:grpSpPr>
          <a:xfrm>
            <a:off x="344735" y="3572784"/>
            <a:ext cx="11281208" cy="1279749"/>
            <a:chOff x="344735" y="3572784"/>
            <a:chExt cx="11281208" cy="1279749"/>
          </a:xfrm>
        </p:grpSpPr>
        <p:sp>
          <p:nvSpPr>
            <p:cNvPr id="15" name="Rectangle 14">
              <a:extLst>
                <a:ext uri="{FF2B5EF4-FFF2-40B4-BE49-F238E27FC236}">
                  <a16:creationId xmlns:a16="http://schemas.microsoft.com/office/drawing/2014/main" id="{AC4285FF-3CB0-454B-9D82-BD2CA34F8935}"/>
                </a:ext>
              </a:extLst>
            </p:cNvPr>
            <p:cNvSpPr/>
            <p:nvPr/>
          </p:nvSpPr>
          <p:spPr>
            <a:xfrm>
              <a:off x="945078" y="3572784"/>
              <a:ext cx="10680865" cy="127974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B502F9-5056-8D4F-8409-DC0C633B9E84}"/>
                </a:ext>
              </a:extLst>
            </p:cNvPr>
            <p:cNvSpPr txBox="1"/>
            <p:nvPr/>
          </p:nvSpPr>
          <p:spPr>
            <a:xfrm>
              <a:off x="344735" y="4058769"/>
              <a:ext cx="652743" cy="307777"/>
            </a:xfrm>
            <a:prstGeom prst="rect">
              <a:avLst/>
            </a:prstGeom>
            <a:noFill/>
          </p:spPr>
          <p:txBody>
            <a:bodyPr wrap="none" rtlCol="0">
              <a:spAutoFit/>
            </a:bodyPr>
            <a:lstStyle/>
            <a:p>
              <a:pPr algn="r"/>
              <a:r>
                <a:rPr lang="en-US" dirty="0">
                  <a:solidFill>
                    <a:srgbClr val="FF0000"/>
                  </a:solidFill>
                </a:rPr>
                <a:t>Limits</a:t>
              </a:r>
            </a:p>
          </p:txBody>
        </p:sp>
      </p:grpSp>
      <p:grpSp>
        <p:nvGrpSpPr>
          <p:cNvPr id="22" name="Group 21">
            <a:extLst>
              <a:ext uri="{FF2B5EF4-FFF2-40B4-BE49-F238E27FC236}">
                <a16:creationId xmlns:a16="http://schemas.microsoft.com/office/drawing/2014/main" id="{9BCA2CBC-7D07-AA45-AB69-6079105198BD}"/>
              </a:ext>
            </a:extLst>
          </p:cNvPr>
          <p:cNvGrpSpPr/>
          <p:nvPr/>
        </p:nvGrpSpPr>
        <p:grpSpPr>
          <a:xfrm>
            <a:off x="-64031" y="4880963"/>
            <a:ext cx="11689974" cy="1079177"/>
            <a:chOff x="-64031" y="4898346"/>
            <a:chExt cx="11689974" cy="1079177"/>
          </a:xfrm>
        </p:grpSpPr>
        <p:sp>
          <p:nvSpPr>
            <p:cNvPr id="17" name="Rectangle 16">
              <a:extLst>
                <a:ext uri="{FF2B5EF4-FFF2-40B4-BE49-F238E27FC236}">
                  <a16:creationId xmlns:a16="http://schemas.microsoft.com/office/drawing/2014/main" id="{1AEF0FC0-C10B-4042-81D4-AB43F05EED9B}"/>
                </a:ext>
              </a:extLst>
            </p:cNvPr>
            <p:cNvSpPr/>
            <p:nvPr/>
          </p:nvSpPr>
          <p:spPr>
            <a:xfrm>
              <a:off x="945077" y="4898346"/>
              <a:ext cx="10680866" cy="1079177"/>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C0A588C-FF97-114C-9195-40C327163800}"/>
                </a:ext>
              </a:extLst>
            </p:cNvPr>
            <p:cNvSpPr txBox="1"/>
            <p:nvPr/>
          </p:nvSpPr>
          <p:spPr>
            <a:xfrm>
              <a:off x="-64031" y="5284045"/>
              <a:ext cx="1061509" cy="307777"/>
            </a:xfrm>
            <a:prstGeom prst="rect">
              <a:avLst/>
            </a:prstGeom>
            <a:noFill/>
          </p:spPr>
          <p:txBody>
            <a:bodyPr wrap="none" rtlCol="0">
              <a:spAutoFit/>
            </a:bodyPr>
            <a:lstStyle/>
            <a:p>
              <a:pPr algn="r"/>
              <a:r>
                <a:rPr lang="en-US" dirty="0">
                  <a:solidFill>
                    <a:srgbClr val="FF0000"/>
                  </a:solidFill>
                </a:rPr>
                <a:t>Exceptions</a:t>
              </a:r>
            </a:p>
          </p:txBody>
        </p:sp>
      </p:grpSp>
    </p:spTree>
    <p:extLst>
      <p:ext uri="{BB962C8B-B14F-4D97-AF65-F5344CB8AC3E}">
        <p14:creationId xmlns:p14="http://schemas.microsoft.com/office/powerpoint/2010/main" val="191156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2573534"/>
            <a:ext cx="9144000" cy="26475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4410"/>
              <a:buFont typeface="Calibri"/>
              <a:buNone/>
            </a:pPr>
            <a:r>
              <a:rPr lang="it-IT" sz="3600" b="1" cap="small" dirty="0">
                <a:latin typeface="+mj-lt"/>
              </a:rPr>
              <a:t>Using </a:t>
            </a:r>
            <a:r>
              <a:rPr lang="it-IT" sz="3600" b="1" cap="small" dirty="0" err="1">
                <a:latin typeface="+mj-lt"/>
              </a:rPr>
              <a:t>copyrighted</a:t>
            </a:r>
            <a:r>
              <a:rPr lang="it-IT" sz="3600" b="1" cap="small" dirty="0">
                <a:latin typeface="+mj-lt"/>
              </a:rPr>
              <a:t> </a:t>
            </a:r>
            <a:r>
              <a:rPr lang="it-IT" sz="3600" b="1" cap="small" dirty="0" err="1">
                <a:latin typeface="+mj-lt"/>
              </a:rPr>
              <a:t>material</a:t>
            </a:r>
            <a:br>
              <a:rPr lang="it-IT" sz="3600" b="1" cap="small" dirty="0">
                <a:latin typeface="+mj-lt"/>
              </a:rPr>
            </a:br>
            <a:r>
              <a:rPr lang="it-IT" sz="3600" b="1" cap="small" dirty="0">
                <a:latin typeface="+mj-lt"/>
              </a:rPr>
              <a:t>15 March 2021</a:t>
            </a:r>
            <a:br>
              <a:rPr lang="it-IT" sz="4000" dirty="0">
                <a:latin typeface="Integral CF" panose="00000500000000000000" pitchFamily="50" charset="0"/>
              </a:rPr>
            </a:br>
            <a:endParaRPr sz="4000" dirty="0">
              <a:latin typeface="Integral CF" panose="00000500000000000000" pitchFamily="50" charset="0"/>
            </a:endParaRPr>
          </a:p>
        </p:txBody>
      </p:sp>
      <p:sp>
        <p:nvSpPr>
          <p:cNvPr id="85" name="Google Shape;85;p13"/>
          <p:cNvSpPr txBox="1">
            <a:spLocks noGrp="1"/>
          </p:cNvSpPr>
          <p:nvPr>
            <p:ph type="subTitle" idx="1"/>
          </p:nvPr>
        </p:nvSpPr>
        <p:spPr>
          <a:xfrm>
            <a:off x="1524000" y="4393184"/>
            <a:ext cx="9144000" cy="1655700"/>
          </a:xfrm>
          <a:prstGeom prst="rect">
            <a:avLst/>
          </a:prstGeom>
          <a:noFill/>
          <a:ln>
            <a:noFill/>
          </a:ln>
        </p:spPr>
        <p:txBody>
          <a:bodyPr spcFirstLastPara="1" wrap="square" lIns="91425" tIns="45700" rIns="91425" bIns="45700" anchor="t" anchorCtr="0">
            <a:noAutofit/>
          </a:bodyPr>
          <a:lstStyle/>
          <a:p>
            <a:pPr marL="0" indent="0">
              <a:spcBef>
                <a:spcPts val="0"/>
              </a:spcBef>
              <a:buSzPts val="3200"/>
            </a:pPr>
            <a:r>
              <a:rPr lang="en-GB" dirty="0"/>
              <a:t>Neil </a:t>
            </a:r>
            <a:r>
              <a:rPr lang="en-GB" dirty="0" err="1"/>
              <a:t>Chue</a:t>
            </a:r>
            <a:r>
              <a:rPr lang="en-GB" dirty="0"/>
              <a:t> Hong (</a:t>
            </a:r>
            <a:r>
              <a:rPr lang="en-GB" dirty="0">
                <a:hlinkClick r:id="rId3"/>
              </a:rPr>
              <a:t>N.ChueHong@epcc.ed.ac.uk</a:t>
            </a:r>
            <a:r>
              <a:rPr lang="en-GB" dirty="0"/>
              <a:t> @</a:t>
            </a:r>
            <a:r>
              <a:rPr lang="en-GB" dirty="0" err="1"/>
              <a:t>npch</a:t>
            </a:r>
            <a:r>
              <a:rPr lang="en-GB" dirty="0"/>
              <a:t>)</a:t>
            </a:r>
          </a:p>
          <a:p>
            <a:pPr marL="0" lvl="0" indent="0">
              <a:spcBef>
                <a:spcPts val="0"/>
              </a:spcBef>
              <a:buSzPts val="3200"/>
            </a:pPr>
            <a:r>
              <a:rPr lang="en-GB" dirty="0"/>
              <a:t>ORCID: </a:t>
            </a:r>
            <a:r>
              <a:rPr lang="en-GB" dirty="0">
                <a:hlinkClick r:id="rId4"/>
              </a:rPr>
              <a:t>https://orcid.org/0000-0002-8876-7606</a:t>
            </a:r>
            <a:br>
              <a:rPr lang="en-GB" dirty="0"/>
            </a:br>
            <a:r>
              <a:rPr lang="en-GB" dirty="0"/>
              <a:t>Director, Software Sustainability Institute</a:t>
            </a:r>
          </a:p>
          <a:p>
            <a:pPr marL="0" lvl="0" indent="0">
              <a:spcBef>
                <a:spcPts val="0"/>
              </a:spcBef>
              <a:buSzPts val="3200"/>
            </a:pPr>
            <a:r>
              <a:rPr lang="en-GB" dirty="0"/>
              <a:t>Senior Research Fellow, EPCC</a:t>
            </a:r>
          </a:p>
          <a:p>
            <a:pPr marL="0" lvl="0" indent="0">
              <a:spcBef>
                <a:spcPts val="0"/>
              </a:spcBef>
              <a:buSzPts val="3200"/>
            </a:pPr>
            <a:r>
              <a:rPr lang="en-GB" dirty="0"/>
              <a:t>University of Edinburgh </a:t>
            </a:r>
            <a:endParaRPr dirty="0"/>
          </a:p>
        </p:txBody>
      </p:sp>
      <p:sp>
        <p:nvSpPr>
          <p:cNvPr id="86" name="Google Shape;86;p13"/>
          <p:cNvSpPr txBox="1"/>
          <p:nvPr/>
        </p:nvSpPr>
        <p:spPr>
          <a:xfrm>
            <a:off x="1593300" y="654573"/>
            <a:ext cx="9005400" cy="13257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5400"/>
              <a:buFont typeface="Calibri"/>
              <a:buNone/>
            </a:pPr>
            <a:r>
              <a:rPr lang="it-IT" sz="5400" b="1" i="0" u="none" strike="noStrike" cap="small" dirty="0">
                <a:solidFill>
                  <a:schemeClr val="dk1"/>
                </a:solidFill>
                <a:latin typeface="+mj-lt"/>
                <a:ea typeface="Calibri"/>
                <a:cs typeface="Calibri"/>
                <a:sym typeface="Calibri"/>
              </a:rPr>
              <a:t>Copyright and </a:t>
            </a:r>
            <a:r>
              <a:rPr lang="it-IT" sz="5400" b="1" i="0" u="none" strike="noStrike" cap="small" dirty="0" err="1">
                <a:solidFill>
                  <a:schemeClr val="dk1"/>
                </a:solidFill>
                <a:latin typeface="+mj-lt"/>
                <a:ea typeface="Calibri"/>
                <a:cs typeface="Calibri"/>
                <a:sym typeface="Calibri"/>
              </a:rPr>
              <a:t>licenses</a:t>
            </a:r>
            <a:endParaRPr cap="small" dirty="0">
              <a:latin typeface="+mj-lt"/>
            </a:endParaRPr>
          </a:p>
        </p:txBody>
      </p:sp>
      <p:pic>
        <p:nvPicPr>
          <p:cNvPr id="2" name="Picture 1" descr="Logo, icon&#10;&#10;Description automatically generated">
            <a:extLst>
              <a:ext uri="{FF2B5EF4-FFF2-40B4-BE49-F238E27FC236}">
                <a16:creationId xmlns:a16="http://schemas.microsoft.com/office/drawing/2014/main" id="{A36A1C1A-ACD9-4FE2-AA5A-633A62A6CC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86467"/>
            <a:ext cx="2647500" cy="2647500"/>
          </a:xfrm>
          <a:prstGeom prst="rect">
            <a:avLst/>
          </a:prstGeom>
        </p:spPr>
      </p:pic>
      <p:pic>
        <p:nvPicPr>
          <p:cNvPr id="4" name="Picture 3">
            <a:extLst>
              <a:ext uri="{FF2B5EF4-FFF2-40B4-BE49-F238E27FC236}">
                <a16:creationId xmlns:a16="http://schemas.microsoft.com/office/drawing/2014/main" id="{D568F1AE-8274-5243-9886-B0FC0F405CF3}"/>
              </a:ext>
            </a:extLst>
          </p:cNvPr>
          <p:cNvPicPr>
            <a:picLocks noChangeAspect="1"/>
          </p:cNvPicPr>
          <p:nvPr/>
        </p:nvPicPr>
        <p:blipFill>
          <a:blip r:embed="rId6"/>
          <a:stretch>
            <a:fillRect/>
          </a:stretch>
        </p:blipFill>
        <p:spPr>
          <a:xfrm>
            <a:off x="8555276" y="4543484"/>
            <a:ext cx="3544680" cy="2140184"/>
          </a:xfrm>
          <a:prstGeom prst="rect">
            <a:avLst/>
          </a:prstGeom>
        </p:spPr>
      </p:pic>
      <p:sp>
        <p:nvSpPr>
          <p:cNvPr id="3" name="TextBox 2">
            <a:extLst>
              <a:ext uri="{FF2B5EF4-FFF2-40B4-BE49-F238E27FC236}">
                <a16:creationId xmlns:a16="http://schemas.microsoft.com/office/drawing/2014/main" id="{B8B77C58-DA14-CE43-A47E-6E6C4586850A}"/>
              </a:ext>
            </a:extLst>
          </p:cNvPr>
          <p:cNvSpPr txBox="1"/>
          <p:nvPr/>
        </p:nvSpPr>
        <p:spPr>
          <a:xfrm>
            <a:off x="2647500" y="6375891"/>
            <a:ext cx="4678878" cy="307777"/>
          </a:xfrm>
          <a:prstGeom prst="rect">
            <a:avLst/>
          </a:prstGeom>
          <a:noFill/>
        </p:spPr>
        <p:txBody>
          <a:bodyPr wrap="square" rtlCol="0">
            <a:spAutoFit/>
          </a:bodyPr>
          <a:lstStyle/>
          <a:p>
            <a:r>
              <a:rPr lang="en-US" dirty="0"/>
              <a:t>© 2021. The University of Edinburgh. All rights reserved.</a:t>
            </a:r>
          </a:p>
        </p:txBody>
      </p:sp>
      <p:sp>
        <p:nvSpPr>
          <p:cNvPr id="8" name="TextBox 7">
            <a:extLst>
              <a:ext uri="{FF2B5EF4-FFF2-40B4-BE49-F238E27FC236}">
                <a16:creationId xmlns:a16="http://schemas.microsoft.com/office/drawing/2014/main" id="{D49263D8-032F-AE4D-89BB-2E39B9494217}"/>
              </a:ext>
            </a:extLst>
          </p:cNvPr>
          <p:cNvSpPr txBox="1"/>
          <p:nvPr/>
        </p:nvSpPr>
        <p:spPr>
          <a:xfrm>
            <a:off x="2647500" y="6433436"/>
            <a:ext cx="5441577" cy="307777"/>
          </a:xfrm>
          <a:prstGeom prst="rect">
            <a:avLst/>
          </a:prstGeom>
          <a:solidFill>
            <a:schemeClr val="lt1"/>
          </a:solidFill>
        </p:spPr>
        <p:txBody>
          <a:bodyPr wrap="square" rtlCol="0">
            <a:spAutoFit/>
          </a:bodyPr>
          <a:lstStyle/>
          <a:p>
            <a:r>
              <a:rPr lang="en-US" dirty="0"/>
              <a:t>© 2021. The University of Edinburgh. Licensed under CC BY 4.0.</a:t>
            </a:r>
          </a:p>
        </p:txBody>
      </p:sp>
      <p:pic>
        <p:nvPicPr>
          <p:cNvPr id="9" name="Picture 8">
            <a:extLst>
              <a:ext uri="{FF2B5EF4-FFF2-40B4-BE49-F238E27FC236}">
                <a16:creationId xmlns:a16="http://schemas.microsoft.com/office/drawing/2014/main" id="{4BD5EC16-485C-4D4A-99EA-B95D1C8C7D19}"/>
              </a:ext>
            </a:extLst>
          </p:cNvPr>
          <p:cNvPicPr>
            <a:picLocks noChangeAspect="1"/>
          </p:cNvPicPr>
          <p:nvPr/>
        </p:nvPicPr>
        <p:blipFill>
          <a:blip r:embed="rId7"/>
          <a:stretch>
            <a:fillRect/>
          </a:stretch>
        </p:blipFill>
        <p:spPr>
          <a:xfrm>
            <a:off x="1" y="6578930"/>
            <a:ext cx="785288" cy="279069"/>
          </a:xfrm>
          <a:prstGeom prst="rect">
            <a:avLst/>
          </a:prstGeom>
        </p:spPr>
      </p:pic>
    </p:spTree>
    <p:extLst>
      <p:ext uri="{BB962C8B-B14F-4D97-AF65-F5344CB8AC3E}">
        <p14:creationId xmlns:p14="http://schemas.microsoft.com/office/powerpoint/2010/main" val="140114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0083-C88F-D443-8155-FD9E40CD4193}"/>
              </a:ext>
            </a:extLst>
          </p:cNvPr>
          <p:cNvSpPr>
            <a:spLocks noGrp="1"/>
          </p:cNvSpPr>
          <p:nvPr>
            <p:ph type="title"/>
          </p:nvPr>
        </p:nvSpPr>
        <p:spPr/>
        <p:txBody>
          <a:bodyPr/>
          <a:lstStyle/>
          <a:p>
            <a:r>
              <a:rPr lang="en-US" dirty="0"/>
              <a:t>Using copyrighted material</a:t>
            </a:r>
          </a:p>
        </p:txBody>
      </p:sp>
      <p:sp>
        <p:nvSpPr>
          <p:cNvPr id="3" name="Text Placeholder 2">
            <a:extLst>
              <a:ext uri="{FF2B5EF4-FFF2-40B4-BE49-F238E27FC236}">
                <a16:creationId xmlns:a16="http://schemas.microsoft.com/office/drawing/2014/main" id="{BE4BE945-ADE1-4948-A272-8DF57FEC4FFC}"/>
              </a:ext>
            </a:extLst>
          </p:cNvPr>
          <p:cNvSpPr>
            <a:spLocks noGrp="1"/>
          </p:cNvSpPr>
          <p:nvPr>
            <p:ph type="body" idx="1"/>
          </p:nvPr>
        </p:nvSpPr>
        <p:spPr/>
        <p:txBody>
          <a:bodyPr/>
          <a:lstStyle/>
          <a:p>
            <a:r>
              <a:rPr lang="en-US" dirty="0"/>
              <a:t>As researchers and teachers, we use copyrighted material all the time</a:t>
            </a:r>
          </a:p>
          <a:p>
            <a:pPr lvl="1"/>
            <a:r>
              <a:rPr lang="en-US" dirty="0"/>
              <a:t>Reading papers, monographs and books</a:t>
            </a:r>
          </a:p>
          <a:p>
            <a:pPr lvl="1"/>
            <a:r>
              <a:rPr lang="en-US" dirty="0"/>
              <a:t>Photocopying extracts for students</a:t>
            </a:r>
          </a:p>
          <a:p>
            <a:pPr lvl="1"/>
            <a:r>
              <a:rPr lang="en-US" dirty="0"/>
              <a:t>TV, film and video clips</a:t>
            </a:r>
          </a:p>
          <a:p>
            <a:endParaRPr lang="en-US" dirty="0"/>
          </a:p>
          <a:p>
            <a:r>
              <a:rPr lang="en-US" dirty="0"/>
              <a:t>It is the responsibility of the person making the copy to ensure they are complying with the law </a:t>
            </a:r>
          </a:p>
        </p:txBody>
      </p:sp>
      <p:sp>
        <p:nvSpPr>
          <p:cNvPr id="4" name="Date Placeholder 3">
            <a:extLst>
              <a:ext uri="{FF2B5EF4-FFF2-40B4-BE49-F238E27FC236}">
                <a16:creationId xmlns:a16="http://schemas.microsoft.com/office/drawing/2014/main" id="{65CE34B2-8391-9849-BC97-BFAC1C961D68}"/>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E6BFA458-FA9E-2A42-89BE-4FFE82E8B025}"/>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91664E98-294E-3C42-8EF6-2113019467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16</a:t>
            </a:fld>
            <a:endParaRPr lang="it-IT"/>
          </a:p>
        </p:txBody>
      </p:sp>
    </p:spTree>
    <p:extLst>
      <p:ext uri="{BB962C8B-B14F-4D97-AF65-F5344CB8AC3E}">
        <p14:creationId xmlns:p14="http://schemas.microsoft.com/office/powerpoint/2010/main" val="2120127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EE3E-ED35-B84D-8FBA-C87CB6F82465}"/>
              </a:ext>
            </a:extLst>
          </p:cNvPr>
          <p:cNvSpPr>
            <a:spLocks noGrp="1"/>
          </p:cNvSpPr>
          <p:nvPr>
            <p:ph type="title"/>
          </p:nvPr>
        </p:nvSpPr>
        <p:spPr/>
        <p:txBody>
          <a:bodyPr/>
          <a:lstStyle/>
          <a:p>
            <a:r>
              <a:rPr lang="en-US" dirty="0"/>
              <a:t>Common fallacies around copyright</a:t>
            </a:r>
          </a:p>
        </p:txBody>
      </p:sp>
      <p:sp>
        <p:nvSpPr>
          <p:cNvPr id="3" name="Text Placeholder 2">
            <a:extLst>
              <a:ext uri="{FF2B5EF4-FFF2-40B4-BE49-F238E27FC236}">
                <a16:creationId xmlns:a16="http://schemas.microsoft.com/office/drawing/2014/main" id="{F366526A-D365-0F44-84B0-4B06B299AC77}"/>
              </a:ext>
            </a:extLst>
          </p:cNvPr>
          <p:cNvSpPr>
            <a:spLocks noGrp="1"/>
          </p:cNvSpPr>
          <p:nvPr>
            <p:ph type="body" idx="1"/>
          </p:nvPr>
        </p:nvSpPr>
        <p:spPr/>
        <p:txBody>
          <a:bodyPr/>
          <a:lstStyle/>
          <a:p>
            <a:pPr>
              <a:spcBef>
                <a:spcPts val="600"/>
              </a:spcBef>
            </a:pPr>
            <a:r>
              <a:rPr lang="en-US" dirty="0"/>
              <a:t>If it’s available for no cost, I can use it how I want</a:t>
            </a:r>
          </a:p>
          <a:p>
            <a:pPr lvl="1">
              <a:spcBef>
                <a:spcPts val="600"/>
              </a:spcBef>
            </a:pPr>
            <a:r>
              <a:rPr lang="en-US" dirty="0"/>
              <a:t>The cost of an item is not related to the restrictions on its reuse</a:t>
            </a:r>
          </a:p>
          <a:p>
            <a:pPr>
              <a:spcBef>
                <a:spcPts val="600"/>
              </a:spcBef>
            </a:pPr>
            <a:r>
              <a:rPr lang="en-US" dirty="0"/>
              <a:t>If it’s on the web, it’s in the public domain and not copyrighted</a:t>
            </a:r>
          </a:p>
          <a:p>
            <a:pPr lvl="1">
              <a:spcBef>
                <a:spcPts val="600"/>
              </a:spcBef>
            </a:pPr>
            <a:r>
              <a:rPr lang="en-US" dirty="0"/>
              <a:t>The opposite is true. All web content is copyrighted unless explicitly in PD.</a:t>
            </a:r>
          </a:p>
          <a:p>
            <a:pPr>
              <a:spcBef>
                <a:spcPts val="600"/>
              </a:spcBef>
            </a:pPr>
            <a:r>
              <a:rPr lang="en-US" dirty="0"/>
              <a:t>I can use my students work without their permission</a:t>
            </a:r>
          </a:p>
          <a:p>
            <a:pPr lvl="1">
              <a:spcBef>
                <a:spcPts val="600"/>
              </a:spcBef>
            </a:pPr>
            <a:r>
              <a:rPr lang="en-US" dirty="0"/>
              <a:t>Students at the University of Edinburgh have copyright of their work</a:t>
            </a:r>
          </a:p>
          <a:p>
            <a:pPr>
              <a:spcBef>
                <a:spcPts val="600"/>
              </a:spcBef>
            </a:pPr>
            <a:r>
              <a:rPr lang="en-US" dirty="0"/>
              <a:t>If I’m using it for teaching, I have an exemption</a:t>
            </a:r>
          </a:p>
          <a:p>
            <a:pPr lvl="1">
              <a:spcBef>
                <a:spcPts val="600"/>
              </a:spcBef>
            </a:pPr>
            <a:r>
              <a:rPr lang="en-US" dirty="0"/>
              <a:t>This is the idea of </a:t>
            </a:r>
            <a:r>
              <a:rPr lang="en-US" i="1" dirty="0"/>
              <a:t>fair dealing</a:t>
            </a:r>
            <a:r>
              <a:rPr lang="en-US" dirty="0"/>
              <a:t>, and only applies to teachers providing instruction or illustrating a point          to students within a school or university</a:t>
            </a:r>
          </a:p>
          <a:p>
            <a:endParaRPr lang="en-US" dirty="0"/>
          </a:p>
        </p:txBody>
      </p:sp>
      <p:sp>
        <p:nvSpPr>
          <p:cNvPr id="4" name="Date Placeholder 3">
            <a:extLst>
              <a:ext uri="{FF2B5EF4-FFF2-40B4-BE49-F238E27FC236}">
                <a16:creationId xmlns:a16="http://schemas.microsoft.com/office/drawing/2014/main" id="{6561CB2F-C202-704B-AB6D-C0CD51808B45}"/>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9CEF5D74-9293-F048-81B4-23458430C387}"/>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F5C11E5F-FBB8-4A4A-BB56-C73ADDADE5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17</a:t>
            </a:fld>
            <a:endParaRPr lang="it-IT"/>
          </a:p>
        </p:txBody>
      </p:sp>
    </p:spTree>
    <p:extLst>
      <p:ext uri="{BB962C8B-B14F-4D97-AF65-F5344CB8AC3E}">
        <p14:creationId xmlns:p14="http://schemas.microsoft.com/office/powerpoint/2010/main" val="93277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13C2-47EA-1E4D-8DCE-83DAEC1B26C4}"/>
              </a:ext>
            </a:extLst>
          </p:cNvPr>
          <p:cNvSpPr>
            <a:spLocks noGrp="1"/>
          </p:cNvSpPr>
          <p:nvPr>
            <p:ph type="title"/>
          </p:nvPr>
        </p:nvSpPr>
        <p:spPr/>
        <p:txBody>
          <a:bodyPr/>
          <a:lstStyle/>
          <a:p>
            <a:r>
              <a:rPr lang="en-US" dirty="0"/>
              <a:t>Fair dealing</a:t>
            </a:r>
          </a:p>
        </p:txBody>
      </p:sp>
      <p:sp>
        <p:nvSpPr>
          <p:cNvPr id="3" name="Text Placeholder 2">
            <a:extLst>
              <a:ext uri="{FF2B5EF4-FFF2-40B4-BE49-F238E27FC236}">
                <a16:creationId xmlns:a16="http://schemas.microsoft.com/office/drawing/2014/main" id="{61E20BCA-7254-AF41-A4BA-AFE5AD1178D3}"/>
              </a:ext>
            </a:extLst>
          </p:cNvPr>
          <p:cNvSpPr>
            <a:spLocks noGrp="1"/>
          </p:cNvSpPr>
          <p:nvPr>
            <p:ph type="body" idx="1"/>
          </p:nvPr>
        </p:nvSpPr>
        <p:spPr/>
        <p:txBody>
          <a:bodyPr/>
          <a:lstStyle/>
          <a:p>
            <a:r>
              <a:rPr lang="en-GB" dirty="0"/>
              <a:t>Certain uses of an artistic work do not require permission from the copyright owner so long as the use is considered to be ‘fair’. </a:t>
            </a:r>
          </a:p>
          <a:p>
            <a:pPr lvl="1"/>
            <a:r>
              <a:rPr lang="en-US" dirty="0"/>
              <a:t>Generally, if the use would not affect sales of the work and if the amount copied is reasonable and appropriate</a:t>
            </a:r>
          </a:p>
          <a:p>
            <a:pPr>
              <a:spcBef>
                <a:spcPts val="400"/>
              </a:spcBef>
            </a:pPr>
            <a:r>
              <a:rPr lang="en-US" sz="2400" b="1" dirty="0"/>
              <a:t>Quotation and Criticism</a:t>
            </a:r>
            <a:r>
              <a:rPr lang="en-US" sz="2400" dirty="0"/>
              <a:t>: relevant and acknowledged (not photos) </a:t>
            </a:r>
          </a:p>
          <a:p>
            <a:pPr>
              <a:spcBef>
                <a:spcPts val="400"/>
              </a:spcBef>
            </a:pPr>
            <a:r>
              <a:rPr lang="en-US" sz="2400" b="1" dirty="0"/>
              <a:t>Research and Private study</a:t>
            </a:r>
            <a:r>
              <a:rPr lang="en-US" sz="2400" dirty="0"/>
              <a:t>: copying for personal use only</a:t>
            </a:r>
          </a:p>
          <a:p>
            <a:pPr>
              <a:spcBef>
                <a:spcPts val="400"/>
              </a:spcBef>
            </a:pPr>
            <a:r>
              <a:rPr lang="en-US" sz="2400" b="1" dirty="0"/>
              <a:t>Education and Teaching</a:t>
            </a:r>
            <a:r>
              <a:rPr lang="en-US" sz="2400" dirty="0"/>
              <a:t>: not a blanket exemption for teachers</a:t>
            </a:r>
          </a:p>
          <a:p>
            <a:pPr>
              <a:spcBef>
                <a:spcPts val="400"/>
              </a:spcBef>
            </a:pPr>
            <a:r>
              <a:rPr lang="en-US" sz="2400" b="1" dirty="0"/>
              <a:t>Parody</a:t>
            </a:r>
            <a:r>
              <a:rPr lang="en-US" sz="2400" dirty="0"/>
              <a:t>: must still be “fair”, does not protect against libel/slander! </a:t>
            </a:r>
          </a:p>
          <a:p>
            <a:pPr>
              <a:spcBef>
                <a:spcPts val="400"/>
              </a:spcBef>
            </a:pPr>
            <a:r>
              <a:rPr lang="en-US" sz="2400" b="1" dirty="0"/>
              <a:t>Text &amp; Data Mining</a:t>
            </a:r>
            <a:r>
              <a:rPr lang="en-US" sz="2400" dirty="0"/>
              <a:t>: where research is not for commercial benefit and research have rights to access the works </a:t>
            </a:r>
          </a:p>
        </p:txBody>
      </p:sp>
      <p:sp>
        <p:nvSpPr>
          <p:cNvPr id="4" name="Date Placeholder 3">
            <a:extLst>
              <a:ext uri="{FF2B5EF4-FFF2-40B4-BE49-F238E27FC236}">
                <a16:creationId xmlns:a16="http://schemas.microsoft.com/office/drawing/2014/main" id="{9BC529F3-5D54-0A44-882D-69EA1A1E6F91}"/>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18AF3B69-D3E5-6741-B844-5B5CEC9F042B}"/>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1EBF5F18-9D42-1045-A3EF-C8A36DA25E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18</a:t>
            </a:fld>
            <a:endParaRPr lang="it-IT"/>
          </a:p>
        </p:txBody>
      </p:sp>
    </p:spTree>
    <p:extLst>
      <p:ext uri="{BB962C8B-B14F-4D97-AF65-F5344CB8AC3E}">
        <p14:creationId xmlns:p14="http://schemas.microsoft.com/office/powerpoint/2010/main" val="295855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2D0-B012-2A4A-9FE3-B5130754E527}"/>
              </a:ext>
            </a:extLst>
          </p:cNvPr>
          <p:cNvSpPr>
            <a:spLocks noGrp="1"/>
          </p:cNvSpPr>
          <p:nvPr>
            <p:ph type="title"/>
          </p:nvPr>
        </p:nvSpPr>
        <p:spPr/>
        <p:txBody>
          <a:bodyPr/>
          <a:lstStyle/>
          <a:p>
            <a:r>
              <a:rPr lang="en-US" dirty="0"/>
              <a:t>Using images and photos</a:t>
            </a:r>
          </a:p>
        </p:txBody>
      </p:sp>
      <p:sp>
        <p:nvSpPr>
          <p:cNvPr id="3" name="Text Placeholder 2">
            <a:extLst>
              <a:ext uri="{FF2B5EF4-FFF2-40B4-BE49-F238E27FC236}">
                <a16:creationId xmlns:a16="http://schemas.microsoft.com/office/drawing/2014/main" id="{F2E844F6-EFE4-4547-89AC-6931BAF47A2D}"/>
              </a:ext>
            </a:extLst>
          </p:cNvPr>
          <p:cNvSpPr>
            <a:spLocks noGrp="1"/>
          </p:cNvSpPr>
          <p:nvPr>
            <p:ph type="body" idx="1"/>
          </p:nvPr>
        </p:nvSpPr>
        <p:spPr>
          <a:xfrm>
            <a:off x="838199" y="1825625"/>
            <a:ext cx="10668991" cy="4351338"/>
          </a:xfrm>
        </p:spPr>
        <p:txBody>
          <a:bodyPr/>
          <a:lstStyle/>
          <a:p>
            <a:r>
              <a:rPr lang="en-US" dirty="0"/>
              <a:t>Images are often not covered by fair dealing exemptions</a:t>
            </a:r>
          </a:p>
          <a:p>
            <a:r>
              <a:rPr lang="en-US" dirty="0"/>
              <a:t>Images </a:t>
            </a:r>
            <a:r>
              <a:rPr lang="en-GB" dirty="0"/>
              <a:t>contained in sources covered by the University’s CLA Licence may be copied, and used in teaching materials </a:t>
            </a:r>
          </a:p>
          <a:p>
            <a:pPr lvl="1"/>
            <a:r>
              <a:rPr lang="en-GB" dirty="0">
                <a:hlinkClick r:id="rId2"/>
              </a:rPr>
              <a:t>Most printed books, journals and magazines</a:t>
            </a:r>
            <a:r>
              <a:rPr lang="en-GB" dirty="0"/>
              <a:t> published in the UK, plus many published overseas and a large number of digital publications</a:t>
            </a:r>
          </a:p>
          <a:p>
            <a:r>
              <a:rPr lang="en-US" dirty="0"/>
              <a:t>Easier to use open licensed images for illustration</a:t>
            </a:r>
          </a:p>
          <a:p>
            <a:pPr lvl="1"/>
            <a:r>
              <a:rPr lang="en-US" dirty="0">
                <a:hlinkClick r:id="rId3"/>
              </a:rPr>
              <a:t>https://search.creativecommons.org/</a:t>
            </a:r>
            <a:r>
              <a:rPr lang="en-US" dirty="0"/>
              <a:t> </a:t>
            </a:r>
          </a:p>
          <a:p>
            <a:pPr lvl="1"/>
            <a:r>
              <a:rPr lang="en-US" dirty="0">
                <a:hlinkClick r:id="rId4"/>
              </a:rPr>
              <a:t>https://www.flickr.com/creativecommons/</a:t>
            </a:r>
            <a:r>
              <a:rPr lang="en-US" dirty="0"/>
              <a:t> </a:t>
            </a:r>
          </a:p>
          <a:p>
            <a:pPr lvl="1"/>
            <a:r>
              <a:rPr lang="en-US" dirty="0">
                <a:hlinkClick r:id="rId5"/>
              </a:rPr>
              <a:t>https://unsplash.com/</a:t>
            </a:r>
            <a:r>
              <a:rPr lang="en-US" dirty="0"/>
              <a:t> </a:t>
            </a:r>
          </a:p>
        </p:txBody>
      </p:sp>
      <p:sp>
        <p:nvSpPr>
          <p:cNvPr id="4" name="Date Placeholder 3">
            <a:extLst>
              <a:ext uri="{FF2B5EF4-FFF2-40B4-BE49-F238E27FC236}">
                <a16:creationId xmlns:a16="http://schemas.microsoft.com/office/drawing/2014/main" id="{B3CA4A0F-6627-FA4F-8D04-5870D66FD4D7}"/>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5263356B-17F7-5A42-9BD3-2542CC7FF01F}"/>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26074C79-E1D9-F64F-B87E-58FE788C3C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19</a:t>
            </a:fld>
            <a:endParaRPr lang="it-IT"/>
          </a:p>
        </p:txBody>
      </p:sp>
    </p:spTree>
    <p:extLst>
      <p:ext uri="{BB962C8B-B14F-4D97-AF65-F5344CB8AC3E}">
        <p14:creationId xmlns:p14="http://schemas.microsoft.com/office/powerpoint/2010/main" val="67839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5062-4929-064C-8241-88AF66B91270}"/>
              </a:ext>
            </a:extLst>
          </p:cNvPr>
          <p:cNvSpPr>
            <a:spLocks noGrp="1"/>
          </p:cNvSpPr>
          <p:nvPr>
            <p:ph type="title"/>
          </p:nvPr>
        </p:nvSpPr>
        <p:spPr/>
        <p:txBody>
          <a:bodyPr/>
          <a:lstStyle/>
          <a:p>
            <a:r>
              <a:rPr lang="en-US" dirty="0"/>
              <a:t>Reusing this material</a:t>
            </a:r>
          </a:p>
        </p:txBody>
      </p:sp>
      <p:sp>
        <p:nvSpPr>
          <p:cNvPr id="3" name="Text Placeholder 2">
            <a:extLst>
              <a:ext uri="{FF2B5EF4-FFF2-40B4-BE49-F238E27FC236}">
                <a16:creationId xmlns:a16="http://schemas.microsoft.com/office/drawing/2014/main" id="{C28C4028-C7B5-8B4B-8421-B790884B1FFA}"/>
              </a:ext>
            </a:extLst>
          </p:cNvPr>
          <p:cNvSpPr>
            <a:spLocks noGrp="1"/>
          </p:cNvSpPr>
          <p:nvPr>
            <p:ph type="body" idx="1"/>
          </p:nvPr>
        </p:nvSpPr>
        <p:spPr>
          <a:xfrm>
            <a:off x="838200" y="1690688"/>
            <a:ext cx="10515600" cy="4486275"/>
          </a:xfrm>
        </p:spPr>
        <p:txBody>
          <a:bodyPr/>
          <a:lstStyle/>
          <a:p>
            <a:pPr marL="114300" indent="0">
              <a:buNone/>
            </a:pPr>
            <a:r>
              <a:rPr lang="en-US" sz="2400" dirty="0"/>
              <a:t>This work is licensed under a </a:t>
            </a:r>
            <a:r>
              <a:rPr lang="en-US" sz="2400" b="1" dirty="0"/>
              <a:t>Creative Commons Attribution 4.0 International License (CC BY 4.0)</a:t>
            </a:r>
            <a:r>
              <a:rPr lang="en-US" sz="2400" dirty="0"/>
              <a:t>. See: </a:t>
            </a:r>
            <a:r>
              <a:rPr lang="en-US" sz="2400" dirty="0">
                <a:hlinkClick r:id="rId2"/>
              </a:rPr>
              <a:t>https://creativecommons.org/licenses/by/4.0/</a:t>
            </a:r>
            <a:endParaRPr lang="en-US" sz="2400" dirty="0"/>
          </a:p>
          <a:p>
            <a:pPr marL="114300" indent="0">
              <a:buNone/>
            </a:pPr>
            <a:r>
              <a:rPr lang="en-US" sz="1600" dirty="0"/>
              <a:t>You are free to:</a:t>
            </a:r>
          </a:p>
          <a:p>
            <a:pPr>
              <a:spcBef>
                <a:spcPts val="600"/>
              </a:spcBef>
            </a:pPr>
            <a:r>
              <a:rPr lang="en-US" sz="1600" b="1" dirty="0"/>
              <a:t>Share</a:t>
            </a:r>
            <a:r>
              <a:rPr lang="en-US" sz="1600" dirty="0"/>
              <a:t> — copy and redistribute the material in any medium or format</a:t>
            </a:r>
          </a:p>
          <a:p>
            <a:pPr>
              <a:spcBef>
                <a:spcPts val="600"/>
              </a:spcBef>
            </a:pPr>
            <a:r>
              <a:rPr lang="en-US" sz="1600" b="1" dirty="0"/>
              <a:t>Adapt</a:t>
            </a:r>
            <a:r>
              <a:rPr lang="en-US" sz="1600" dirty="0"/>
              <a:t> — remix, transform, and build upon the material for any purpose, even commercially.</a:t>
            </a:r>
          </a:p>
          <a:p>
            <a:pPr marL="114300" indent="0">
              <a:buNone/>
            </a:pPr>
            <a:r>
              <a:rPr lang="en-US" sz="1600" dirty="0"/>
              <a:t>Under the following terms:</a:t>
            </a:r>
          </a:p>
          <a:p>
            <a:pPr>
              <a:spcBef>
                <a:spcPts val="400"/>
              </a:spcBef>
            </a:pPr>
            <a:r>
              <a:rPr lang="en-US" sz="1600" b="1" dirty="0"/>
              <a:t>Attribution</a:t>
            </a:r>
            <a:r>
              <a:rPr lang="en-US" sz="1600" dirty="0"/>
              <a:t> — You must give appropriate credit, provide a link to the license, and indicate if changes were made. You may do so in any reasonable manner, but not in any way that suggests the licensor endorses you or your use.</a:t>
            </a:r>
          </a:p>
          <a:p>
            <a:pPr>
              <a:spcBef>
                <a:spcPts val="400"/>
              </a:spcBef>
            </a:pPr>
            <a:r>
              <a:rPr lang="en-US" sz="1600" b="1" dirty="0"/>
              <a:t>No additional restrictions </a:t>
            </a:r>
            <a:r>
              <a:rPr lang="en-US" sz="1600" dirty="0"/>
              <a:t>— You may not apply legal terms or technological measures that legally restrict others from doing anything the license permits.</a:t>
            </a:r>
          </a:p>
        </p:txBody>
      </p:sp>
      <p:sp>
        <p:nvSpPr>
          <p:cNvPr id="4" name="Date Placeholder 3">
            <a:extLst>
              <a:ext uri="{FF2B5EF4-FFF2-40B4-BE49-F238E27FC236}">
                <a16:creationId xmlns:a16="http://schemas.microsoft.com/office/drawing/2014/main" id="{D16974AA-8BA2-D148-8877-01C63BFB8C8E}"/>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7BB74EB8-CD37-8545-8CED-F9BC7724B2E6}"/>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629D6D81-EFAC-4D42-97E0-951BA0D0A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a:t>
            </a:fld>
            <a:endParaRPr lang="it-IT"/>
          </a:p>
        </p:txBody>
      </p:sp>
      <p:pic>
        <p:nvPicPr>
          <p:cNvPr id="8" name="Picture 7">
            <a:extLst>
              <a:ext uri="{FF2B5EF4-FFF2-40B4-BE49-F238E27FC236}">
                <a16:creationId xmlns:a16="http://schemas.microsoft.com/office/drawing/2014/main" id="{18A702A4-9AA6-B244-9A5D-55AD411B4020}"/>
              </a:ext>
            </a:extLst>
          </p:cNvPr>
          <p:cNvPicPr>
            <a:picLocks noChangeAspect="1"/>
          </p:cNvPicPr>
          <p:nvPr/>
        </p:nvPicPr>
        <p:blipFill>
          <a:blip r:embed="rId3"/>
          <a:stretch>
            <a:fillRect/>
          </a:stretch>
        </p:blipFill>
        <p:spPr>
          <a:xfrm>
            <a:off x="8153400" y="365125"/>
            <a:ext cx="3214588" cy="1142374"/>
          </a:xfrm>
          <a:prstGeom prst="rect">
            <a:avLst/>
          </a:prstGeom>
        </p:spPr>
      </p:pic>
      <p:sp>
        <p:nvSpPr>
          <p:cNvPr id="9" name="TextBox 8">
            <a:extLst>
              <a:ext uri="{FF2B5EF4-FFF2-40B4-BE49-F238E27FC236}">
                <a16:creationId xmlns:a16="http://schemas.microsoft.com/office/drawing/2014/main" id="{14F1D804-A022-AF4D-92A1-7A68B295597A}"/>
              </a:ext>
            </a:extLst>
          </p:cNvPr>
          <p:cNvSpPr txBox="1"/>
          <p:nvPr/>
        </p:nvSpPr>
        <p:spPr>
          <a:xfrm>
            <a:off x="6757061" y="4874923"/>
            <a:ext cx="5272644" cy="1292662"/>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No warranties are given. The license may not give you all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of the permissions necessary for your intended use.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For example, other rights such as publicity, privacy, or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moral rights may limit how you use the material.</a:t>
            </a:r>
          </a:p>
          <a:p>
            <a:endParaRPr lang="en-US" dirty="0"/>
          </a:p>
        </p:txBody>
      </p:sp>
      <p:sp>
        <p:nvSpPr>
          <p:cNvPr id="10" name="TextBox 9">
            <a:extLst>
              <a:ext uri="{FF2B5EF4-FFF2-40B4-BE49-F238E27FC236}">
                <a16:creationId xmlns:a16="http://schemas.microsoft.com/office/drawing/2014/main" id="{83E872E5-22B5-844F-91C3-0D14817A714A}"/>
              </a:ext>
            </a:extLst>
          </p:cNvPr>
          <p:cNvSpPr txBox="1"/>
          <p:nvPr/>
        </p:nvSpPr>
        <p:spPr>
          <a:xfrm>
            <a:off x="838200" y="4874923"/>
            <a:ext cx="4596741"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You do not have to comply with the license for elements of the material in the public domain or where your use is permitted by an applicable exception or limitation.</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941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7B92-1877-EA4D-AC56-6A68B9320BF7}"/>
              </a:ext>
            </a:extLst>
          </p:cNvPr>
          <p:cNvSpPr>
            <a:spLocks noGrp="1"/>
          </p:cNvSpPr>
          <p:nvPr>
            <p:ph type="title"/>
          </p:nvPr>
        </p:nvSpPr>
        <p:spPr/>
        <p:txBody>
          <a:bodyPr/>
          <a:lstStyle/>
          <a:p>
            <a:r>
              <a:rPr lang="en-US" dirty="0"/>
              <a:t>Attributing images</a:t>
            </a:r>
          </a:p>
        </p:txBody>
      </p:sp>
      <p:sp>
        <p:nvSpPr>
          <p:cNvPr id="3" name="Text Placeholder 2">
            <a:extLst>
              <a:ext uri="{FF2B5EF4-FFF2-40B4-BE49-F238E27FC236}">
                <a16:creationId xmlns:a16="http://schemas.microsoft.com/office/drawing/2014/main" id="{A0DA0249-30D0-5841-B74F-54A9BFFA2D55}"/>
              </a:ext>
            </a:extLst>
          </p:cNvPr>
          <p:cNvSpPr>
            <a:spLocks noGrp="1"/>
          </p:cNvSpPr>
          <p:nvPr>
            <p:ph type="body" idx="1"/>
          </p:nvPr>
        </p:nvSpPr>
        <p:spPr/>
        <p:txBody>
          <a:bodyPr/>
          <a:lstStyle/>
          <a:p>
            <a:r>
              <a:rPr lang="en-US" dirty="0"/>
              <a:t>Title, Author, Source, License</a:t>
            </a:r>
          </a:p>
          <a:p>
            <a:r>
              <a:rPr lang="en-US" dirty="0"/>
              <a:t>Good academic practice</a:t>
            </a:r>
          </a:p>
          <a:p>
            <a:pPr lvl="1"/>
            <a:r>
              <a:rPr lang="en-US" dirty="0"/>
              <a:t>Reference materials you use</a:t>
            </a:r>
          </a:p>
          <a:p>
            <a:r>
              <a:rPr lang="en-US" dirty="0"/>
              <a:t>Also useful to keep a record</a:t>
            </a:r>
            <a:br>
              <a:rPr lang="en-US" dirty="0"/>
            </a:br>
            <a:r>
              <a:rPr lang="en-US" dirty="0"/>
              <a:t>of the source of the image</a:t>
            </a:r>
          </a:p>
          <a:p>
            <a:pPr lvl="1"/>
            <a:r>
              <a:rPr lang="en-US" dirty="0"/>
              <a:t>Like keeping a bibliography</a:t>
            </a:r>
          </a:p>
        </p:txBody>
      </p:sp>
      <p:sp>
        <p:nvSpPr>
          <p:cNvPr id="4" name="Date Placeholder 3">
            <a:extLst>
              <a:ext uri="{FF2B5EF4-FFF2-40B4-BE49-F238E27FC236}">
                <a16:creationId xmlns:a16="http://schemas.microsoft.com/office/drawing/2014/main" id="{B03DF035-A51D-F84A-AAAD-11D4A3A826E5}"/>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634BB477-EA2F-C340-B484-0B0F2B3C128C}"/>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543B255F-5E93-AF4D-A9C3-203D219B16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20</a:t>
            </a:fld>
            <a:endParaRPr lang="it-IT"/>
          </a:p>
        </p:txBody>
      </p:sp>
      <p:pic>
        <p:nvPicPr>
          <p:cNvPr id="1026" name="Picture 2" descr="Creative Commons - cc stickers">
            <a:extLst>
              <a:ext uri="{FF2B5EF4-FFF2-40B4-BE49-F238E27FC236}">
                <a16:creationId xmlns:a16="http://schemas.microsoft.com/office/drawing/2014/main" id="{F0CE9921-3FF3-8543-AB6F-449D3477385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44891" y="1134781"/>
            <a:ext cx="6840167" cy="45335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A33A52-0D47-2548-9446-D60B7DD53CDC}"/>
              </a:ext>
            </a:extLst>
          </p:cNvPr>
          <p:cNvSpPr txBox="1"/>
          <p:nvPr/>
        </p:nvSpPr>
        <p:spPr>
          <a:xfrm>
            <a:off x="6582144" y="5681891"/>
            <a:ext cx="5694188" cy="276999"/>
          </a:xfrm>
          <a:prstGeom prst="rect">
            <a:avLst/>
          </a:prstGeom>
          <a:noFill/>
        </p:spPr>
        <p:txBody>
          <a:bodyPr wrap="none" rtlCol="0">
            <a:spAutoFit/>
          </a:bodyPr>
          <a:lstStyle/>
          <a:p>
            <a:r>
              <a:rPr lang="en-GB" sz="1200" dirty="0">
                <a:hlinkClick r:id="rId3"/>
              </a:rPr>
              <a:t>"Creative Commons - cc stickers"</a:t>
            </a:r>
            <a:r>
              <a:rPr lang="en-GB" sz="1200" dirty="0"/>
              <a:t> by </a:t>
            </a:r>
            <a:r>
              <a:rPr lang="en-GB" sz="1200" dirty="0">
                <a:hlinkClick r:id="rId4"/>
              </a:rPr>
              <a:t>Kalexanderson</a:t>
            </a:r>
            <a:r>
              <a:rPr lang="en-GB" sz="1200" dirty="0"/>
              <a:t> is licensed under </a:t>
            </a:r>
            <a:r>
              <a:rPr lang="en-GB" sz="1200" dirty="0">
                <a:hlinkClick r:id="rId5"/>
              </a:rPr>
              <a:t>CC BY 2.0</a:t>
            </a:r>
            <a:endParaRPr lang="en-US" sz="1200" dirty="0"/>
          </a:p>
        </p:txBody>
      </p:sp>
    </p:spTree>
    <p:extLst>
      <p:ext uri="{BB962C8B-B14F-4D97-AF65-F5344CB8AC3E}">
        <p14:creationId xmlns:p14="http://schemas.microsoft.com/office/powerpoint/2010/main" val="406476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BFC5-0C04-AB49-9A18-BEF489DA51C5}"/>
              </a:ext>
            </a:extLst>
          </p:cNvPr>
          <p:cNvSpPr>
            <a:spLocks noGrp="1"/>
          </p:cNvSpPr>
          <p:nvPr>
            <p:ph type="title"/>
          </p:nvPr>
        </p:nvSpPr>
        <p:spPr/>
        <p:txBody>
          <a:bodyPr/>
          <a:lstStyle/>
          <a:p>
            <a:r>
              <a:rPr lang="en-US" dirty="0"/>
              <a:t>Exceptions to using your images</a:t>
            </a:r>
          </a:p>
        </p:txBody>
      </p:sp>
      <p:sp>
        <p:nvSpPr>
          <p:cNvPr id="3" name="Text Placeholder 2">
            <a:extLst>
              <a:ext uri="{FF2B5EF4-FFF2-40B4-BE49-F238E27FC236}">
                <a16:creationId xmlns:a16="http://schemas.microsoft.com/office/drawing/2014/main" id="{F18C00CA-BD65-9443-AE01-9B15767770BD}"/>
              </a:ext>
            </a:extLst>
          </p:cNvPr>
          <p:cNvSpPr>
            <a:spLocks noGrp="1"/>
          </p:cNvSpPr>
          <p:nvPr>
            <p:ph type="body" idx="1"/>
          </p:nvPr>
        </p:nvSpPr>
        <p:spPr/>
        <p:txBody>
          <a:bodyPr/>
          <a:lstStyle/>
          <a:p>
            <a:pPr>
              <a:spcBef>
                <a:spcPts val="600"/>
              </a:spcBef>
            </a:pPr>
            <a:r>
              <a:rPr lang="en-US" dirty="0"/>
              <a:t>In general, you can use photos you have taken yourself </a:t>
            </a:r>
          </a:p>
          <a:p>
            <a:pPr>
              <a:spcBef>
                <a:spcPts val="600"/>
              </a:spcBef>
            </a:pPr>
            <a:r>
              <a:rPr lang="en-US" dirty="0"/>
              <a:t>There are some exceptions</a:t>
            </a:r>
          </a:p>
          <a:p>
            <a:pPr lvl="1">
              <a:spcBef>
                <a:spcPts val="600"/>
              </a:spcBef>
            </a:pPr>
            <a:r>
              <a:rPr lang="en-US" dirty="0"/>
              <a:t>Freedom of Panorama: not all countries allow you to photograph artistic works which are in public places, e.g. the illuminations on the Eiffel Tower</a:t>
            </a:r>
          </a:p>
          <a:p>
            <a:pPr lvl="1">
              <a:spcBef>
                <a:spcPts val="600"/>
              </a:spcBef>
            </a:pPr>
            <a:r>
              <a:rPr lang="en-US" dirty="0"/>
              <a:t>Public space: definitions of public space may differ as may rights (e.g. non-commercial use only) and whether identifiable people may be included</a:t>
            </a:r>
          </a:p>
          <a:p>
            <a:pPr lvl="1">
              <a:spcBef>
                <a:spcPts val="600"/>
              </a:spcBef>
            </a:pPr>
            <a:r>
              <a:rPr lang="en-US" dirty="0" err="1"/>
              <a:t>Codice</a:t>
            </a:r>
            <a:r>
              <a:rPr lang="en-US" dirty="0"/>
              <a:t> </a:t>
            </a:r>
            <a:r>
              <a:rPr lang="en-US" dirty="0" err="1"/>
              <a:t>Urbani</a:t>
            </a:r>
            <a:r>
              <a:rPr lang="en-US" dirty="0"/>
              <a:t>: Italy has very strict laws around pictures of “cultural goods” requiring authorization to be obtained in advance </a:t>
            </a:r>
          </a:p>
          <a:p>
            <a:pPr>
              <a:spcBef>
                <a:spcPts val="600"/>
              </a:spcBef>
            </a:pPr>
            <a:r>
              <a:rPr lang="en-US" dirty="0"/>
              <a:t>This can be particularly problematic if you seek to publish a book using your photos </a:t>
            </a:r>
          </a:p>
        </p:txBody>
      </p:sp>
      <p:sp>
        <p:nvSpPr>
          <p:cNvPr id="4" name="Date Placeholder 3">
            <a:extLst>
              <a:ext uri="{FF2B5EF4-FFF2-40B4-BE49-F238E27FC236}">
                <a16:creationId xmlns:a16="http://schemas.microsoft.com/office/drawing/2014/main" id="{7BCBB066-8CF1-754E-A2AB-A5FEFD73F3D4}"/>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FD199825-E12D-D243-9BE6-F0D5C0459D77}"/>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24743437-2336-1746-AE6F-DCEB386312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21</a:t>
            </a:fld>
            <a:endParaRPr lang="it-IT"/>
          </a:p>
        </p:txBody>
      </p:sp>
    </p:spTree>
    <p:extLst>
      <p:ext uri="{BB962C8B-B14F-4D97-AF65-F5344CB8AC3E}">
        <p14:creationId xmlns:p14="http://schemas.microsoft.com/office/powerpoint/2010/main" val="727502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3F80-A7FC-A54D-9363-1CF9019EDECA}"/>
              </a:ext>
            </a:extLst>
          </p:cNvPr>
          <p:cNvSpPr>
            <a:spLocks noGrp="1"/>
          </p:cNvSpPr>
          <p:nvPr>
            <p:ph type="title"/>
          </p:nvPr>
        </p:nvSpPr>
        <p:spPr/>
        <p:txBody>
          <a:bodyPr/>
          <a:lstStyle/>
          <a:p>
            <a:r>
              <a:rPr lang="en-US" dirty="0"/>
              <a:t>Using research data and databases</a:t>
            </a:r>
          </a:p>
        </p:txBody>
      </p:sp>
      <p:sp>
        <p:nvSpPr>
          <p:cNvPr id="3" name="Text Placeholder 2">
            <a:extLst>
              <a:ext uri="{FF2B5EF4-FFF2-40B4-BE49-F238E27FC236}">
                <a16:creationId xmlns:a16="http://schemas.microsoft.com/office/drawing/2014/main" id="{99CAB115-D6EC-1146-9117-6A921014A90A}"/>
              </a:ext>
            </a:extLst>
          </p:cNvPr>
          <p:cNvSpPr>
            <a:spLocks noGrp="1"/>
          </p:cNvSpPr>
          <p:nvPr>
            <p:ph type="body" idx="1"/>
          </p:nvPr>
        </p:nvSpPr>
        <p:spPr/>
        <p:txBody>
          <a:bodyPr/>
          <a:lstStyle/>
          <a:p>
            <a:r>
              <a:rPr lang="en-US" dirty="0"/>
              <a:t>Facts are free – they are considered knowledge, a public good</a:t>
            </a:r>
          </a:p>
          <a:p>
            <a:r>
              <a:rPr lang="en-US" dirty="0"/>
              <a:t>Research data are generally facts, however some forms can be copyrighted or have additional rights restricting use: if it has been processed into a work, or turned into a database or collection e.g. structured and searchable</a:t>
            </a:r>
          </a:p>
          <a:p>
            <a:r>
              <a:rPr lang="en-US" dirty="0"/>
              <a:t>You can generally take a copy for your own research</a:t>
            </a:r>
          </a:p>
          <a:p>
            <a:r>
              <a:rPr lang="en-US" dirty="0"/>
              <a:t>However, if you intend to publish portions of copyrighted data or databases, you must seek consent </a:t>
            </a:r>
          </a:p>
        </p:txBody>
      </p:sp>
      <p:sp>
        <p:nvSpPr>
          <p:cNvPr id="4" name="Date Placeholder 3">
            <a:extLst>
              <a:ext uri="{FF2B5EF4-FFF2-40B4-BE49-F238E27FC236}">
                <a16:creationId xmlns:a16="http://schemas.microsoft.com/office/drawing/2014/main" id="{53A7CA70-1918-8940-BD51-627ABAE80F4A}"/>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18FA9158-0E98-D54C-8D24-5AD7A76C2E29}"/>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2230DB2C-041E-ED4F-8C85-01E15563B1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22</a:t>
            </a:fld>
            <a:endParaRPr lang="it-IT"/>
          </a:p>
        </p:txBody>
      </p:sp>
    </p:spTree>
    <p:extLst>
      <p:ext uri="{BB962C8B-B14F-4D97-AF65-F5344CB8AC3E}">
        <p14:creationId xmlns:p14="http://schemas.microsoft.com/office/powerpoint/2010/main" val="389569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B7B0-FC2A-1F43-864D-DDAD364A0D34}"/>
              </a:ext>
            </a:extLst>
          </p:cNvPr>
          <p:cNvSpPr>
            <a:spLocks noGrp="1"/>
          </p:cNvSpPr>
          <p:nvPr>
            <p:ph type="title"/>
          </p:nvPr>
        </p:nvSpPr>
        <p:spPr/>
        <p:txBody>
          <a:bodyPr/>
          <a:lstStyle/>
          <a:p>
            <a:r>
              <a:rPr lang="en-US" dirty="0"/>
              <a:t>Using software</a:t>
            </a:r>
          </a:p>
        </p:txBody>
      </p:sp>
      <p:sp>
        <p:nvSpPr>
          <p:cNvPr id="3" name="Text Placeholder 2">
            <a:extLst>
              <a:ext uri="{FF2B5EF4-FFF2-40B4-BE49-F238E27FC236}">
                <a16:creationId xmlns:a16="http://schemas.microsoft.com/office/drawing/2014/main" id="{B546C80B-39C8-D44F-919D-46921995CA7C}"/>
              </a:ext>
            </a:extLst>
          </p:cNvPr>
          <p:cNvSpPr>
            <a:spLocks noGrp="1"/>
          </p:cNvSpPr>
          <p:nvPr>
            <p:ph type="body" idx="1"/>
          </p:nvPr>
        </p:nvSpPr>
        <p:spPr/>
        <p:txBody>
          <a:bodyPr/>
          <a:lstStyle/>
          <a:p>
            <a:r>
              <a:rPr lang="en-US" dirty="0"/>
              <a:t>Research software often has one of three types of license:</a:t>
            </a:r>
          </a:p>
          <a:p>
            <a:pPr lvl="1"/>
            <a:r>
              <a:rPr lang="en-US" dirty="0"/>
              <a:t>Commercial (e.g. SPSS, Stata, NVivo, </a:t>
            </a:r>
            <a:r>
              <a:rPr lang="en-US" dirty="0" err="1"/>
              <a:t>Matlab</a:t>
            </a:r>
            <a:r>
              <a:rPr lang="en-US" dirty="0"/>
              <a:t>)</a:t>
            </a:r>
          </a:p>
          <a:p>
            <a:pPr lvl="1"/>
            <a:r>
              <a:rPr lang="en-US" dirty="0"/>
              <a:t>Open source (e.g. R, Python, TensorFlow)</a:t>
            </a:r>
          </a:p>
          <a:p>
            <a:pPr lvl="1"/>
            <a:r>
              <a:rPr lang="en-US" dirty="0"/>
              <a:t>Academic / Non-commercial use (e.g. </a:t>
            </a:r>
            <a:r>
              <a:rPr lang="en-US" dirty="0" err="1"/>
              <a:t>omnet</a:t>
            </a:r>
            <a:r>
              <a:rPr lang="en-US" dirty="0"/>
              <a:t>++, </a:t>
            </a:r>
            <a:r>
              <a:rPr lang="en-US" dirty="0" err="1"/>
              <a:t>OpenCarp</a:t>
            </a:r>
            <a:r>
              <a:rPr lang="en-US" dirty="0"/>
              <a:t>)</a:t>
            </a:r>
          </a:p>
          <a:p>
            <a:r>
              <a:rPr lang="en-US" dirty="0"/>
              <a:t>The University of Edinburgh has licensing deals for many common packages: </a:t>
            </a:r>
            <a:r>
              <a:rPr lang="en-US" dirty="0">
                <a:hlinkClick r:id="rId2"/>
              </a:rPr>
              <a:t>https://www.ed.ac.uk/information-services/computing/desktop-personal/software</a:t>
            </a:r>
            <a:r>
              <a:rPr lang="en-US" dirty="0"/>
              <a:t> </a:t>
            </a:r>
          </a:p>
          <a:p>
            <a:r>
              <a:rPr lang="en-US" dirty="0"/>
              <a:t>You must have the right to use the software, through a suitable license. Not all licenses allow              you to modify software</a:t>
            </a:r>
          </a:p>
        </p:txBody>
      </p:sp>
      <p:sp>
        <p:nvSpPr>
          <p:cNvPr id="4" name="Date Placeholder 3">
            <a:extLst>
              <a:ext uri="{FF2B5EF4-FFF2-40B4-BE49-F238E27FC236}">
                <a16:creationId xmlns:a16="http://schemas.microsoft.com/office/drawing/2014/main" id="{0B59D3EC-B7D2-354F-BEA0-C8708BFDFEA2}"/>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28DD2EE0-C86B-A94B-AD63-85C901C49ADF}"/>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DD2C7D58-85F9-1540-B1D8-00D0B90344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23</a:t>
            </a:fld>
            <a:endParaRPr lang="it-IT"/>
          </a:p>
        </p:txBody>
      </p:sp>
    </p:spTree>
    <p:extLst>
      <p:ext uri="{BB962C8B-B14F-4D97-AF65-F5344CB8AC3E}">
        <p14:creationId xmlns:p14="http://schemas.microsoft.com/office/powerpoint/2010/main" val="2211790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4FEC-3C29-2A4D-859E-D4DB17512802}"/>
              </a:ext>
            </a:extLst>
          </p:cNvPr>
          <p:cNvSpPr>
            <a:spLocks noGrp="1"/>
          </p:cNvSpPr>
          <p:nvPr>
            <p:ph type="title"/>
          </p:nvPr>
        </p:nvSpPr>
        <p:spPr/>
        <p:txBody>
          <a:bodyPr/>
          <a:lstStyle/>
          <a:p>
            <a:r>
              <a:rPr lang="en-US" dirty="0"/>
              <a:t>Software, Data, OA and Reproducibility</a:t>
            </a:r>
          </a:p>
        </p:txBody>
      </p:sp>
      <p:sp>
        <p:nvSpPr>
          <p:cNvPr id="3" name="Text Placeholder 2">
            <a:extLst>
              <a:ext uri="{FF2B5EF4-FFF2-40B4-BE49-F238E27FC236}">
                <a16:creationId xmlns:a16="http://schemas.microsoft.com/office/drawing/2014/main" id="{731DBE3E-182D-FA44-8157-F5E60A73F074}"/>
              </a:ext>
            </a:extLst>
          </p:cNvPr>
          <p:cNvSpPr>
            <a:spLocks noGrp="1"/>
          </p:cNvSpPr>
          <p:nvPr>
            <p:ph type="body" idx="1"/>
          </p:nvPr>
        </p:nvSpPr>
        <p:spPr/>
        <p:txBody>
          <a:bodyPr/>
          <a:lstStyle/>
          <a:p>
            <a:r>
              <a:rPr lang="en-US" dirty="0"/>
              <a:t>Many publishers are encouraging reproducible research</a:t>
            </a:r>
          </a:p>
          <a:p>
            <a:r>
              <a:rPr lang="en-US" dirty="0"/>
              <a:t>Likewise, Open Access research is less beneficial if readers cannot replicate the methodology or access the datasets</a:t>
            </a:r>
          </a:p>
          <a:p>
            <a:r>
              <a:rPr lang="en-US" dirty="0"/>
              <a:t>This may mean that there is a benefit to using software which it is easy for others to access and use, e.g. open source software or widely available commercial software with free licenses for research and teaching</a:t>
            </a:r>
          </a:p>
        </p:txBody>
      </p:sp>
      <p:sp>
        <p:nvSpPr>
          <p:cNvPr id="4" name="Date Placeholder 3">
            <a:extLst>
              <a:ext uri="{FF2B5EF4-FFF2-40B4-BE49-F238E27FC236}">
                <a16:creationId xmlns:a16="http://schemas.microsoft.com/office/drawing/2014/main" id="{41EC8DAD-1DCD-8E4C-B0F3-9EBC32E315F0}"/>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222A1EFC-C246-D443-A177-CE47D3903371}"/>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AE9A121A-EBFA-3C4B-875A-C200269150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24</a:t>
            </a:fld>
            <a:endParaRPr lang="it-IT"/>
          </a:p>
        </p:txBody>
      </p:sp>
    </p:spTree>
    <p:extLst>
      <p:ext uri="{BB962C8B-B14F-4D97-AF65-F5344CB8AC3E}">
        <p14:creationId xmlns:p14="http://schemas.microsoft.com/office/powerpoint/2010/main" val="1511176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65D4-AEEA-BC47-AF15-C258E205A4A7}"/>
              </a:ext>
            </a:extLst>
          </p:cNvPr>
          <p:cNvSpPr>
            <a:spLocks noGrp="1"/>
          </p:cNvSpPr>
          <p:nvPr>
            <p:ph type="title"/>
          </p:nvPr>
        </p:nvSpPr>
        <p:spPr/>
        <p:txBody>
          <a:bodyPr/>
          <a:lstStyle/>
          <a:p>
            <a:r>
              <a:rPr lang="en-US" dirty="0"/>
              <a:t>The ultimate edge case: Fan Fiction</a:t>
            </a:r>
          </a:p>
        </p:txBody>
      </p:sp>
      <p:sp>
        <p:nvSpPr>
          <p:cNvPr id="4" name="Date Placeholder 3">
            <a:extLst>
              <a:ext uri="{FF2B5EF4-FFF2-40B4-BE49-F238E27FC236}">
                <a16:creationId xmlns:a16="http://schemas.microsoft.com/office/drawing/2014/main" id="{A640A0ED-3185-AC40-87DD-E47646EAD81D}"/>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9AB01EAA-25FB-FE4E-A314-BFC63B60F64F}"/>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8B4B7EE2-68F5-1D40-B7B7-5D5B90BF4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25</a:t>
            </a:fld>
            <a:endParaRPr lang="it-IT"/>
          </a:p>
        </p:txBody>
      </p:sp>
      <p:pic>
        <p:nvPicPr>
          <p:cNvPr id="2050" name="Picture 2" descr="Strunk and White">
            <a:extLst>
              <a:ext uri="{FF2B5EF4-FFF2-40B4-BE49-F238E27FC236}">
                <a16:creationId xmlns:a16="http://schemas.microsoft.com/office/drawing/2014/main" id="{D58E4DAC-5688-8B49-98F7-029E6B2FC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543792"/>
            <a:ext cx="3231224" cy="43175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D04F29-1A91-E044-954B-A6A4D1B83BA6}"/>
              </a:ext>
            </a:extLst>
          </p:cNvPr>
          <p:cNvSpPr txBox="1"/>
          <p:nvPr/>
        </p:nvSpPr>
        <p:spPr>
          <a:xfrm rot="16200000">
            <a:off x="-1361895" y="3830934"/>
            <a:ext cx="3599062" cy="461665"/>
          </a:xfrm>
          <a:prstGeom prst="rect">
            <a:avLst/>
          </a:prstGeom>
          <a:noFill/>
        </p:spPr>
        <p:txBody>
          <a:bodyPr wrap="none" rtlCol="0">
            <a:spAutoFit/>
          </a:bodyPr>
          <a:lstStyle/>
          <a:p>
            <a:r>
              <a:rPr lang="en-US" sz="1200" dirty="0">
                <a:hlinkClick r:id="rId3"/>
              </a:rPr>
              <a:t>Strunk and White</a:t>
            </a:r>
            <a:r>
              <a:rPr lang="en-US" sz="1200" dirty="0"/>
              <a:t> by Randall Munroe from </a:t>
            </a:r>
            <a:r>
              <a:rPr lang="en-US" sz="1200" dirty="0" err="1"/>
              <a:t>xkcd</a:t>
            </a:r>
            <a:r>
              <a:rPr lang="en-US" sz="1200" dirty="0"/>
              <a:t> is </a:t>
            </a:r>
            <a:br>
              <a:rPr lang="en-US" sz="1200" dirty="0"/>
            </a:br>
            <a:r>
              <a:rPr lang="en-US" sz="1200" dirty="0"/>
              <a:t>licensed under CC BY NC 2.5</a:t>
            </a:r>
          </a:p>
        </p:txBody>
      </p:sp>
      <p:sp>
        <p:nvSpPr>
          <p:cNvPr id="8" name="TextBox 7">
            <a:extLst>
              <a:ext uri="{FF2B5EF4-FFF2-40B4-BE49-F238E27FC236}">
                <a16:creationId xmlns:a16="http://schemas.microsoft.com/office/drawing/2014/main" id="{0EB4BC14-56B9-154F-9D0D-BCB83A6B5F2E}"/>
              </a:ext>
            </a:extLst>
          </p:cNvPr>
          <p:cNvSpPr txBox="1"/>
          <p:nvPr/>
        </p:nvSpPr>
        <p:spPr>
          <a:xfrm>
            <a:off x="4298389" y="1543792"/>
            <a:ext cx="6745663" cy="3847207"/>
          </a:xfrm>
          <a:prstGeom prst="rect">
            <a:avLst/>
          </a:prstGeom>
          <a:noFill/>
        </p:spPr>
        <p:txBody>
          <a:bodyPr wrap="square" rtlCol="0">
            <a:spAutoFit/>
          </a:bodyPr>
          <a:lstStyle/>
          <a:p>
            <a:pPr>
              <a:spcBef>
                <a:spcPts val="200"/>
              </a:spcBef>
            </a:pPr>
            <a:r>
              <a:rPr lang="en-GB" i="1" dirty="0">
                <a:latin typeface="Arial Narrow" panose="020B0604020202020204" pitchFamily="34" charset="0"/>
                <a:cs typeface="Arial Narrow" panose="020B0604020202020204" pitchFamily="34" charset="0"/>
              </a:rPr>
              <a:t>Strunk fell back, exhausted onto the great number of dead leaves that were lying on the ground.</a:t>
            </a:r>
          </a:p>
          <a:p>
            <a:pPr>
              <a:spcBef>
                <a:spcPts val="200"/>
              </a:spcBef>
            </a:pPr>
            <a:r>
              <a:rPr lang="en-GB" i="1" dirty="0">
                <a:latin typeface="Arial Narrow" panose="020B0604020202020204" pitchFamily="34" charset="0"/>
                <a:cs typeface="Arial Narrow" panose="020B0604020202020204" pitchFamily="34" charset="0"/>
              </a:rPr>
              <a:t>"That was incredible," he sighed – his voice passive. "I – I can't describe…"</a:t>
            </a:r>
          </a:p>
          <a:p>
            <a:pPr>
              <a:spcBef>
                <a:spcPts val="200"/>
              </a:spcBef>
            </a:pPr>
            <a:r>
              <a:rPr lang="en-GB" i="1" dirty="0">
                <a:latin typeface="Arial Narrow" panose="020B0604020202020204" pitchFamily="34" charset="0"/>
                <a:cs typeface="Arial Narrow" panose="020B0604020202020204" pitchFamily="34" charset="0"/>
              </a:rPr>
              <a:t>White smiled, and kissed him again. "It's alright, my darling," he said. "After all – you always said we should omit needless words."</a:t>
            </a:r>
          </a:p>
          <a:p>
            <a:pPr>
              <a:spcBef>
                <a:spcPts val="200"/>
              </a:spcBef>
            </a:pPr>
            <a:r>
              <a:rPr lang="en-GB" i="1" dirty="0">
                <a:latin typeface="Arial Narrow" panose="020B0604020202020204" pitchFamily="34" charset="0"/>
                <a:cs typeface="Arial Narrow" panose="020B0604020202020204" pitchFamily="34" charset="0"/>
              </a:rPr>
              <a:t>"But darling," cried Strunk, "I don't want no-one else!"</a:t>
            </a:r>
          </a:p>
          <a:p>
            <a:pPr>
              <a:spcBef>
                <a:spcPts val="200"/>
              </a:spcBef>
            </a:pPr>
            <a:r>
              <a:rPr lang="en-GB" i="1" dirty="0">
                <a:latin typeface="Arial Narrow" panose="020B0604020202020204" pitchFamily="34" charset="0"/>
                <a:cs typeface="Arial Narrow" panose="020B0604020202020204" pitchFamily="34" charset="0"/>
              </a:rPr>
              <a:t>"Control yourself, William", said White sternly. "Your negatives are all over the place."</a:t>
            </a:r>
          </a:p>
          <a:p>
            <a:pPr>
              <a:spcBef>
                <a:spcPts val="200"/>
              </a:spcBef>
            </a:pPr>
            <a:r>
              <a:rPr lang="en-GB" i="1" dirty="0">
                <a:latin typeface="Arial Narrow" panose="020B0604020202020204" pitchFamily="34" charset="0"/>
                <a:cs typeface="Arial Narrow" panose="020B0604020202020204" pitchFamily="34" charset="0"/>
              </a:rPr>
              <a:t>"No, Elwin," he replied, "they're not." And he opened the bathroom door to reveal Fowler, resplendent in White's velvet dressing-gown.</a:t>
            </a:r>
          </a:p>
          <a:p>
            <a:pPr>
              <a:spcBef>
                <a:spcPts val="200"/>
              </a:spcBef>
            </a:pPr>
            <a:r>
              <a:rPr lang="en-GB" i="1" dirty="0">
                <a:latin typeface="Arial Narrow" panose="020B0604020202020204" pitchFamily="34" charset="0"/>
                <a:cs typeface="Arial Narrow" panose="020B0604020202020204" pitchFamily="34" charset="0"/>
              </a:rPr>
              <a:t>They lay back and gazed at the stars, in their unfathomable, unsplit infinity.</a:t>
            </a:r>
          </a:p>
          <a:p>
            <a:pPr>
              <a:spcBef>
                <a:spcPts val="200"/>
              </a:spcBef>
            </a:pPr>
            <a:r>
              <a:rPr lang="en-GB" i="1" dirty="0">
                <a:latin typeface="Arial Narrow" panose="020B0604020202020204" pitchFamily="34" charset="0"/>
                <a:cs typeface="Arial Narrow" panose="020B0604020202020204" pitchFamily="34" charset="0"/>
              </a:rPr>
              <a:t>"Do you ever feel," asked White, "that there's only us two, in the whole of Creation?"</a:t>
            </a:r>
          </a:p>
          <a:p>
            <a:pPr>
              <a:spcBef>
                <a:spcPts val="200"/>
              </a:spcBef>
            </a:pPr>
            <a:r>
              <a:rPr lang="en-GB" i="1" dirty="0">
                <a:latin typeface="Arial Narrow" panose="020B0604020202020204" pitchFamily="34" charset="0"/>
                <a:cs typeface="Arial Narrow" panose="020B0604020202020204" pitchFamily="34" charset="0"/>
              </a:rPr>
              <a:t>"No," replied Strunk, "Though I do often feel that there are only we two."</a:t>
            </a:r>
          </a:p>
          <a:p>
            <a:pPr>
              <a:spcBef>
                <a:spcPts val="200"/>
              </a:spcBef>
            </a:pPr>
            <a:r>
              <a:rPr lang="en-GB" i="1" dirty="0">
                <a:latin typeface="Arial Narrow" panose="020B0604020202020204" pitchFamily="34" charset="0"/>
                <a:cs typeface="Arial Narrow" panose="020B0604020202020204" pitchFamily="34" charset="0"/>
              </a:rPr>
              <a:t>"Forget it," said White, getting up and stalking back to the house.</a:t>
            </a:r>
          </a:p>
          <a:p>
            <a:pPr>
              <a:spcBef>
                <a:spcPts val="200"/>
              </a:spcBef>
            </a:pPr>
            <a:r>
              <a:rPr lang="en-GB" i="1" dirty="0">
                <a:latin typeface="Arial Narrow" panose="020B0604020202020204" pitchFamily="34" charset="0"/>
                <a:cs typeface="Arial Narrow" panose="020B0604020202020204" pitchFamily="34" charset="0"/>
              </a:rPr>
              <a:t>"Uh-oh," said Strunk, "My big mouth and I.”</a:t>
            </a:r>
          </a:p>
          <a:p>
            <a:pPr>
              <a:spcBef>
                <a:spcPts val="200"/>
              </a:spcBef>
            </a:pPr>
            <a:endParaRPr lang="en-GB" dirty="0"/>
          </a:p>
          <a:p>
            <a:pPr>
              <a:spcBef>
                <a:spcPts val="200"/>
              </a:spcBef>
            </a:pPr>
            <a:r>
              <a:rPr lang="en-GB" dirty="0"/>
              <a:t>Contributed by Dan H. and </a:t>
            </a:r>
            <a:r>
              <a:rPr lang="en-GB" dirty="0" err="1"/>
              <a:t>Pflaumbaum</a:t>
            </a:r>
            <a:r>
              <a:rPr lang="en-GB" dirty="0"/>
              <a:t> to </a:t>
            </a:r>
            <a:r>
              <a:rPr lang="en-GB" dirty="0">
                <a:hlinkClick r:id="rId4" tooltip="Permanent link to Important editorial advice"/>
              </a:rPr>
              <a:t>Important editorial advice</a:t>
            </a:r>
            <a:r>
              <a:rPr lang="en-GB" dirty="0"/>
              <a:t> article at </a:t>
            </a:r>
            <a:r>
              <a:rPr lang="en-GB" dirty="0">
                <a:hlinkClick r:id="rId5"/>
              </a:rPr>
              <a:t>Language Log</a:t>
            </a:r>
            <a:endParaRPr lang="en-US" dirty="0"/>
          </a:p>
        </p:txBody>
      </p:sp>
    </p:spTree>
    <p:extLst>
      <p:ext uri="{BB962C8B-B14F-4D97-AF65-F5344CB8AC3E}">
        <p14:creationId xmlns:p14="http://schemas.microsoft.com/office/powerpoint/2010/main" val="185649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EF72-B5F5-7443-A8CC-B58A5BBDFC28}"/>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27A8C28B-8572-CE47-86B8-E5F0B7FC754F}"/>
              </a:ext>
            </a:extLst>
          </p:cNvPr>
          <p:cNvSpPr>
            <a:spLocks noGrp="1"/>
          </p:cNvSpPr>
          <p:nvPr>
            <p:ph type="body" idx="1"/>
          </p:nvPr>
        </p:nvSpPr>
        <p:spPr/>
        <p:txBody>
          <a:bodyPr/>
          <a:lstStyle/>
          <a:p>
            <a:pPr>
              <a:spcBef>
                <a:spcPts val="400"/>
              </a:spcBef>
            </a:pPr>
            <a:r>
              <a:rPr lang="en-US" dirty="0"/>
              <a:t>Intellectual property law enables creators to profit from their work</a:t>
            </a:r>
          </a:p>
          <a:p>
            <a:pPr>
              <a:spcBef>
                <a:spcPts val="400"/>
              </a:spcBef>
            </a:pPr>
            <a:r>
              <a:rPr lang="en-US" dirty="0"/>
              <a:t>You need to know how copyright and licensing impacts your work</a:t>
            </a:r>
          </a:p>
          <a:p>
            <a:pPr>
              <a:spcBef>
                <a:spcPts val="400"/>
              </a:spcBef>
            </a:pPr>
            <a:r>
              <a:rPr lang="en-US" dirty="0"/>
              <a:t>The use of copyrighted materials is often allowed for personal research and study, and in limited amounts for teaching</a:t>
            </a:r>
          </a:p>
          <a:p>
            <a:pPr>
              <a:spcBef>
                <a:spcPts val="400"/>
              </a:spcBef>
            </a:pPr>
            <a:r>
              <a:rPr lang="en-US" dirty="0"/>
              <a:t>Care must be taken to understand what the license to a work allows you to do, especially around commercial use and publishing</a:t>
            </a:r>
          </a:p>
          <a:p>
            <a:pPr>
              <a:spcBef>
                <a:spcPts val="400"/>
              </a:spcBef>
            </a:pPr>
            <a:r>
              <a:rPr lang="en-US" dirty="0"/>
              <a:t>Reference work you use, and keep a record of where it is sourced</a:t>
            </a:r>
          </a:p>
          <a:p>
            <a:pPr>
              <a:spcBef>
                <a:spcPts val="400"/>
              </a:spcBef>
            </a:pPr>
            <a:r>
              <a:rPr lang="en-US" dirty="0"/>
              <a:t>Openly licensed work, e.g. Creative Commons or Open Source allows you to reuse</a:t>
            </a:r>
          </a:p>
        </p:txBody>
      </p:sp>
      <p:sp>
        <p:nvSpPr>
          <p:cNvPr id="4" name="Date Placeholder 3">
            <a:extLst>
              <a:ext uri="{FF2B5EF4-FFF2-40B4-BE49-F238E27FC236}">
                <a16:creationId xmlns:a16="http://schemas.microsoft.com/office/drawing/2014/main" id="{42710682-8417-0444-8EA8-653DFB79BFEA}"/>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9F37A7C1-6EE3-C640-B5B9-B4092A052577}"/>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14C443D9-B710-A047-9ECC-DE0694D381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26</a:t>
            </a:fld>
            <a:endParaRPr lang="it-IT"/>
          </a:p>
        </p:txBody>
      </p:sp>
    </p:spTree>
    <p:extLst>
      <p:ext uri="{BB962C8B-B14F-4D97-AF65-F5344CB8AC3E}">
        <p14:creationId xmlns:p14="http://schemas.microsoft.com/office/powerpoint/2010/main" val="24927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04BC-78D5-7B4E-8830-BF439FAC38B4}"/>
              </a:ext>
            </a:extLst>
          </p:cNvPr>
          <p:cNvSpPr>
            <a:spLocks noGrp="1"/>
          </p:cNvSpPr>
          <p:nvPr>
            <p:ph type="title"/>
          </p:nvPr>
        </p:nvSpPr>
        <p:spPr/>
        <p:txBody>
          <a:bodyPr/>
          <a:lstStyle/>
          <a:p>
            <a:r>
              <a:rPr lang="en-US" dirty="0"/>
              <a:t>University resources</a:t>
            </a:r>
          </a:p>
        </p:txBody>
      </p:sp>
      <p:sp>
        <p:nvSpPr>
          <p:cNvPr id="3" name="Text Placeholder 2">
            <a:extLst>
              <a:ext uri="{FF2B5EF4-FFF2-40B4-BE49-F238E27FC236}">
                <a16:creationId xmlns:a16="http://schemas.microsoft.com/office/drawing/2014/main" id="{810E195D-88AC-5344-933A-3619C7BB6848}"/>
              </a:ext>
            </a:extLst>
          </p:cNvPr>
          <p:cNvSpPr>
            <a:spLocks noGrp="1"/>
          </p:cNvSpPr>
          <p:nvPr>
            <p:ph type="body" idx="1"/>
          </p:nvPr>
        </p:nvSpPr>
        <p:spPr/>
        <p:txBody>
          <a:bodyPr/>
          <a:lstStyle/>
          <a:p>
            <a:r>
              <a:rPr lang="en-US" dirty="0"/>
              <a:t>Library guides: </a:t>
            </a:r>
            <a:r>
              <a:rPr lang="en-US" dirty="0">
                <a:hlinkClick r:id="rId2"/>
              </a:rPr>
              <a:t>https://www.ed.ac.uk/information-services/library-museum-gallery/library-help/copyright</a:t>
            </a:r>
            <a:r>
              <a:rPr lang="en-US" dirty="0"/>
              <a:t> </a:t>
            </a:r>
          </a:p>
          <a:p>
            <a:r>
              <a:rPr lang="en-US" dirty="0"/>
              <a:t>Frequently Asked Questions (FAQs): </a:t>
            </a:r>
            <a:r>
              <a:rPr lang="en-US" dirty="0">
                <a:hlinkClick r:id="rId3"/>
              </a:rPr>
              <a:t>https://www.ed.ac.uk/information-services/library-museum-gallery/library-help/copyright/faqs</a:t>
            </a:r>
            <a:r>
              <a:rPr lang="en-US" dirty="0"/>
              <a:t> </a:t>
            </a:r>
          </a:p>
          <a:p>
            <a:r>
              <a:rPr lang="en-US" dirty="0"/>
              <a:t>Open Educational Resources Policy: </a:t>
            </a:r>
            <a:r>
              <a:rPr lang="en-US" dirty="0">
                <a:hlinkClick r:id="rId4"/>
              </a:rPr>
              <a:t>https://www.ed.ac.uk/files/atoms/files/openeducationalresourcespolicy.pdf</a:t>
            </a:r>
            <a:r>
              <a:rPr lang="en-US" dirty="0"/>
              <a:t> </a:t>
            </a:r>
          </a:p>
        </p:txBody>
      </p:sp>
      <p:sp>
        <p:nvSpPr>
          <p:cNvPr id="4" name="Date Placeholder 3">
            <a:extLst>
              <a:ext uri="{FF2B5EF4-FFF2-40B4-BE49-F238E27FC236}">
                <a16:creationId xmlns:a16="http://schemas.microsoft.com/office/drawing/2014/main" id="{0DF24C47-C6E9-9641-9574-238862DC2C0B}"/>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0AEB2D5C-E5F4-C247-B8C1-172CD305BC0C}"/>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CA88CB56-9B27-D245-880E-91BD1311D7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27</a:t>
            </a:fld>
            <a:endParaRPr lang="it-IT"/>
          </a:p>
        </p:txBody>
      </p:sp>
    </p:spTree>
    <p:extLst>
      <p:ext uri="{BB962C8B-B14F-4D97-AF65-F5344CB8AC3E}">
        <p14:creationId xmlns:p14="http://schemas.microsoft.com/office/powerpoint/2010/main" val="3230483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818C-0959-6741-B96C-2418347CC2D0}"/>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38B85F23-6461-5549-9036-E3D7A25EEF40}"/>
              </a:ext>
            </a:extLst>
          </p:cNvPr>
          <p:cNvSpPr>
            <a:spLocks noGrp="1"/>
          </p:cNvSpPr>
          <p:nvPr>
            <p:ph type="body" idx="1"/>
          </p:nvPr>
        </p:nvSpPr>
        <p:spPr/>
        <p:txBody>
          <a:bodyPr/>
          <a:lstStyle/>
          <a:p>
            <a:r>
              <a:rPr lang="en-US" dirty="0"/>
              <a:t>Workshop next Monday will cover </a:t>
            </a:r>
            <a:br>
              <a:rPr lang="en-US" dirty="0"/>
            </a:br>
            <a:r>
              <a:rPr lang="en-US" dirty="0"/>
              <a:t>“</a:t>
            </a:r>
            <a:r>
              <a:rPr lang="en-GB" dirty="0"/>
              <a:t>Understanding copyright and licensing of your own work”</a:t>
            </a:r>
            <a:endParaRPr lang="en-US" dirty="0"/>
          </a:p>
        </p:txBody>
      </p:sp>
      <p:sp>
        <p:nvSpPr>
          <p:cNvPr id="4" name="Date Placeholder 3">
            <a:extLst>
              <a:ext uri="{FF2B5EF4-FFF2-40B4-BE49-F238E27FC236}">
                <a16:creationId xmlns:a16="http://schemas.microsoft.com/office/drawing/2014/main" id="{FAE6DC2B-DB83-1240-A05A-8E564BE40279}"/>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92324454-1BC7-9E4E-A96A-B25F11158BD4}"/>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C26A87C9-3346-B74D-B34B-3B9AE535BC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28</a:t>
            </a:fld>
            <a:endParaRPr lang="it-IT"/>
          </a:p>
        </p:txBody>
      </p:sp>
    </p:spTree>
    <p:extLst>
      <p:ext uri="{BB962C8B-B14F-4D97-AF65-F5344CB8AC3E}">
        <p14:creationId xmlns:p14="http://schemas.microsoft.com/office/powerpoint/2010/main" val="363035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2"/>
        <p:cNvGrpSpPr/>
        <p:nvPr/>
      </p:nvGrpSpPr>
      <p:grpSpPr>
        <a:xfrm>
          <a:off x="0" y="0"/>
          <a:ext cx="0" cy="0"/>
          <a:chOff x="0" y="0"/>
          <a:chExt cx="0" cy="0"/>
        </a:xfrm>
      </p:grpSpPr>
      <p:pic>
        <p:nvPicPr>
          <p:cNvPr id="93" name="Google Shape;93;p2" descr="A close up of a building&#10;&#10;Description generated with high confidence"/>
          <p:cNvPicPr preferRelativeResize="0"/>
          <p:nvPr/>
        </p:nvPicPr>
        <p:blipFill rotWithShape="1">
          <a:blip r:embed="rId3">
            <a:alphaModFix/>
          </a:blip>
          <a:srcRect/>
          <a:stretch/>
        </p:blipFill>
        <p:spPr>
          <a:xfrm>
            <a:off x="20" y="10"/>
            <a:ext cx="12191980" cy="6857990"/>
          </a:xfrm>
          <a:prstGeom prst="rect">
            <a:avLst/>
          </a:prstGeom>
          <a:noFill/>
          <a:ln>
            <a:noFill/>
          </a:ln>
        </p:spPr>
      </p:pic>
      <p:pic>
        <p:nvPicPr>
          <p:cNvPr id="94" name="Google Shape;94;p2"/>
          <p:cNvPicPr preferRelativeResize="0"/>
          <p:nvPr/>
        </p:nvPicPr>
        <p:blipFill rotWithShape="1">
          <a:blip r:embed="rId4">
            <a:alphaModFix/>
          </a:blip>
          <a:srcRect t="1928" r="-2" b="1934"/>
          <a:stretch/>
        </p:blipFill>
        <p:spPr>
          <a:xfrm>
            <a:off x="107380" y="-3091095"/>
            <a:ext cx="11792594" cy="11341599"/>
          </a:xfrm>
          <a:custGeom>
            <a:avLst/>
            <a:gdLst/>
            <a:ahLst/>
            <a:cxnLst/>
            <a:rect l="l" t="t" r="r" b="b"/>
            <a:pathLst>
              <a:path w="7128913" h="6853457" extrusionOk="0">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a:ln>
            <a:noFill/>
          </a:ln>
        </p:spPr>
      </p:pic>
      <p:pic>
        <p:nvPicPr>
          <p:cNvPr id="95" name="Google Shape;95;p2" descr="A close up of a sign&#10;&#10;Description generated with very high confidence"/>
          <p:cNvPicPr preferRelativeResize="0"/>
          <p:nvPr/>
        </p:nvPicPr>
        <p:blipFill rotWithShape="1">
          <a:blip r:embed="rId5">
            <a:alphaModFix/>
          </a:blip>
          <a:srcRect/>
          <a:stretch/>
        </p:blipFill>
        <p:spPr>
          <a:xfrm>
            <a:off x="8175390" y="234409"/>
            <a:ext cx="3831944" cy="754113"/>
          </a:xfrm>
          <a:prstGeom prst="rect">
            <a:avLst/>
          </a:prstGeom>
          <a:noFill/>
          <a:ln>
            <a:noFill/>
          </a:ln>
        </p:spPr>
      </p:pic>
      <p:sp>
        <p:nvSpPr>
          <p:cNvPr id="2" name="Rectangle 1">
            <a:extLst>
              <a:ext uri="{FF2B5EF4-FFF2-40B4-BE49-F238E27FC236}">
                <a16:creationId xmlns:a16="http://schemas.microsoft.com/office/drawing/2014/main" id="{FE5B278E-D34B-4800-9117-3497522F154D}"/>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5ABB4664-3C2B-4A9B-9437-7270C7E139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
        <p:nvSpPr>
          <p:cNvPr id="4" name="Rectangle 3">
            <a:extLst>
              <a:ext uri="{FF2B5EF4-FFF2-40B4-BE49-F238E27FC236}">
                <a16:creationId xmlns:a16="http://schemas.microsoft.com/office/drawing/2014/main" id="{11CB6C09-AC94-4800-8E12-8034E472C56F}"/>
              </a:ext>
            </a:extLst>
          </p:cNvPr>
          <p:cNvSpPr/>
          <p:nvPr/>
        </p:nvSpPr>
        <p:spPr>
          <a:xfrm>
            <a:off x="5058931" y="6400800"/>
            <a:ext cx="2074138" cy="369332"/>
          </a:xfrm>
          <a:prstGeom prst="rect">
            <a:avLst/>
          </a:prstGeom>
        </p:spPr>
        <p:txBody>
          <a:bodyPr wrap="square">
            <a:spAutoFit/>
          </a:bodyPr>
          <a:lstStyle/>
          <a:p>
            <a:r>
              <a:rPr lang="en-GB">
                <a:solidFill>
                  <a:srgbClr val="00CEC0"/>
                </a:solidFill>
                <a:latin typeface="Source Sans Pro" panose="020B0503030403020204" pitchFamily="34" charset="0"/>
              </a:rPr>
              <a:t>www.cdcs.ed.ac.uk</a:t>
            </a:r>
          </a:p>
        </p:txBody>
      </p:sp>
      <p:sp>
        <p:nvSpPr>
          <p:cNvPr id="5" name="Date Placeholder 4">
            <a:extLst>
              <a:ext uri="{FF2B5EF4-FFF2-40B4-BE49-F238E27FC236}">
                <a16:creationId xmlns:a16="http://schemas.microsoft.com/office/drawing/2014/main" id="{B2E1D45F-319A-0446-BEED-027682C7308D}"/>
              </a:ext>
            </a:extLst>
          </p:cNvPr>
          <p:cNvSpPr>
            <a:spLocks noGrp="1"/>
          </p:cNvSpPr>
          <p:nvPr>
            <p:ph type="dt" idx="10"/>
          </p:nvPr>
        </p:nvSpPr>
        <p:spPr/>
        <p:txBody>
          <a:bodyPr/>
          <a:lstStyle/>
          <a:p>
            <a:r>
              <a:rPr lang="en-GB"/>
              <a:t>15/03/2021</a:t>
            </a:r>
          </a:p>
        </p:txBody>
      </p:sp>
      <p:sp>
        <p:nvSpPr>
          <p:cNvPr id="6" name="Footer Placeholder 5">
            <a:extLst>
              <a:ext uri="{FF2B5EF4-FFF2-40B4-BE49-F238E27FC236}">
                <a16:creationId xmlns:a16="http://schemas.microsoft.com/office/drawing/2014/main" id="{F7C73837-4A75-B54C-AEE7-0715174861A5}"/>
              </a:ext>
            </a:extLst>
          </p:cNvPr>
          <p:cNvSpPr>
            <a:spLocks noGrp="1"/>
          </p:cNvSpPr>
          <p:nvPr>
            <p:ph type="ftr" idx="11"/>
          </p:nvPr>
        </p:nvSpPr>
        <p:spPr/>
        <p:txBody>
          <a:bodyPr/>
          <a:lstStyle/>
          <a:p>
            <a:r>
              <a:rPr lang="en-GB"/>
              <a:t>Copyright and Licensing</a:t>
            </a:r>
          </a:p>
        </p:txBody>
      </p:sp>
      <p:sp>
        <p:nvSpPr>
          <p:cNvPr id="7" name="Slide Number Placeholder 6">
            <a:extLst>
              <a:ext uri="{FF2B5EF4-FFF2-40B4-BE49-F238E27FC236}">
                <a16:creationId xmlns:a16="http://schemas.microsoft.com/office/drawing/2014/main" id="{84E9E4E5-9FA7-E941-974F-603D46384D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3</a:t>
            </a:fld>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AC6D0F-AEF7-254D-B0B2-03DEFA0A4C24}"/>
              </a:ext>
            </a:extLst>
          </p:cNvPr>
          <p:cNvSpPr>
            <a:spLocks noGrp="1"/>
          </p:cNvSpPr>
          <p:nvPr>
            <p:ph type="title"/>
          </p:nvPr>
        </p:nvSpPr>
        <p:spPr/>
        <p:txBody>
          <a:bodyPr/>
          <a:lstStyle/>
          <a:p>
            <a:r>
              <a:rPr lang="en-US" dirty="0"/>
              <a:t>What this workshop covers</a:t>
            </a:r>
          </a:p>
        </p:txBody>
      </p:sp>
      <p:sp>
        <p:nvSpPr>
          <p:cNvPr id="6" name="Text Placeholder 5">
            <a:extLst>
              <a:ext uri="{FF2B5EF4-FFF2-40B4-BE49-F238E27FC236}">
                <a16:creationId xmlns:a16="http://schemas.microsoft.com/office/drawing/2014/main" id="{F84E5C3A-A937-3F48-99CA-A1335694910C}"/>
              </a:ext>
            </a:extLst>
          </p:cNvPr>
          <p:cNvSpPr>
            <a:spLocks noGrp="1"/>
          </p:cNvSpPr>
          <p:nvPr>
            <p:ph type="body" idx="1"/>
          </p:nvPr>
        </p:nvSpPr>
        <p:spPr/>
        <p:txBody>
          <a:bodyPr/>
          <a:lstStyle/>
          <a:p>
            <a:r>
              <a:rPr lang="en-US" dirty="0"/>
              <a:t>Introduction to intellectual property, copyright, and licensing </a:t>
            </a:r>
          </a:p>
          <a:p>
            <a:r>
              <a:rPr lang="en-US" dirty="0"/>
              <a:t>University commitment to research integrity</a:t>
            </a:r>
          </a:p>
          <a:p>
            <a:r>
              <a:rPr lang="en-US" dirty="0"/>
              <a:t>Examples of using digital objects: images, databases, software tools</a:t>
            </a:r>
          </a:p>
          <a:p>
            <a:endParaRPr lang="en-US" dirty="0"/>
          </a:p>
          <a:p>
            <a:pPr marL="114300" indent="0">
              <a:buNone/>
            </a:pPr>
            <a:r>
              <a:rPr lang="en-US" b="1" dirty="0"/>
              <a:t>Intellectual Property:</a:t>
            </a:r>
            <a:r>
              <a:rPr lang="en-US" dirty="0"/>
              <a:t> </a:t>
            </a:r>
            <a:r>
              <a:rPr lang="en-US" i="1" dirty="0"/>
              <a:t>“rights granted to creators and owners of works that are the result of human intellectual creativity”</a:t>
            </a:r>
          </a:p>
          <a:p>
            <a:pPr marL="114300" indent="0">
              <a:buNone/>
            </a:pPr>
            <a:endParaRPr lang="en-US" i="1" dirty="0"/>
          </a:p>
          <a:p>
            <a:pPr marL="114300" indent="0">
              <a:buNone/>
            </a:pPr>
            <a:r>
              <a:rPr lang="en-US" i="1" dirty="0"/>
              <a:t>As researchers, we are creators               and consumers of many works</a:t>
            </a:r>
          </a:p>
        </p:txBody>
      </p:sp>
      <p:sp>
        <p:nvSpPr>
          <p:cNvPr id="2" name="Date Placeholder 1">
            <a:extLst>
              <a:ext uri="{FF2B5EF4-FFF2-40B4-BE49-F238E27FC236}">
                <a16:creationId xmlns:a16="http://schemas.microsoft.com/office/drawing/2014/main" id="{F1E54FD2-3E6E-EF47-9C8B-9249573EDBA2}"/>
              </a:ext>
            </a:extLst>
          </p:cNvPr>
          <p:cNvSpPr>
            <a:spLocks noGrp="1"/>
          </p:cNvSpPr>
          <p:nvPr>
            <p:ph type="dt" idx="10"/>
          </p:nvPr>
        </p:nvSpPr>
        <p:spPr/>
        <p:txBody>
          <a:bodyPr/>
          <a:lstStyle/>
          <a:p>
            <a:r>
              <a:rPr lang="en-GB"/>
              <a:t>15/03/2021</a:t>
            </a:r>
          </a:p>
        </p:txBody>
      </p:sp>
      <p:sp>
        <p:nvSpPr>
          <p:cNvPr id="3" name="Footer Placeholder 2">
            <a:extLst>
              <a:ext uri="{FF2B5EF4-FFF2-40B4-BE49-F238E27FC236}">
                <a16:creationId xmlns:a16="http://schemas.microsoft.com/office/drawing/2014/main" id="{9556D02E-F587-9240-9618-A513521CEB79}"/>
              </a:ext>
            </a:extLst>
          </p:cNvPr>
          <p:cNvSpPr>
            <a:spLocks noGrp="1"/>
          </p:cNvSpPr>
          <p:nvPr>
            <p:ph type="ftr" idx="11"/>
          </p:nvPr>
        </p:nvSpPr>
        <p:spPr/>
        <p:txBody>
          <a:bodyPr/>
          <a:lstStyle/>
          <a:p>
            <a:r>
              <a:rPr lang="en-GB"/>
              <a:t>Copyright and Licensing</a:t>
            </a:r>
          </a:p>
        </p:txBody>
      </p:sp>
      <p:sp>
        <p:nvSpPr>
          <p:cNvPr id="4" name="Slide Number Placeholder 3">
            <a:extLst>
              <a:ext uri="{FF2B5EF4-FFF2-40B4-BE49-F238E27FC236}">
                <a16:creationId xmlns:a16="http://schemas.microsoft.com/office/drawing/2014/main" id="{2CB2B885-605A-B44A-A1CD-6E613468B0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4</a:t>
            </a:fld>
            <a:endParaRPr lang="it-IT"/>
          </a:p>
        </p:txBody>
      </p:sp>
    </p:spTree>
    <p:extLst>
      <p:ext uri="{BB962C8B-B14F-4D97-AF65-F5344CB8AC3E}">
        <p14:creationId xmlns:p14="http://schemas.microsoft.com/office/powerpoint/2010/main" val="222912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344C5-D52E-4948-8AE7-0578036C01BE}"/>
              </a:ext>
            </a:extLst>
          </p:cNvPr>
          <p:cNvSpPr>
            <a:spLocks noGrp="1"/>
          </p:cNvSpPr>
          <p:nvPr>
            <p:ph type="title"/>
          </p:nvPr>
        </p:nvSpPr>
        <p:spPr/>
        <p:txBody>
          <a:bodyPr/>
          <a:lstStyle/>
          <a:p>
            <a:r>
              <a:rPr lang="en-US" dirty="0"/>
              <a:t>IANAL (I Am Not A Lawyer)</a:t>
            </a:r>
          </a:p>
        </p:txBody>
      </p:sp>
      <p:sp>
        <p:nvSpPr>
          <p:cNvPr id="3" name="Text Placeholder 2">
            <a:extLst>
              <a:ext uri="{FF2B5EF4-FFF2-40B4-BE49-F238E27FC236}">
                <a16:creationId xmlns:a16="http://schemas.microsoft.com/office/drawing/2014/main" id="{D471810B-A64D-A441-9DF7-E0CA22B50EB7}"/>
              </a:ext>
            </a:extLst>
          </p:cNvPr>
          <p:cNvSpPr>
            <a:spLocks noGrp="1"/>
          </p:cNvSpPr>
          <p:nvPr>
            <p:ph type="body" idx="1"/>
          </p:nvPr>
        </p:nvSpPr>
        <p:spPr/>
        <p:txBody>
          <a:bodyPr/>
          <a:lstStyle/>
          <a:p>
            <a:r>
              <a:rPr lang="en-US" dirty="0"/>
              <a:t>This is not legal advice</a:t>
            </a:r>
          </a:p>
          <a:p>
            <a:endParaRPr lang="en-US" dirty="0"/>
          </a:p>
          <a:p>
            <a:r>
              <a:rPr lang="en-US" dirty="0"/>
              <a:t>If you want advice from people with a legal background:</a:t>
            </a:r>
          </a:p>
          <a:p>
            <a:pPr lvl="1"/>
            <a:r>
              <a:rPr lang="en-US" dirty="0">
                <a:hlinkClick r:id="rId2"/>
              </a:rPr>
              <a:t>UK Copyright Law: The Basics</a:t>
            </a:r>
            <a:endParaRPr lang="en-US" dirty="0"/>
          </a:p>
          <a:p>
            <a:pPr lvl="1"/>
            <a:r>
              <a:rPr lang="en-US" dirty="0">
                <a:hlinkClick r:id="rId3"/>
              </a:rPr>
              <a:t>Intellectual Property Law</a:t>
            </a:r>
            <a:endParaRPr lang="en-US" dirty="0"/>
          </a:p>
          <a:p>
            <a:pPr lvl="1"/>
            <a:r>
              <a:rPr lang="en-GB" dirty="0">
                <a:hlinkClick r:id="rId4"/>
              </a:rPr>
              <a:t>The International Free and Open Source Lawbook</a:t>
            </a:r>
            <a:endParaRPr lang="en-GB" dirty="0"/>
          </a:p>
          <a:p>
            <a:pPr lvl="1"/>
            <a:r>
              <a:rPr lang="en-GB" dirty="0">
                <a:hlinkClick r:id="rId5"/>
              </a:rPr>
              <a:t>qLegal: advice for tech start-ups + entrepreneurs</a:t>
            </a:r>
            <a:endParaRPr lang="en-GB" dirty="0"/>
          </a:p>
          <a:p>
            <a:pPr lvl="1"/>
            <a:r>
              <a:rPr lang="en-GB" dirty="0">
                <a:hlinkClick r:id="rId6"/>
              </a:rPr>
              <a:t>tl;dr legal: Software Licenses in Plain English</a:t>
            </a:r>
            <a:endParaRPr lang="en-GB" dirty="0"/>
          </a:p>
          <a:p>
            <a:pPr lvl="1"/>
            <a:r>
              <a:rPr lang="en-GB" dirty="0">
                <a:hlinkClick r:id="rId7"/>
              </a:rPr>
              <a:t>Open Source Software Watch</a:t>
            </a:r>
            <a:endParaRPr lang="en-US" dirty="0"/>
          </a:p>
          <a:p>
            <a:endParaRPr lang="en-US" dirty="0"/>
          </a:p>
        </p:txBody>
      </p:sp>
      <p:sp>
        <p:nvSpPr>
          <p:cNvPr id="4" name="Date Placeholder 3">
            <a:extLst>
              <a:ext uri="{FF2B5EF4-FFF2-40B4-BE49-F238E27FC236}">
                <a16:creationId xmlns:a16="http://schemas.microsoft.com/office/drawing/2014/main" id="{CDE7E420-CF37-6C49-8BCB-6215A0502D5C}"/>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67128778-7C0B-7D47-B603-23738777AA4F}"/>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73FA956D-1748-A742-AAC5-4EB0D982F7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5</a:t>
            </a:fld>
            <a:endParaRPr lang="it-IT"/>
          </a:p>
        </p:txBody>
      </p:sp>
    </p:spTree>
    <p:extLst>
      <p:ext uri="{BB962C8B-B14F-4D97-AF65-F5344CB8AC3E}">
        <p14:creationId xmlns:p14="http://schemas.microsoft.com/office/powerpoint/2010/main" val="1472657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62AC-71FB-8B4C-B0A8-37195C7B2EB1}"/>
              </a:ext>
            </a:extLst>
          </p:cNvPr>
          <p:cNvSpPr>
            <a:spLocks noGrp="1"/>
          </p:cNvSpPr>
          <p:nvPr>
            <p:ph type="title"/>
          </p:nvPr>
        </p:nvSpPr>
        <p:spPr/>
        <p:txBody>
          <a:bodyPr/>
          <a:lstStyle/>
          <a:p>
            <a:r>
              <a:rPr lang="en-US" dirty="0"/>
              <a:t>Copyright</a:t>
            </a:r>
          </a:p>
        </p:txBody>
      </p:sp>
      <p:sp>
        <p:nvSpPr>
          <p:cNvPr id="3" name="Text Placeholder 2">
            <a:extLst>
              <a:ext uri="{FF2B5EF4-FFF2-40B4-BE49-F238E27FC236}">
                <a16:creationId xmlns:a16="http://schemas.microsoft.com/office/drawing/2014/main" id="{3DF3C47A-04EE-144C-B2A3-7B4BB92E1309}"/>
              </a:ext>
            </a:extLst>
          </p:cNvPr>
          <p:cNvSpPr>
            <a:spLocks noGrp="1"/>
          </p:cNvSpPr>
          <p:nvPr>
            <p:ph type="body" idx="1"/>
          </p:nvPr>
        </p:nvSpPr>
        <p:spPr/>
        <p:txBody>
          <a:bodyPr/>
          <a:lstStyle/>
          <a:p>
            <a:pPr fontAlgn="base"/>
            <a:r>
              <a:rPr lang="en-GB" dirty="0"/>
              <a:t>“legally enforceable property right that enables a rights holder to profit from a work ... preventing others from exploiting the work without the rights holder's say so for a period of time”, </a:t>
            </a:r>
            <a:r>
              <a:rPr lang="en-GB" dirty="0">
                <a:hlinkClick r:id="rId2"/>
              </a:rPr>
              <a:t>Copyright law</a:t>
            </a:r>
            <a:r>
              <a:rPr lang="en-GB" dirty="0"/>
              <a:t>, Jisc, 2014</a:t>
            </a:r>
          </a:p>
          <a:p>
            <a:pPr lvl="1" fontAlgn="base"/>
            <a:r>
              <a:rPr lang="en-GB" dirty="0"/>
              <a:t>Protection of a tangible manifestation of an idea; e.g. a book, image, software, web content, databases, recordings, broadcasts</a:t>
            </a:r>
          </a:p>
          <a:p>
            <a:pPr lvl="1" fontAlgn="base"/>
            <a:r>
              <a:rPr lang="en-GB" dirty="0"/>
              <a:t>Copyright is free and automatic – no registration or notice is required</a:t>
            </a:r>
          </a:p>
          <a:p>
            <a:pPr lvl="1" fontAlgn="base"/>
            <a:r>
              <a:rPr lang="en-GB" dirty="0"/>
              <a:t>Copyright holder must be a legal entity</a:t>
            </a:r>
          </a:p>
          <a:p>
            <a:pPr lvl="2"/>
            <a:r>
              <a:rPr lang="en-GB" dirty="0"/>
              <a:t>Copyright © 2021 The University of Edinburgh</a:t>
            </a:r>
          </a:p>
          <a:p>
            <a:pPr lvl="2"/>
            <a:r>
              <a:rPr lang="en-GB" dirty="0"/>
              <a:t>Copyright © 2021 Mo McClean</a:t>
            </a:r>
          </a:p>
          <a:p>
            <a:endParaRPr lang="en-US" dirty="0"/>
          </a:p>
        </p:txBody>
      </p:sp>
      <p:sp>
        <p:nvSpPr>
          <p:cNvPr id="4" name="Date Placeholder 3">
            <a:extLst>
              <a:ext uri="{FF2B5EF4-FFF2-40B4-BE49-F238E27FC236}">
                <a16:creationId xmlns:a16="http://schemas.microsoft.com/office/drawing/2014/main" id="{9CEC1286-78A3-C648-9372-ADBC3FF313B3}"/>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0C68204D-B3E0-F24D-BB0F-247983D5CAD2}"/>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E617CCE7-4A95-E347-9257-D3E3BA5238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6</a:t>
            </a:fld>
            <a:endParaRPr lang="it-IT"/>
          </a:p>
        </p:txBody>
      </p:sp>
    </p:spTree>
    <p:extLst>
      <p:ext uri="{BB962C8B-B14F-4D97-AF65-F5344CB8AC3E}">
        <p14:creationId xmlns:p14="http://schemas.microsoft.com/office/powerpoint/2010/main" val="304883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3138-6A79-D342-A485-ACC4FD84F479}"/>
              </a:ext>
            </a:extLst>
          </p:cNvPr>
          <p:cNvSpPr>
            <a:spLocks noGrp="1"/>
          </p:cNvSpPr>
          <p:nvPr>
            <p:ph type="title"/>
          </p:nvPr>
        </p:nvSpPr>
        <p:spPr/>
        <p:txBody>
          <a:bodyPr/>
          <a:lstStyle/>
          <a:p>
            <a:r>
              <a:rPr lang="en-US" dirty="0"/>
              <a:t>Copyright rights</a:t>
            </a:r>
          </a:p>
        </p:txBody>
      </p:sp>
      <p:sp>
        <p:nvSpPr>
          <p:cNvPr id="3" name="Text Placeholder 2">
            <a:extLst>
              <a:ext uri="{FF2B5EF4-FFF2-40B4-BE49-F238E27FC236}">
                <a16:creationId xmlns:a16="http://schemas.microsoft.com/office/drawing/2014/main" id="{F6881B65-7AB0-2B4C-8078-312B0256759A}"/>
              </a:ext>
            </a:extLst>
          </p:cNvPr>
          <p:cNvSpPr>
            <a:spLocks noGrp="1"/>
          </p:cNvSpPr>
          <p:nvPr>
            <p:ph type="body" idx="1"/>
          </p:nvPr>
        </p:nvSpPr>
        <p:spPr/>
        <p:txBody>
          <a:bodyPr/>
          <a:lstStyle/>
          <a:p>
            <a:r>
              <a:rPr lang="en-GB" dirty="0"/>
              <a:t>Reproduction - copying the work in any way (photocopying, scanning, recording or downloading)</a:t>
            </a:r>
          </a:p>
          <a:p>
            <a:r>
              <a:rPr lang="en-GB" dirty="0"/>
              <a:t>Distribution - issuing copies of the work to the public in print or electronically</a:t>
            </a:r>
          </a:p>
          <a:p>
            <a:r>
              <a:rPr lang="en-GB" dirty="0"/>
              <a:t>Rental and lending of the work to the public</a:t>
            </a:r>
          </a:p>
          <a:p>
            <a:r>
              <a:rPr lang="en-GB" dirty="0"/>
              <a:t>Public performance – performing, showing, playing or broadcasting a work to the public</a:t>
            </a:r>
          </a:p>
          <a:p>
            <a:r>
              <a:rPr lang="en-GB" dirty="0"/>
              <a:t>Adaptation – making of an adaptation of a work</a:t>
            </a:r>
          </a:p>
          <a:p>
            <a:endParaRPr lang="en-US" dirty="0"/>
          </a:p>
        </p:txBody>
      </p:sp>
      <p:sp>
        <p:nvSpPr>
          <p:cNvPr id="4" name="Date Placeholder 3">
            <a:extLst>
              <a:ext uri="{FF2B5EF4-FFF2-40B4-BE49-F238E27FC236}">
                <a16:creationId xmlns:a16="http://schemas.microsoft.com/office/drawing/2014/main" id="{5FD4AD7B-B3EE-0841-BC02-7F5ED72AC591}"/>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103B2E5A-4DB5-1447-9433-5A43F937F30B}"/>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F9BA0412-2046-DA40-B639-4C982955F9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7</a:t>
            </a:fld>
            <a:endParaRPr lang="it-IT"/>
          </a:p>
        </p:txBody>
      </p:sp>
    </p:spTree>
    <p:extLst>
      <p:ext uri="{BB962C8B-B14F-4D97-AF65-F5344CB8AC3E}">
        <p14:creationId xmlns:p14="http://schemas.microsoft.com/office/powerpoint/2010/main" val="1340235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FAF9-B419-CF41-A895-E876B20FEEDE}"/>
              </a:ext>
            </a:extLst>
          </p:cNvPr>
          <p:cNvSpPr>
            <a:spLocks noGrp="1"/>
          </p:cNvSpPr>
          <p:nvPr>
            <p:ph type="title"/>
          </p:nvPr>
        </p:nvSpPr>
        <p:spPr/>
        <p:txBody>
          <a:bodyPr/>
          <a:lstStyle/>
          <a:p>
            <a:r>
              <a:rPr lang="en-US" dirty="0"/>
              <a:t>Things you can’t copyright</a:t>
            </a:r>
          </a:p>
        </p:txBody>
      </p:sp>
      <p:sp>
        <p:nvSpPr>
          <p:cNvPr id="3" name="Text Placeholder 2">
            <a:extLst>
              <a:ext uri="{FF2B5EF4-FFF2-40B4-BE49-F238E27FC236}">
                <a16:creationId xmlns:a16="http://schemas.microsoft.com/office/drawing/2014/main" id="{8CF11D9C-421B-8C43-B89A-C4E80260914D}"/>
              </a:ext>
            </a:extLst>
          </p:cNvPr>
          <p:cNvSpPr>
            <a:spLocks noGrp="1"/>
          </p:cNvSpPr>
          <p:nvPr>
            <p:ph type="body" idx="1"/>
          </p:nvPr>
        </p:nvSpPr>
        <p:spPr>
          <a:xfrm>
            <a:off x="838200" y="1825625"/>
            <a:ext cx="10633364" cy="4351338"/>
          </a:xfrm>
        </p:spPr>
        <p:txBody>
          <a:bodyPr/>
          <a:lstStyle/>
          <a:p>
            <a:r>
              <a:rPr lang="en-US" dirty="0"/>
              <a:t>Ideas</a:t>
            </a:r>
          </a:p>
          <a:p>
            <a:r>
              <a:rPr lang="en-US" dirty="0"/>
              <a:t>Names or titles (but these can be </a:t>
            </a:r>
            <a:r>
              <a:rPr lang="en-US" i="1" dirty="0"/>
              <a:t>trademarked</a:t>
            </a:r>
            <a:r>
              <a:rPr lang="en-US" dirty="0"/>
              <a:t>)</a:t>
            </a:r>
          </a:p>
          <a:p>
            <a:r>
              <a:rPr lang="en-US" dirty="0"/>
              <a:t>Data and facts (but the way they are expressed can be)</a:t>
            </a:r>
          </a:p>
          <a:p>
            <a:r>
              <a:rPr lang="en-US" dirty="0"/>
              <a:t>Recipes / formulas (though accompanying instructions, descriptions and images, as well as the layout can)</a:t>
            </a:r>
          </a:p>
          <a:p>
            <a:r>
              <a:rPr lang="en-US" dirty="0"/>
              <a:t>Template forms (though the layout can)</a:t>
            </a:r>
          </a:p>
          <a:p>
            <a:r>
              <a:rPr lang="en-US" dirty="0"/>
              <a:t>Inventions, processes and methods (but these can be </a:t>
            </a:r>
            <a:r>
              <a:rPr lang="en-US" i="1" dirty="0"/>
              <a:t>patented</a:t>
            </a:r>
            <a:r>
              <a:rPr lang="en-US" dirty="0"/>
              <a:t>) </a:t>
            </a:r>
          </a:p>
          <a:p>
            <a:r>
              <a:rPr lang="en-US" dirty="0"/>
              <a:t>3D designs (but these have a             similar </a:t>
            </a:r>
            <a:r>
              <a:rPr lang="en-US" i="1" dirty="0"/>
              <a:t>design rights </a:t>
            </a:r>
            <a:r>
              <a:rPr lang="en-US" dirty="0"/>
              <a:t>protection)</a:t>
            </a:r>
          </a:p>
          <a:p>
            <a:endParaRPr lang="en-US" dirty="0"/>
          </a:p>
          <a:p>
            <a:endParaRPr lang="en-US" dirty="0"/>
          </a:p>
        </p:txBody>
      </p:sp>
      <p:sp>
        <p:nvSpPr>
          <p:cNvPr id="4" name="Date Placeholder 3">
            <a:extLst>
              <a:ext uri="{FF2B5EF4-FFF2-40B4-BE49-F238E27FC236}">
                <a16:creationId xmlns:a16="http://schemas.microsoft.com/office/drawing/2014/main" id="{86160746-D784-BB48-B84E-FAECA35C896C}"/>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674A6E03-A100-D649-93F7-81BFFC69C3FB}"/>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F3BB1760-8575-F142-ACDA-495521C7A6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8</a:t>
            </a:fld>
            <a:endParaRPr lang="it-IT"/>
          </a:p>
        </p:txBody>
      </p:sp>
    </p:spTree>
    <p:extLst>
      <p:ext uri="{BB962C8B-B14F-4D97-AF65-F5344CB8AC3E}">
        <p14:creationId xmlns:p14="http://schemas.microsoft.com/office/powerpoint/2010/main" val="317429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4F81-7430-2840-BA8A-47C1E7AABD6C}"/>
              </a:ext>
            </a:extLst>
          </p:cNvPr>
          <p:cNvSpPr>
            <a:spLocks noGrp="1"/>
          </p:cNvSpPr>
          <p:nvPr>
            <p:ph type="title"/>
          </p:nvPr>
        </p:nvSpPr>
        <p:spPr/>
        <p:txBody>
          <a:bodyPr/>
          <a:lstStyle/>
          <a:p>
            <a:r>
              <a:rPr lang="en-US" dirty="0"/>
              <a:t>Patents</a:t>
            </a:r>
          </a:p>
        </p:txBody>
      </p:sp>
      <p:sp>
        <p:nvSpPr>
          <p:cNvPr id="3" name="Text Placeholder 2">
            <a:extLst>
              <a:ext uri="{FF2B5EF4-FFF2-40B4-BE49-F238E27FC236}">
                <a16:creationId xmlns:a16="http://schemas.microsoft.com/office/drawing/2014/main" id="{46EA21D0-CD12-9847-9FE0-E4D98FA82B95}"/>
              </a:ext>
            </a:extLst>
          </p:cNvPr>
          <p:cNvSpPr>
            <a:spLocks noGrp="1"/>
          </p:cNvSpPr>
          <p:nvPr>
            <p:ph type="body" idx="1"/>
          </p:nvPr>
        </p:nvSpPr>
        <p:spPr/>
        <p:txBody>
          <a:bodyPr/>
          <a:lstStyle/>
          <a:p>
            <a:pPr fontAlgn="base"/>
            <a:r>
              <a:rPr lang="en-GB" dirty="0"/>
              <a:t>“protect new inventions and cover how things work, what they do, how they do it, what they are made of and how they are made. It gives the owner the right to prevent others from making, using, importing or selling the invention without permission”, </a:t>
            </a:r>
            <a:r>
              <a:rPr lang="en-GB" dirty="0">
                <a:hlinkClick r:id="rId2"/>
              </a:rPr>
              <a:t>Patents</a:t>
            </a:r>
            <a:r>
              <a:rPr lang="en-GB" dirty="0"/>
              <a:t>, Jisc.</a:t>
            </a:r>
          </a:p>
          <a:p>
            <a:pPr lvl="1" fontAlgn="base"/>
            <a:r>
              <a:rPr lang="en-GB" dirty="0"/>
              <a:t>Invention must be novel, i.e. has an ‘inventive step’ that is not obvious to someone who works in the subject area</a:t>
            </a:r>
          </a:p>
          <a:p>
            <a:pPr lvl="1" fontAlgn="base"/>
            <a:r>
              <a:rPr lang="en-GB" dirty="0"/>
              <a:t>Invention must be confidential to be patentable</a:t>
            </a:r>
          </a:p>
          <a:p>
            <a:pPr lvl="1" fontAlgn="base"/>
            <a:r>
              <a:rPr lang="en-GB" dirty="0"/>
              <a:t>Inventions relating to computer software may be patentable, but only if they involve something more than just software running on a computer in a technically ordinary way</a:t>
            </a:r>
          </a:p>
          <a:p>
            <a:endParaRPr lang="en-US" dirty="0"/>
          </a:p>
        </p:txBody>
      </p:sp>
      <p:sp>
        <p:nvSpPr>
          <p:cNvPr id="4" name="Date Placeholder 3">
            <a:extLst>
              <a:ext uri="{FF2B5EF4-FFF2-40B4-BE49-F238E27FC236}">
                <a16:creationId xmlns:a16="http://schemas.microsoft.com/office/drawing/2014/main" id="{0F1F05A2-5736-9547-9AA0-E4E9B5FACEE2}"/>
              </a:ext>
            </a:extLst>
          </p:cNvPr>
          <p:cNvSpPr>
            <a:spLocks noGrp="1"/>
          </p:cNvSpPr>
          <p:nvPr>
            <p:ph type="dt" idx="10"/>
          </p:nvPr>
        </p:nvSpPr>
        <p:spPr/>
        <p:txBody>
          <a:bodyPr/>
          <a:lstStyle/>
          <a:p>
            <a:r>
              <a:rPr lang="en-GB"/>
              <a:t>15/03/2021</a:t>
            </a:r>
          </a:p>
        </p:txBody>
      </p:sp>
      <p:sp>
        <p:nvSpPr>
          <p:cNvPr id="5" name="Footer Placeholder 4">
            <a:extLst>
              <a:ext uri="{FF2B5EF4-FFF2-40B4-BE49-F238E27FC236}">
                <a16:creationId xmlns:a16="http://schemas.microsoft.com/office/drawing/2014/main" id="{75EC7B2F-0BAE-C440-8AF4-722D28332598}"/>
              </a:ext>
            </a:extLst>
          </p:cNvPr>
          <p:cNvSpPr>
            <a:spLocks noGrp="1"/>
          </p:cNvSpPr>
          <p:nvPr>
            <p:ph type="ftr" idx="11"/>
          </p:nvPr>
        </p:nvSpPr>
        <p:spPr/>
        <p:txBody>
          <a:bodyPr/>
          <a:lstStyle/>
          <a:p>
            <a:r>
              <a:rPr lang="en-GB"/>
              <a:t>Copyright and Licensing</a:t>
            </a:r>
          </a:p>
        </p:txBody>
      </p:sp>
      <p:sp>
        <p:nvSpPr>
          <p:cNvPr id="6" name="Slide Number Placeholder 5">
            <a:extLst>
              <a:ext uri="{FF2B5EF4-FFF2-40B4-BE49-F238E27FC236}">
                <a16:creationId xmlns:a16="http://schemas.microsoft.com/office/drawing/2014/main" id="{1E27C4F2-81B7-0344-A5F9-DEC29367EB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9</a:t>
            </a:fld>
            <a:endParaRPr lang="it-IT"/>
          </a:p>
        </p:txBody>
      </p:sp>
    </p:spTree>
    <p:extLst>
      <p:ext uri="{BB962C8B-B14F-4D97-AF65-F5344CB8AC3E}">
        <p14:creationId xmlns:p14="http://schemas.microsoft.com/office/powerpoint/2010/main" val="34938070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2927</Words>
  <Application>Microsoft Macintosh PowerPoint</Application>
  <PresentationFormat>Widescreen</PresentationFormat>
  <Paragraphs>285</Paragraphs>
  <Slides>28</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Source Sans Pro</vt:lpstr>
      <vt:lpstr>Integral CF</vt:lpstr>
      <vt:lpstr>Calibri</vt:lpstr>
      <vt:lpstr>Office Theme</vt:lpstr>
      <vt:lpstr>Using copyrighted material 15 March 2021 </vt:lpstr>
      <vt:lpstr>Reusing this material</vt:lpstr>
      <vt:lpstr>PowerPoint Presentation</vt:lpstr>
      <vt:lpstr>What this workshop covers</vt:lpstr>
      <vt:lpstr>IANAL (I Am Not A Lawyer)</vt:lpstr>
      <vt:lpstr>Copyright</vt:lpstr>
      <vt:lpstr>Copyright rights</vt:lpstr>
      <vt:lpstr>Things you can’t copyright</vt:lpstr>
      <vt:lpstr>Patents</vt:lpstr>
      <vt:lpstr>Transferring rights</vt:lpstr>
      <vt:lpstr>Licensing</vt:lpstr>
      <vt:lpstr>What licensing looks like to most people</vt:lpstr>
      <vt:lpstr>University commitment to research integrity</vt:lpstr>
      <vt:lpstr>Reusing this material</vt:lpstr>
      <vt:lpstr>Using copyrighted material 15 March 2021 </vt:lpstr>
      <vt:lpstr>Using copyrighted material</vt:lpstr>
      <vt:lpstr>Common fallacies around copyright</vt:lpstr>
      <vt:lpstr>Fair dealing</vt:lpstr>
      <vt:lpstr>Using images and photos</vt:lpstr>
      <vt:lpstr>Attributing images</vt:lpstr>
      <vt:lpstr>Exceptions to using your images</vt:lpstr>
      <vt:lpstr>Using research data and databases</vt:lpstr>
      <vt:lpstr>Using software</vt:lpstr>
      <vt:lpstr>Software, Data, OA and Reproducibility</vt:lpstr>
      <vt:lpstr>The ultimate edge case: Fan Fiction</vt:lpstr>
      <vt:lpstr>Summary</vt:lpstr>
      <vt:lpstr>University 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Carpentry  25-27  November 2020 Dealing with Data and Datasets</dc:title>
  <dc:creator>hp</dc:creator>
  <cp:lastModifiedBy>CHUE HONG Neil</cp:lastModifiedBy>
  <cp:revision>35</cp:revision>
  <dcterms:modified xsi:type="dcterms:W3CDTF">2021-03-15T01:11:48Z</dcterms:modified>
</cp:coreProperties>
</file>