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3"/>
  </p:notesMasterIdLst>
  <p:sldIdLst>
    <p:sldId id="256" r:id="rId2"/>
    <p:sldId id="268" r:id="rId3"/>
    <p:sldId id="257" r:id="rId4"/>
    <p:sldId id="269" r:id="rId5"/>
    <p:sldId id="270" r:id="rId6"/>
    <p:sldId id="272" r:id="rId7"/>
    <p:sldId id="297" r:id="rId8"/>
    <p:sldId id="277" r:id="rId9"/>
    <p:sldId id="280" r:id="rId10"/>
    <p:sldId id="282" r:id="rId11"/>
    <p:sldId id="284" r:id="rId12"/>
    <p:sldId id="294" r:id="rId13"/>
    <p:sldId id="295" r:id="rId14"/>
    <p:sldId id="298" r:id="rId15"/>
    <p:sldId id="299" r:id="rId16"/>
    <p:sldId id="301" r:id="rId17"/>
    <p:sldId id="296" r:id="rId18"/>
    <p:sldId id="300" r:id="rId19"/>
    <p:sldId id="292" r:id="rId20"/>
    <p:sldId id="271" r:id="rId21"/>
    <p:sldId id="293"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Integral CF" pitchFamily="2" charset="77"/>
      <p:regular r:id="rId28"/>
    </p:embeddedFont>
    <p:embeddedFont>
      <p:font typeface="Source Sans Pro" panose="020B0503030403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IELIN Lucia" initials="ML" lastIdx="2" clrIdx="0">
    <p:extLst>
      <p:ext uri="{19B8F6BF-5375-455C-9EA6-DF929625EA0E}">
        <p15:presenceInfo xmlns:p15="http://schemas.microsoft.com/office/powerpoint/2012/main" userId="MICHIELIN Luci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15/03/2021</a:t>
            </a:r>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Copyright and Licensing</a:t>
            </a:r>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
        <p:nvSpPr>
          <p:cNvPr id="2" name="Rectangle 1">
            <a:extLst>
              <a:ext uri="{FF2B5EF4-FFF2-40B4-BE49-F238E27FC236}">
                <a16:creationId xmlns:a16="http://schemas.microsoft.com/office/drawing/2014/main" id="{FBFDD750-60EF-3E41-97B9-972D2D59E919}"/>
              </a:ext>
            </a:extLst>
          </p:cNvPr>
          <p:cNvSpPr/>
          <p:nvPr userDrawn="1"/>
        </p:nvSpPr>
        <p:spPr>
          <a:xfrm>
            <a:off x="1" y="5398719"/>
            <a:ext cx="12192000" cy="14592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15/03/2021</a:t>
            </a:r>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Copyright and Licensing</a:t>
            </a:r>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15/03/2021</a:t>
            </a:r>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Copyright and Licensing</a:t>
            </a:r>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15/03/2021</a:t>
            </a:r>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Copyright and Licensing</a:t>
            </a:r>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15/03/2021</a:t>
            </a:r>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Copyright and Licensing</a:t>
            </a:r>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15/03/2021</a:t>
            </a:r>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Copyright and Licensing</a:t>
            </a:r>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15/03/2021</a:t>
            </a:r>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Copyright and Licensing</a:t>
            </a:r>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15/03/2021</a:t>
            </a:r>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Copyright and Licensing</a:t>
            </a:r>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15/03/2021</a:t>
            </a:r>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Copyright and Licensing</a:t>
            </a:r>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15/03/2021</a:t>
            </a:r>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Copyright and Licensing</a:t>
            </a:r>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11" name="Rectangle 10">
            <a:extLst>
              <a:ext uri="{FF2B5EF4-FFF2-40B4-BE49-F238E27FC236}">
                <a16:creationId xmlns:a16="http://schemas.microsoft.com/office/drawing/2014/main" id="{ACD07534-DC3E-B741-A1F7-F08CDD0A99CF}"/>
              </a:ext>
            </a:extLst>
          </p:cNvPr>
          <p:cNvSpPr/>
          <p:nvPr userDrawn="1"/>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a:extLst>
              <a:ext uri="{FF2B5EF4-FFF2-40B4-BE49-F238E27FC236}">
                <a16:creationId xmlns:a16="http://schemas.microsoft.com/office/drawing/2014/main" id="{A2B8CD09-2B96-F84E-8DBE-9F16B7BDD115}"/>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baseline="0">
                <a:solidFill>
                  <a:schemeClr val="bg1">
                    <a:lumMod val="95000"/>
                  </a:schemeClr>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GB">
                <a:solidFill>
                  <a:schemeClr val="bg1">
                    <a:lumMod val="95000"/>
                  </a:schemeClr>
                </a:solidFill>
              </a:rPr>
              <a:t>15/03/2021</a:t>
            </a:r>
            <a:endParaRPr lang="en-GB" dirty="0">
              <a:solidFill>
                <a:schemeClr val="bg1">
                  <a:lumMod val="95000"/>
                </a:schemeClr>
              </a:solidFill>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baseline="0">
                <a:solidFill>
                  <a:schemeClr val="bg1">
                    <a:lumMod val="95000"/>
                  </a:schemeClr>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GB">
                <a:solidFill>
                  <a:schemeClr val="bg1">
                    <a:lumMod val="95000"/>
                  </a:schemeClr>
                </a:solidFill>
              </a:rPr>
              <a:t>Copyright and Licensing</a:t>
            </a:r>
            <a:endParaRPr lang="en-GB" dirty="0">
              <a:solidFill>
                <a:schemeClr val="bg1">
                  <a:lumMod val="95000"/>
                </a:schemeClr>
              </a:solidFill>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baseline="0">
                <a:solidFill>
                  <a:schemeClr val="bg1">
                    <a:lumMod val="95000"/>
                  </a:schemeClr>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it-IT" smtClean="0"/>
              <a:pPr/>
              <a:t>‹#›</a:t>
            </a:fld>
            <a:endParaRPr lang="it-IT" dirty="0">
              <a:solidFill>
                <a:schemeClr val="bg1">
                  <a:lumMod val="95000"/>
                </a:schemeClr>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ChueHong@epcc.ed.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emf"/><Relationship Id="rId5" Type="http://schemas.openxmlformats.org/officeDocument/2006/relationships/image" Target="../media/image2.png"/><Relationship Id="rId4" Type="http://schemas.openxmlformats.org/officeDocument/2006/relationships/hyperlink" Target="https://orcid.org/0000-0002-8876-7606"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choosealicense.com/" TargetMode="External"/><Relationship Id="rId2" Type="http://schemas.openxmlformats.org/officeDocument/2006/relationships/hyperlink" Target="https://opensource.org/licenses" TargetMode="External"/><Relationship Id="rId1" Type="http://schemas.openxmlformats.org/officeDocument/2006/relationships/slideLayout" Target="../slideLayouts/slideLayout2.xml"/><Relationship Id="rId5" Type="http://schemas.openxmlformats.org/officeDocument/2006/relationships/hyperlink" Target="https://www.ed.ac.uk/edinburgh-innovations/for-staff/commercialisation-routes/licensing-technology" TargetMode="External"/><Relationship Id="rId4" Type="http://schemas.openxmlformats.org/officeDocument/2006/relationships/hyperlink" Target="https://creativecommons.org/share-your-wor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License_compatibilit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creativecommons.org/licenses/by/4.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ed.ac.uk/information-services/library-museum-gallery/library-help/copyright/faqs" TargetMode="External"/><Relationship Id="rId2" Type="http://schemas.openxmlformats.org/officeDocument/2006/relationships/hyperlink" Target="https://www.ed.ac.uk/information-services/library-museum-gallery/library-help/copyright" TargetMode="External"/><Relationship Id="rId1" Type="http://schemas.openxmlformats.org/officeDocument/2006/relationships/slideLayout" Target="../slideLayouts/slideLayout2.xml"/><Relationship Id="rId4" Type="http://schemas.openxmlformats.org/officeDocument/2006/relationships/hyperlink" Target="https://www.ed.ac.uk/files/atoms/files/openeducationalresourcespolicy.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jisc.ac.uk/guides/intellectual-property-law" TargetMode="External"/><Relationship Id="rId7" Type="http://schemas.openxmlformats.org/officeDocument/2006/relationships/hyperlink" Target="http://oss-watch.ac.uk/" TargetMode="External"/><Relationship Id="rId2" Type="http://schemas.openxmlformats.org/officeDocument/2006/relationships/hyperlink" Target="https://www.pinsentmasons.com/out-law/guides/copyright-law-the-basics" TargetMode="External"/><Relationship Id="rId1" Type="http://schemas.openxmlformats.org/officeDocument/2006/relationships/slideLayout" Target="../slideLayouts/slideLayout2.xml"/><Relationship Id="rId6" Type="http://schemas.openxmlformats.org/officeDocument/2006/relationships/hyperlink" Target="https://tldrlegal.com/" TargetMode="External"/><Relationship Id="rId5" Type="http://schemas.openxmlformats.org/officeDocument/2006/relationships/hyperlink" Target="http://www.qlegal.qmul.ac.uk/" TargetMode="External"/><Relationship Id="rId4" Type="http://schemas.openxmlformats.org/officeDocument/2006/relationships/hyperlink" Target="http://ifosslawbook.org/"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jisc.ac.uk/guides/copyright-la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parcopen.org/our-work/author-rights/brochur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creativecommons.org/licenses/by/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2573534"/>
            <a:ext cx="9144000" cy="2647500"/>
          </a:xfrm>
          <a:prstGeom prst="rect">
            <a:avLst/>
          </a:prstGeom>
          <a:noFill/>
          <a:ln>
            <a:noFill/>
          </a:ln>
        </p:spPr>
        <p:txBody>
          <a:bodyPr spcFirstLastPara="1" wrap="square" lIns="91425" tIns="45700" rIns="91425" bIns="45700" anchor="b" anchorCtr="0">
            <a:noAutofit/>
          </a:bodyPr>
          <a:lstStyle/>
          <a:p>
            <a:pPr marL="0" lvl="0" indent="0" algn="ctr" rtl="0">
              <a:lnSpc>
                <a:spcPct val="150000"/>
              </a:lnSpc>
              <a:spcBef>
                <a:spcPts val="0"/>
              </a:spcBef>
              <a:spcAft>
                <a:spcPts val="0"/>
              </a:spcAft>
              <a:buClr>
                <a:schemeClr val="dk1"/>
              </a:buClr>
              <a:buSzPts val="4410"/>
              <a:buFont typeface="Calibri"/>
              <a:buNone/>
            </a:pPr>
            <a:r>
              <a:rPr lang="en-GB" sz="3600" b="1" cap="small" dirty="0">
                <a:latin typeface="+mj-lt"/>
              </a:rPr>
              <a:t>Licensing</a:t>
            </a:r>
            <a:r>
              <a:rPr lang="it-IT" sz="3600" b="1" cap="small" dirty="0">
                <a:latin typeface="+mj-lt"/>
              </a:rPr>
              <a:t> Your </a:t>
            </a:r>
            <a:r>
              <a:rPr lang="it-IT" sz="3600" b="1" cap="small" dirty="0" err="1">
                <a:latin typeface="+mj-lt"/>
              </a:rPr>
              <a:t>Own</a:t>
            </a:r>
            <a:r>
              <a:rPr lang="it-IT" sz="3600" b="1" cap="small" dirty="0">
                <a:latin typeface="+mj-lt"/>
              </a:rPr>
              <a:t> Work</a:t>
            </a:r>
            <a:br>
              <a:rPr lang="it-IT" sz="3600" b="1" cap="small" dirty="0">
                <a:latin typeface="+mj-lt"/>
              </a:rPr>
            </a:br>
            <a:r>
              <a:rPr lang="it-IT" sz="3600" b="1" cap="small" dirty="0">
                <a:latin typeface="+mj-lt"/>
              </a:rPr>
              <a:t>22 March 2021</a:t>
            </a:r>
            <a:br>
              <a:rPr lang="it-IT" sz="4000" dirty="0">
                <a:latin typeface="Integral CF" panose="00000500000000000000" pitchFamily="50" charset="0"/>
              </a:rPr>
            </a:br>
            <a:endParaRPr sz="4000" dirty="0">
              <a:latin typeface="Integral CF" panose="00000500000000000000" pitchFamily="50" charset="0"/>
            </a:endParaRPr>
          </a:p>
        </p:txBody>
      </p:sp>
      <p:sp>
        <p:nvSpPr>
          <p:cNvPr id="85" name="Google Shape;85;p13"/>
          <p:cNvSpPr txBox="1">
            <a:spLocks noGrp="1"/>
          </p:cNvSpPr>
          <p:nvPr>
            <p:ph type="subTitle" idx="1"/>
          </p:nvPr>
        </p:nvSpPr>
        <p:spPr>
          <a:xfrm>
            <a:off x="1524000" y="4393184"/>
            <a:ext cx="9144000" cy="1655700"/>
          </a:xfrm>
          <a:prstGeom prst="rect">
            <a:avLst/>
          </a:prstGeom>
          <a:noFill/>
          <a:ln>
            <a:noFill/>
          </a:ln>
        </p:spPr>
        <p:txBody>
          <a:bodyPr spcFirstLastPara="1" wrap="square" lIns="91425" tIns="45700" rIns="91425" bIns="45700" anchor="t" anchorCtr="0">
            <a:noAutofit/>
          </a:bodyPr>
          <a:lstStyle/>
          <a:p>
            <a:pPr marL="0" indent="0">
              <a:spcBef>
                <a:spcPts val="0"/>
              </a:spcBef>
              <a:buSzPts val="3200"/>
            </a:pPr>
            <a:r>
              <a:rPr lang="en-GB" dirty="0"/>
              <a:t>Neil </a:t>
            </a:r>
            <a:r>
              <a:rPr lang="en-GB" dirty="0" err="1"/>
              <a:t>Chue</a:t>
            </a:r>
            <a:r>
              <a:rPr lang="en-GB" dirty="0"/>
              <a:t> Hong (</a:t>
            </a:r>
            <a:r>
              <a:rPr lang="en-GB" dirty="0">
                <a:hlinkClick r:id="rId3"/>
              </a:rPr>
              <a:t>N.ChueHong@epcc.ed.ac.uk</a:t>
            </a:r>
            <a:r>
              <a:rPr lang="en-GB" dirty="0"/>
              <a:t> @</a:t>
            </a:r>
            <a:r>
              <a:rPr lang="en-GB" dirty="0" err="1"/>
              <a:t>npch</a:t>
            </a:r>
            <a:r>
              <a:rPr lang="en-GB" dirty="0"/>
              <a:t>)</a:t>
            </a:r>
          </a:p>
          <a:p>
            <a:pPr marL="0" lvl="0" indent="0">
              <a:spcBef>
                <a:spcPts val="0"/>
              </a:spcBef>
              <a:buSzPts val="3200"/>
            </a:pPr>
            <a:r>
              <a:rPr lang="en-GB" dirty="0"/>
              <a:t>ORCID: </a:t>
            </a:r>
            <a:r>
              <a:rPr lang="en-GB" dirty="0">
                <a:hlinkClick r:id="rId4"/>
              </a:rPr>
              <a:t>https://orcid.org/0000-0002-8876-7606</a:t>
            </a:r>
            <a:br>
              <a:rPr lang="en-GB" dirty="0"/>
            </a:br>
            <a:r>
              <a:rPr lang="en-GB" dirty="0"/>
              <a:t>Director, Software Sustainability Institute</a:t>
            </a:r>
          </a:p>
          <a:p>
            <a:pPr marL="0" lvl="0" indent="0">
              <a:spcBef>
                <a:spcPts val="0"/>
              </a:spcBef>
              <a:buSzPts val="3200"/>
            </a:pPr>
            <a:r>
              <a:rPr lang="en-GB" dirty="0"/>
              <a:t>Senior Research Fellow, EPCC</a:t>
            </a:r>
          </a:p>
          <a:p>
            <a:pPr marL="0" lvl="0" indent="0">
              <a:spcBef>
                <a:spcPts val="0"/>
              </a:spcBef>
              <a:buSzPts val="3200"/>
            </a:pPr>
            <a:r>
              <a:rPr lang="en-GB" dirty="0"/>
              <a:t>University of Edinburgh </a:t>
            </a:r>
            <a:endParaRPr dirty="0"/>
          </a:p>
        </p:txBody>
      </p:sp>
      <p:sp>
        <p:nvSpPr>
          <p:cNvPr id="86" name="Google Shape;86;p13"/>
          <p:cNvSpPr txBox="1"/>
          <p:nvPr/>
        </p:nvSpPr>
        <p:spPr>
          <a:xfrm>
            <a:off x="1593300" y="654573"/>
            <a:ext cx="9005400" cy="13257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5400"/>
              <a:buFont typeface="Calibri"/>
              <a:buNone/>
            </a:pPr>
            <a:r>
              <a:rPr lang="it-IT" sz="5400" b="1" i="0" u="none" strike="noStrike" cap="small" dirty="0">
                <a:solidFill>
                  <a:schemeClr val="dk1"/>
                </a:solidFill>
                <a:latin typeface="+mj-lt"/>
                <a:ea typeface="Calibri"/>
                <a:cs typeface="Calibri"/>
                <a:sym typeface="Calibri"/>
              </a:rPr>
              <a:t>Copyright and </a:t>
            </a:r>
            <a:r>
              <a:rPr lang="en-GB" sz="5400" b="1" i="0" u="none" strike="noStrike" cap="small" dirty="0">
                <a:solidFill>
                  <a:schemeClr val="dk1"/>
                </a:solidFill>
                <a:latin typeface="+mj-lt"/>
                <a:ea typeface="Calibri"/>
                <a:cs typeface="Calibri"/>
                <a:sym typeface="Calibri"/>
              </a:rPr>
              <a:t>licenses</a:t>
            </a:r>
            <a:endParaRPr lang="en-GB" cap="small" dirty="0">
              <a:latin typeface="+mj-lt"/>
            </a:endParaRPr>
          </a:p>
        </p:txBody>
      </p:sp>
      <p:pic>
        <p:nvPicPr>
          <p:cNvPr id="2" name="Picture 1" descr="Logo, icon&#10;&#10;Description automatically generated">
            <a:extLst>
              <a:ext uri="{FF2B5EF4-FFF2-40B4-BE49-F238E27FC236}">
                <a16:creationId xmlns:a16="http://schemas.microsoft.com/office/drawing/2014/main" id="{A36A1C1A-ACD9-4FE2-AA5A-633A62A6CC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186467"/>
            <a:ext cx="2647500" cy="2647500"/>
          </a:xfrm>
          <a:prstGeom prst="rect">
            <a:avLst/>
          </a:prstGeom>
        </p:spPr>
      </p:pic>
      <p:pic>
        <p:nvPicPr>
          <p:cNvPr id="4" name="Picture 3">
            <a:extLst>
              <a:ext uri="{FF2B5EF4-FFF2-40B4-BE49-F238E27FC236}">
                <a16:creationId xmlns:a16="http://schemas.microsoft.com/office/drawing/2014/main" id="{D568F1AE-8274-5243-9886-B0FC0F405CF3}"/>
              </a:ext>
            </a:extLst>
          </p:cNvPr>
          <p:cNvPicPr>
            <a:picLocks noChangeAspect="1"/>
          </p:cNvPicPr>
          <p:nvPr/>
        </p:nvPicPr>
        <p:blipFill>
          <a:blip r:embed="rId6"/>
          <a:stretch>
            <a:fillRect/>
          </a:stretch>
        </p:blipFill>
        <p:spPr>
          <a:xfrm>
            <a:off x="8555276" y="4543484"/>
            <a:ext cx="3544680" cy="21401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D0083-C88F-D443-8155-FD9E40CD4193}"/>
              </a:ext>
            </a:extLst>
          </p:cNvPr>
          <p:cNvSpPr>
            <a:spLocks noGrp="1"/>
          </p:cNvSpPr>
          <p:nvPr>
            <p:ph type="title"/>
          </p:nvPr>
        </p:nvSpPr>
        <p:spPr/>
        <p:txBody>
          <a:bodyPr/>
          <a:lstStyle/>
          <a:p>
            <a:r>
              <a:rPr lang="en-US" dirty="0"/>
              <a:t>Types of work</a:t>
            </a:r>
          </a:p>
        </p:txBody>
      </p:sp>
      <p:sp>
        <p:nvSpPr>
          <p:cNvPr id="3" name="Text Placeholder 2">
            <a:extLst>
              <a:ext uri="{FF2B5EF4-FFF2-40B4-BE49-F238E27FC236}">
                <a16:creationId xmlns:a16="http://schemas.microsoft.com/office/drawing/2014/main" id="{BE4BE945-ADE1-4948-A272-8DF57FEC4FFC}"/>
              </a:ext>
            </a:extLst>
          </p:cNvPr>
          <p:cNvSpPr>
            <a:spLocks noGrp="1"/>
          </p:cNvSpPr>
          <p:nvPr>
            <p:ph type="body" idx="1"/>
          </p:nvPr>
        </p:nvSpPr>
        <p:spPr/>
        <p:txBody>
          <a:bodyPr/>
          <a:lstStyle/>
          <a:p>
            <a:r>
              <a:rPr lang="en-US" dirty="0"/>
              <a:t>Creative works</a:t>
            </a:r>
          </a:p>
          <a:p>
            <a:pPr lvl="1"/>
            <a:r>
              <a:rPr lang="en-US" dirty="0"/>
              <a:t>Publications, books, articles, blog posts</a:t>
            </a:r>
          </a:p>
          <a:p>
            <a:pPr lvl="1"/>
            <a:r>
              <a:rPr lang="en-US" dirty="0"/>
              <a:t>Photographs, images, music, videos, films </a:t>
            </a:r>
          </a:p>
          <a:p>
            <a:pPr lvl="1"/>
            <a:r>
              <a:rPr lang="en-US" dirty="0"/>
              <a:t>Educational resources, documentation</a:t>
            </a:r>
          </a:p>
          <a:p>
            <a:pPr lvl="1"/>
            <a:r>
              <a:rPr lang="en-US" dirty="0"/>
              <a:t>Databases</a:t>
            </a:r>
          </a:p>
          <a:p>
            <a:r>
              <a:rPr lang="en-US" dirty="0"/>
              <a:t>Computer software and hardware</a:t>
            </a:r>
          </a:p>
          <a:p>
            <a:pPr lvl="1"/>
            <a:r>
              <a:rPr lang="en-US" dirty="0"/>
              <a:t>Also creative works, but often use different types of licenses</a:t>
            </a:r>
          </a:p>
          <a:p>
            <a:pPr lvl="1"/>
            <a:r>
              <a:rPr lang="en-US" dirty="0"/>
              <a:t>Includes scripts, code, software as a service</a:t>
            </a:r>
          </a:p>
          <a:p>
            <a:pPr lvl="1"/>
            <a:endParaRPr lang="en-US" dirty="0"/>
          </a:p>
        </p:txBody>
      </p:sp>
      <p:sp>
        <p:nvSpPr>
          <p:cNvPr id="4" name="Date Placeholder 3">
            <a:extLst>
              <a:ext uri="{FF2B5EF4-FFF2-40B4-BE49-F238E27FC236}">
                <a16:creationId xmlns:a16="http://schemas.microsoft.com/office/drawing/2014/main" id="{65CE34B2-8391-9849-BC97-BFAC1C961D68}"/>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E6BFA458-FA9E-2A42-89BE-4FFE82E8B025}"/>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91664E98-294E-3C42-8EF6-2113019467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10</a:t>
            </a:fld>
            <a:endParaRPr lang="it-IT"/>
          </a:p>
        </p:txBody>
      </p:sp>
    </p:spTree>
    <p:extLst>
      <p:ext uri="{BB962C8B-B14F-4D97-AF65-F5344CB8AC3E}">
        <p14:creationId xmlns:p14="http://schemas.microsoft.com/office/powerpoint/2010/main" val="212012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FEE3E-ED35-B84D-8FBA-C87CB6F82465}"/>
              </a:ext>
            </a:extLst>
          </p:cNvPr>
          <p:cNvSpPr>
            <a:spLocks noGrp="1"/>
          </p:cNvSpPr>
          <p:nvPr>
            <p:ph type="title"/>
          </p:nvPr>
        </p:nvSpPr>
        <p:spPr/>
        <p:txBody>
          <a:bodyPr/>
          <a:lstStyle/>
          <a:p>
            <a:r>
              <a:rPr lang="en-US" dirty="0"/>
              <a:t>Types of license</a:t>
            </a:r>
          </a:p>
        </p:txBody>
      </p:sp>
      <p:sp>
        <p:nvSpPr>
          <p:cNvPr id="3" name="Text Placeholder 2">
            <a:extLst>
              <a:ext uri="{FF2B5EF4-FFF2-40B4-BE49-F238E27FC236}">
                <a16:creationId xmlns:a16="http://schemas.microsoft.com/office/drawing/2014/main" id="{F366526A-D365-0F44-84B0-4B06B299AC77}"/>
              </a:ext>
            </a:extLst>
          </p:cNvPr>
          <p:cNvSpPr>
            <a:spLocks noGrp="1"/>
          </p:cNvSpPr>
          <p:nvPr>
            <p:ph type="body" idx="1"/>
          </p:nvPr>
        </p:nvSpPr>
        <p:spPr/>
        <p:txBody>
          <a:bodyPr/>
          <a:lstStyle/>
          <a:p>
            <a:r>
              <a:rPr lang="en-US" dirty="0"/>
              <a:t>Commercial / Closed: restricted rights, pay for use</a:t>
            </a:r>
          </a:p>
          <a:p>
            <a:r>
              <a:rPr lang="en-US" dirty="0"/>
              <a:t>Non-commercial / Academic-only: restricted rights, free for some</a:t>
            </a:r>
          </a:p>
          <a:p>
            <a:r>
              <a:rPr lang="en-US" dirty="0"/>
              <a:t>Open / Free: freedom to adapt and modify, free for all</a:t>
            </a:r>
          </a:p>
          <a:p>
            <a:endParaRPr lang="en-US" dirty="0"/>
          </a:p>
          <a:p>
            <a:pPr marL="114300" indent="0">
              <a:buNone/>
            </a:pPr>
            <a:r>
              <a:rPr lang="en-US" dirty="0"/>
              <a:t>Also (not a license):</a:t>
            </a:r>
          </a:p>
          <a:p>
            <a:r>
              <a:rPr lang="en-US" dirty="0"/>
              <a:t>Public domain: unrestricted, belongs to everyone</a:t>
            </a:r>
          </a:p>
          <a:p>
            <a:r>
              <a:rPr lang="en-US" dirty="0"/>
              <a:t>No license: unclear rights, typically defaults to “All rights reserved”</a:t>
            </a:r>
          </a:p>
        </p:txBody>
      </p:sp>
      <p:sp>
        <p:nvSpPr>
          <p:cNvPr id="4" name="Date Placeholder 3">
            <a:extLst>
              <a:ext uri="{FF2B5EF4-FFF2-40B4-BE49-F238E27FC236}">
                <a16:creationId xmlns:a16="http://schemas.microsoft.com/office/drawing/2014/main" id="{6561CB2F-C202-704B-AB6D-C0CD51808B45}"/>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9CEF5D74-9293-F048-81B4-23458430C387}"/>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F5C11E5F-FBB8-4A4A-BB56-C73ADDADE5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11</a:t>
            </a:fld>
            <a:endParaRPr lang="it-IT"/>
          </a:p>
        </p:txBody>
      </p:sp>
    </p:spTree>
    <p:extLst>
      <p:ext uri="{BB962C8B-B14F-4D97-AF65-F5344CB8AC3E}">
        <p14:creationId xmlns:p14="http://schemas.microsoft.com/office/powerpoint/2010/main" val="932773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80CC-54EB-3A43-99DC-7D25055A3CD2}"/>
              </a:ext>
            </a:extLst>
          </p:cNvPr>
          <p:cNvSpPr>
            <a:spLocks noGrp="1"/>
          </p:cNvSpPr>
          <p:nvPr>
            <p:ph type="title"/>
          </p:nvPr>
        </p:nvSpPr>
        <p:spPr/>
        <p:txBody>
          <a:bodyPr/>
          <a:lstStyle/>
          <a:p>
            <a:r>
              <a:rPr lang="en-GB" dirty="0"/>
              <a:t>Why license? Legal protection</a:t>
            </a:r>
          </a:p>
        </p:txBody>
      </p:sp>
      <p:sp>
        <p:nvSpPr>
          <p:cNvPr id="3" name="Text Placeholder 2">
            <a:extLst>
              <a:ext uri="{FF2B5EF4-FFF2-40B4-BE49-F238E27FC236}">
                <a16:creationId xmlns:a16="http://schemas.microsoft.com/office/drawing/2014/main" id="{A81A7558-A87B-BC4B-BE58-6244FE8CD762}"/>
              </a:ext>
            </a:extLst>
          </p:cNvPr>
          <p:cNvSpPr>
            <a:spLocks noGrp="1"/>
          </p:cNvSpPr>
          <p:nvPr>
            <p:ph type="body" idx="1"/>
          </p:nvPr>
        </p:nvSpPr>
        <p:spPr>
          <a:xfrm>
            <a:off x="838200" y="1825625"/>
            <a:ext cx="10635344" cy="4351338"/>
          </a:xfrm>
        </p:spPr>
        <p:txBody>
          <a:bodyPr/>
          <a:lstStyle/>
          <a:p>
            <a:r>
              <a:rPr lang="en-GB" dirty="0"/>
              <a:t>Protect suppliers and users</a:t>
            </a:r>
          </a:p>
          <a:p>
            <a:pPr lvl="1"/>
            <a:r>
              <a:rPr lang="en-GB" dirty="0"/>
              <a:t>“We used your software and it wiped our astronomy data”</a:t>
            </a:r>
          </a:p>
          <a:p>
            <a:pPr lvl="1"/>
            <a:r>
              <a:rPr lang="en-GB" dirty="0"/>
              <a:t>“We used your instructions, our lab burnt down and someone died”</a:t>
            </a:r>
          </a:p>
          <a:p>
            <a:r>
              <a:rPr lang="en-GB" dirty="0"/>
              <a:t>Warranty: commitment to remedy defects</a:t>
            </a:r>
          </a:p>
          <a:p>
            <a:r>
              <a:rPr lang="en-GB" dirty="0"/>
              <a:t>Liability: extent supplier must provide remedies e.g. repairs, replacements</a:t>
            </a:r>
          </a:p>
          <a:p>
            <a:pPr lvl="1"/>
            <a:r>
              <a:rPr lang="en-GB" dirty="0"/>
              <a:t>Subject to fairness criteria</a:t>
            </a:r>
          </a:p>
          <a:p>
            <a:r>
              <a:rPr lang="en-GB" dirty="0"/>
              <a:t>Indemnity: commitment by supplier to compensate user</a:t>
            </a:r>
          </a:p>
        </p:txBody>
      </p:sp>
      <p:sp>
        <p:nvSpPr>
          <p:cNvPr id="4" name="Date Placeholder 3">
            <a:extLst>
              <a:ext uri="{FF2B5EF4-FFF2-40B4-BE49-F238E27FC236}">
                <a16:creationId xmlns:a16="http://schemas.microsoft.com/office/drawing/2014/main" id="{D4C4A653-BD36-CB40-8E0B-5FE7285EAF0D}"/>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DA6AFC94-A542-E848-9473-BA2E85AE00F7}"/>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9281BA8E-816F-BC48-BAD2-10BDF1625B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12</a:t>
            </a:fld>
            <a:endParaRPr lang="it-IT"/>
          </a:p>
        </p:txBody>
      </p:sp>
    </p:spTree>
    <p:extLst>
      <p:ext uri="{BB962C8B-B14F-4D97-AF65-F5344CB8AC3E}">
        <p14:creationId xmlns:p14="http://schemas.microsoft.com/office/powerpoint/2010/main" val="370473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80CC-54EB-3A43-99DC-7D25055A3CD2}"/>
              </a:ext>
            </a:extLst>
          </p:cNvPr>
          <p:cNvSpPr>
            <a:spLocks noGrp="1"/>
          </p:cNvSpPr>
          <p:nvPr>
            <p:ph type="title"/>
          </p:nvPr>
        </p:nvSpPr>
        <p:spPr/>
        <p:txBody>
          <a:bodyPr/>
          <a:lstStyle/>
          <a:p>
            <a:r>
              <a:rPr lang="en-GB" dirty="0"/>
              <a:t>Why license? Exploiting work</a:t>
            </a:r>
          </a:p>
        </p:txBody>
      </p:sp>
      <p:sp>
        <p:nvSpPr>
          <p:cNvPr id="3" name="Text Placeholder 2">
            <a:extLst>
              <a:ext uri="{FF2B5EF4-FFF2-40B4-BE49-F238E27FC236}">
                <a16:creationId xmlns:a16="http://schemas.microsoft.com/office/drawing/2014/main" id="{A81A7558-A87B-BC4B-BE58-6244FE8CD762}"/>
              </a:ext>
            </a:extLst>
          </p:cNvPr>
          <p:cNvSpPr>
            <a:spLocks noGrp="1"/>
          </p:cNvSpPr>
          <p:nvPr>
            <p:ph type="body" idx="1"/>
          </p:nvPr>
        </p:nvSpPr>
        <p:spPr/>
        <p:txBody>
          <a:bodyPr/>
          <a:lstStyle/>
          <a:p>
            <a:r>
              <a:rPr lang="en-US" dirty="0" err="1"/>
              <a:t>Commercialising</a:t>
            </a:r>
            <a:r>
              <a:rPr lang="en-US" dirty="0"/>
              <a:t> your work</a:t>
            </a:r>
          </a:p>
          <a:p>
            <a:pPr lvl="1"/>
            <a:r>
              <a:rPr lang="en-US" dirty="0"/>
              <a:t>Define users rights when selling work commercially</a:t>
            </a:r>
          </a:p>
          <a:p>
            <a:pPr lvl="2"/>
            <a:r>
              <a:rPr lang="en-US" dirty="0"/>
              <a:t>Note: you can sell your work and have an open license (more later)</a:t>
            </a:r>
          </a:p>
          <a:p>
            <a:pPr lvl="1"/>
            <a:r>
              <a:rPr lang="en-US" dirty="0"/>
              <a:t>Choosing the right license will help you exploit your software outside the university, e.g. if you want to setup a company</a:t>
            </a:r>
          </a:p>
          <a:p>
            <a:r>
              <a:rPr lang="en-US" dirty="0"/>
              <a:t>Getting more users and contributors</a:t>
            </a:r>
          </a:p>
          <a:p>
            <a:pPr lvl="1"/>
            <a:r>
              <a:rPr lang="en-US" dirty="0"/>
              <a:t>A license can encourage people to contribute back</a:t>
            </a:r>
          </a:p>
          <a:p>
            <a:pPr lvl="1"/>
            <a:r>
              <a:rPr lang="en-US" dirty="0"/>
              <a:t>The right license can be used to build a community or encourage others to create additional functionality / material</a:t>
            </a:r>
          </a:p>
        </p:txBody>
      </p:sp>
      <p:sp>
        <p:nvSpPr>
          <p:cNvPr id="4" name="Date Placeholder 3">
            <a:extLst>
              <a:ext uri="{FF2B5EF4-FFF2-40B4-BE49-F238E27FC236}">
                <a16:creationId xmlns:a16="http://schemas.microsoft.com/office/drawing/2014/main" id="{D4C4A653-BD36-CB40-8E0B-5FE7285EAF0D}"/>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DA6AFC94-A542-E848-9473-BA2E85AE00F7}"/>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9281BA8E-816F-BC48-BAD2-10BDF1625B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13</a:t>
            </a:fld>
            <a:endParaRPr lang="it-IT"/>
          </a:p>
        </p:txBody>
      </p:sp>
    </p:spTree>
    <p:extLst>
      <p:ext uri="{BB962C8B-B14F-4D97-AF65-F5344CB8AC3E}">
        <p14:creationId xmlns:p14="http://schemas.microsoft.com/office/powerpoint/2010/main" val="3760347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5181-B88B-8B43-9E41-58FD1825A5E3}"/>
              </a:ext>
            </a:extLst>
          </p:cNvPr>
          <p:cNvSpPr>
            <a:spLocks noGrp="1"/>
          </p:cNvSpPr>
          <p:nvPr>
            <p:ph type="title"/>
          </p:nvPr>
        </p:nvSpPr>
        <p:spPr/>
        <p:txBody>
          <a:bodyPr/>
          <a:lstStyle/>
          <a:p>
            <a:r>
              <a:rPr lang="en-GB" dirty="0"/>
              <a:t>Questions to ask</a:t>
            </a:r>
          </a:p>
        </p:txBody>
      </p:sp>
      <p:sp>
        <p:nvSpPr>
          <p:cNvPr id="3" name="Text Placeholder 2">
            <a:extLst>
              <a:ext uri="{FF2B5EF4-FFF2-40B4-BE49-F238E27FC236}">
                <a16:creationId xmlns:a16="http://schemas.microsoft.com/office/drawing/2014/main" id="{D3FE8AC7-5862-A64E-A400-B0BD8BF8DBB0}"/>
              </a:ext>
            </a:extLst>
          </p:cNvPr>
          <p:cNvSpPr>
            <a:spLocks noGrp="1"/>
          </p:cNvSpPr>
          <p:nvPr>
            <p:ph type="body" idx="1"/>
          </p:nvPr>
        </p:nvSpPr>
        <p:spPr>
          <a:xfrm>
            <a:off x="838199" y="1825625"/>
            <a:ext cx="10613571" cy="4351338"/>
          </a:xfrm>
        </p:spPr>
        <p:txBody>
          <a:bodyPr/>
          <a:lstStyle/>
          <a:p>
            <a:pPr>
              <a:spcBef>
                <a:spcPts val="600"/>
              </a:spcBef>
            </a:pPr>
            <a:r>
              <a:rPr lang="en-GB" dirty="0"/>
              <a:t>What type of impact are you seeking?</a:t>
            </a:r>
          </a:p>
          <a:p>
            <a:pPr lvl="1">
              <a:spcBef>
                <a:spcPts val="600"/>
              </a:spcBef>
            </a:pPr>
            <a:r>
              <a:rPr lang="en-GB" dirty="0"/>
              <a:t>Widespread usage</a:t>
            </a:r>
          </a:p>
          <a:p>
            <a:pPr lvl="1">
              <a:spcBef>
                <a:spcPts val="600"/>
              </a:spcBef>
            </a:pPr>
            <a:r>
              <a:rPr lang="en-GB" dirty="0"/>
              <a:t>Commercial revenue</a:t>
            </a:r>
          </a:p>
          <a:p>
            <a:pPr lvl="1">
              <a:spcBef>
                <a:spcPts val="600"/>
              </a:spcBef>
            </a:pPr>
            <a:r>
              <a:rPr lang="en-GB" dirty="0"/>
              <a:t>Research outcomes</a:t>
            </a:r>
          </a:p>
          <a:p>
            <a:pPr lvl="1">
              <a:spcBef>
                <a:spcPts val="600"/>
              </a:spcBef>
            </a:pPr>
            <a:r>
              <a:rPr lang="en-GB" dirty="0"/>
              <a:t>Social or cultural change</a:t>
            </a:r>
          </a:p>
          <a:p>
            <a:pPr>
              <a:spcBef>
                <a:spcPts val="600"/>
              </a:spcBef>
            </a:pPr>
            <a:r>
              <a:rPr lang="en-GB" dirty="0"/>
              <a:t>Do you care whether changes made by others are made available?</a:t>
            </a:r>
          </a:p>
          <a:p>
            <a:pPr>
              <a:spcBef>
                <a:spcPts val="600"/>
              </a:spcBef>
            </a:pPr>
            <a:r>
              <a:rPr lang="en-GB" dirty="0"/>
              <a:t>Do you care if certain people / organisations use your work?</a:t>
            </a:r>
          </a:p>
          <a:p>
            <a:pPr>
              <a:spcBef>
                <a:spcPts val="600"/>
              </a:spcBef>
            </a:pPr>
            <a:r>
              <a:rPr lang="en-GB" dirty="0"/>
              <a:t>Does your work depend on / incorporate other works?</a:t>
            </a:r>
          </a:p>
          <a:p>
            <a:pPr>
              <a:spcBef>
                <a:spcPts val="600"/>
              </a:spcBef>
            </a:pPr>
            <a:r>
              <a:rPr lang="en-GB" dirty="0"/>
              <a:t>Is there common practice in               use already in your community?</a:t>
            </a:r>
          </a:p>
        </p:txBody>
      </p:sp>
      <p:sp>
        <p:nvSpPr>
          <p:cNvPr id="4" name="Date Placeholder 3">
            <a:extLst>
              <a:ext uri="{FF2B5EF4-FFF2-40B4-BE49-F238E27FC236}">
                <a16:creationId xmlns:a16="http://schemas.microsoft.com/office/drawing/2014/main" id="{B165ECDA-5FCD-BB43-ACB7-1693F5D8053D}"/>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081C1357-2533-F34F-B5A3-B81DB4A7BACA}"/>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FC383797-128D-E242-93F0-6B34C9602B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14</a:t>
            </a:fld>
            <a:endParaRPr lang="it-IT"/>
          </a:p>
        </p:txBody>
      </p:sp>
    </p:spTree>
    <p:extLst>
      <p:ext uri="{BB962C8B-B14F-4D97-AF65-F5344CB8AC3E}">
        <p14:creationId xmlns:p14="http://schemas.microsoft.com/office/powerpoint/2010/main" val="3819651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DE41-F032-6844-AFFE-CD1D77AD5A86}"/>
              </a:ext>
            </a:extLst>
          </p:cNvPr>
          <p:cNvSpPr>
            <a:spLocks noGrp="1"/>
          </p:cNvSpPr>
          <p:nvPr>
            <p:ph type="title"/>
          </p:nvPr>
        </p:nvSpPr>
        <p:spPr/>
        <p:txBody>
          <a:bodyPr/>
          <a:lstStyle/>
          <a:p>
            <a:r>
              <a:rPr lang="en-GB" dirty="0"/>
              <a:t>Choosing a license</a:t>
            </a:r>
          </a:p>
        </p:txBody>
      </p:sp>
      <p:sp>
        <p:nvSpPr>
          <p:cNvPr id="3" name="Text Placeholder 2">
            <a:extLst>
              <a:ext uri="{FF2B5EF4-FFF2-40B4-BE49-F238E27FC236}">
                <a16:creationId xmlns:a16="http://schemas.microsoft.com/office/drawing/2014/main" id="{8A49AC5D-E4CD-8348-B1D6-D9DCA215B6E2}"/>
              </a:ext>
            </a:extLst>
          </p:cNvPr>
          <p:cNvSpPr>
            <a:spLocks noGrp="1"/>
          </p:cNvSpPr>
          <p:nvPr>
            <p:ph type="body" idx="1"/>
          </p:nvPr>
        </p:nvSpPr>
        <p:spPr>
          <a:xfrm>
            <a:off x="838200" y="4166235"/>
            <a:ext cx="10515600" cy="2010728"/>
          </a:xfrm>
        </p:spPr>
        <p:txBody>
          <a:bodyPr/>
          <a:lstStyle/>
          <a:p>
            <a:pPr marL="114300" indent="0">
              <a:buNone/>
            </a:pPr>
            <a:r>
              <a:rPr lang="en-GB" dirty="0"/>
              <a:t>Don’t write your own license, use an existing one</a:t>
            </a:r>
          </a:p>
          <a:p>
            <a:pPr lvl="1"/>
            <a:r>
              <a:rPr lang="en-GB" dirty="0"/>
              <a:t>OSS: </a:t>
            </a:r>
            <a:r>
              <a:rPr lang="en-GB" dirty="0">
                <a:hlinkClick r:id="rId2"/>
              </a:rPr>
              <a:t>https://opensource.org/licenses</a:t>
            </a:r>
            <a:r>
              <a:rPr lang="en-GB" dirty="0"/>
              <a:t>  </a:t>
            </a:r>
            <a:r>
              <a:rPr lang="en-GB" dirty="0">
                <a:hlinkClick r:id="rId3"/>
              </a:rPr>
              <a:t>http://choosealicense.com</a:t>
            </a:r>
            <a:endParaRPr lang="en-GB" dirty="0"/>
          </a:p>
          <a:p>
            <a:pPr lvl="1"/>
            <a:r>
              <a:rPr lang="en-GB" dirty="0"/>
              <a:t>Creative Commons: </a:t>
            </a:r>
            <a:r>
              <a:rPr lang="en-GB" dirty="0">
                <a:hlinkClick r:id="rId4"/>
              </a:rPr>
              <a:t>https://creativecommons.org/share-your-work/</a:t>
            </a:r>
            <a:r>
              <a:rPr lang="en-GB" dirty="0"/>
              <a:t> </a:t>
            </a:r>
          </a:p>
          <a:p>
            <a:pPr lvl="1"/>
            <a:r>
              <a:rPr lang="en-GB" dirty="0">
                <a:hlinkClick r:id="rId5"/>
              </a:rPr>
              <a:t>Edinburgh Innovations</a:t>
            </a:r>
            <a:r>
              <a:rPr lang="en-GB" dirty="0"/>
              <a:t> </a:t>
            </a:r>
          </a:p>
        </p:txBody>
      </p:sp>
      <p:sp>
        <p:nvSpPr>
          <p:cNvPr id="4" name="Date Placeholder 3">
            <a:extLst>
              <a:ext uri="{FF2B5EF4-FFF2-40B4-BE49-F238E27FC236}">
                <a16:creationId xmlns:a16="http://schemas.microsoft.com/office/drawing/2014/main" id="{091D6266-E402-F348-A0DC-70AECEB00FC8}"/>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42A9D99A-05E8-1E42-9530-FCEB5B9B5661}"/>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0474BBDD-1AC4-4240-AA7C-EC59ACAD43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15</a:t>
            </a:fld>
            <a:endParaRPr lang="it-IT"/>
          </a:p>
        </p:txBody>
      </p:sp>
      <p:graphicFrame>
        <p:nvGraphicFramePr>
          <p:cNvPr id="7" name="Table 7">
            <a:extLst>
              <a:ext uri="{FF2B5EF4-FFF2-40B4-BE49-F238E27FC236}">
                <a16:creationId xmlns:a16="http://schemas.microsoft.com/office/drawing/2014/main" id="{BDE1B6BE-1D54-5F41-AE11-DFAA62A2700C}"/>
              </a:ext>
            </a:extLst>
          </p:cNvPr>
          <p:cNvGraphicFramePr>
            <a:graphicFrameLocks noGrp="1"/>
          </p:cNvGraphicFramePr>
          <p:nvPr>
            <p:extLst>
              <p:ext uri="{D42A27DB-BD31-4B8C-83A1-F6EECF244321}">
                <p14:modId xmlns:p14="http://schemas.microsoft.com/office/powerpoint/2010/main" val="2211687900"/>
              </p:ext>
            </p:extLst>
          </p:nvPr>
        </p:nvGraphicFramePr>
        <p:xfrm>
          <a:off x="838200" y="1870075"/>
          <a:ext cx="10515601" cy="2296160"/>
        </p:xfrm>
        <a:graphic>
          <a:graphicData uri="http://schemas.openxmlformats.org/drawingml/2006/table">
            <a:tbl>
              <a:tblPr firstRow="1" bandRow="1">
                <a:tableStyleId>{5C22544A-7EE6-4342-B048-85BDC9FD1C3A}</a:tableStyleId>
              </a:tblPr>
              <a:tblGrid>
                <a:gridCol w="2917371">
                  <a:extLst>
                    <a:ext uri="{9D8B030D-6E8A-4147-A177-3AD203B41FA5}">
                      <a16:colId xmlns:a16="http://schemas.microsoft.com/office/drawing/2014/main" val="2886028815"/>
                    </a:ext>
                  </a:extLst>
                </a:gridCol>
                <a:gridCol w="1948543">
                  <a:extLst>
                    <a:ext uri="{9D8B030D-6E8A-4147-A177-3AD203B41FA5}">
                      <a16:colId xmlns:a16="http://schemas.microsoft.com/office/drawing/2014/main" val="1487073610"/>
                    </a:ext>
                  </a:extLst>
                </a:gridCol>
                <a:gridCol w="1828800">
                  <a:extLst>
                    <a:ext uri="{9D8B030D-6E8A-4147-A177-3AD203B41FA5}">
                      <a16:colId xmlns:a16="http://schemas.microsoft.com/office/drawing/2014/main" val="1691288297"/>
                    </a:ext>
                  </a:extLst>
                </a:gridCol>
                <a:gridCol w="1817915">
                  <a:extLst>
                    <a:ext uri="{9D8B030D-6E8A-4147-A177-3AD203B41FA5}">
                      <a16:colId xmlns:a16="http://schemas.microsoft.com/office/drawing/2014/main" val="2348582485"/>
                    </a:ext>
                  </a:extLst>
                </a:gridCol>
                <a:gridCol w="2002972">
                  <a:extLst>
                    <a:ext uri="{9D8B030D-6E8A-4147-A177-3AD203B41FA5}">
                      <a16:colId xmlns:a16="http://schemas.microsoft.com/office/drawing/2014/main" val="3760308678"/>
                    </a:ext>
                  </a:extLst>
                </a:gridCol>
              </a:tblGrid>
              <a:tr h="370840">
                <a:tc>
                  <a:txBody>
                    <a:bodyPr/>
                    <a:lstStyle/>
                    <a:p>
                      <a:r>
                        <a:rPr lang="en-GB" dirty="0"/>
                        <a:t>Type of license</a:t>
                      </a:r>
                    </a:p>
                  </a:txBody>
                  <a:tcPr/>
                </a:tc>
                <a:tc>
                  <a:txBody>
                    <a:bodyPr/>
                    <a:lstStyle/>
                    <a:p>
                      <a:r>
                        <a:rPr lang="en-GB" dirty="0"/>
                        <a:t>Enable reuse / modification</a:t>
                      </a:r>
                    </a:p>
                  </a:txBody>
                  <a:tcPr/>
                </a:tc>
                <a:tc>
                  <a:txBody>
                    <a:bodyPr/>
                    <a:lstStyle/>
                    <a:p>
                      <a:r>
                        <a:rPr lang="en-GB" dirty="0"/>
                        <a:t>Changes shared</a:t>
                      </a:r>
                    </a:p>
                  </a:txBody>
                  <a:tcPr/>
                </a:tc>
                <a:tc>
                  <a:txBody>
                    <a:bodyPr/>
                    <a:lstStyle/>
                    <a:p>
                      <a:r>
                        <a:rPr lang="en-GB" dirty="0"/>
                        <a:t>Restrict types of user</a:t>
                      </a:r>
                    </a:p>
                  </a:txBody>
                  <a:tcPr/>
                </a:tc>
                <a:tc>
                  <a:txBody>
                    <a:bodyPr/>
                    <a:lstStyle/>
                    <a:p>
                      <a:r>
                        <a:rPr lang="en-GB" dirty="0"/>
                        <a:t>Commercially exploitable</a:t>
                      </a:r>
                    </a:p>
                  </a:txBody>
                  <a:tcPr/>
                </a:tc>
                <a:extLst>
                  <a:ext uri="{0D108BD9-81ED-4DB2-BD59-A6C34878D82A}">
                    <a16:rowId xmlns:a16="http://schemas.microsoft.com/office/drawing/2014/main" val="748819357"/>
                  </a:ext>
                </a:extLst>
              </a:tr>
              <a:tr h="370840">
                <a:tc>
                  <a:txBody>
                    <a:bodyPr/>
                    <a:lstStyle/>
                    <a:p>
                      <a:r>
                        <a:rPr lang="en-GB" dirty="0"/>
                        <a:t>Closed / Proprietary</a:t>
                      </a:r>
                    </a:p>
                  </a:txBody>
                  <a:tcPr/>
                </a:tc>
                <a:tc>
                  <a:txBody>
                    <a:bodyPr/>
                    <a:lstStyle/>
                    <a:p>
                      <a:r>
                        <a:rPr lang="en-GB" dirty="0"/>
                        <a:t>No (normally)</a:t>
                      </a:r>
                    </a:p>
                  </a:txBody>
                  <a:tcPr/>
                </a:tc>
                <a:tc>
                  <a:txBody>
                    <a:bodyPr/>
                    <a:lstStyle/>
                    <a:p>
                      <a:r>
                        <a:rPr lang="en-GB" dirty="0"/>
                        <a:t>No (normally)</a:t>
                      </a:r>
                    </a:p>
                  </a:txBody>
                  <a:tcPr/>
                </a:tc>
                <a:tc>
                  <a:txBody>
                    <a:bodyPr/>
                    <a:lstStyle/>
                    <a:p>
                      <a:r>
                        <a:rPr lang="en-GB" dirty="0"/>
                        <a:t>Yes</a:t>
                      </a:r>
                    </a:p>
                  </a:txBody>
                  <a:tcPr/>
                </a:tc>
                <a:tc>
                  <a:txBody>
                    <a:bodyPr/>
                    <a:lstStyle/>
                    <a:p>
                      <a:r>
                        <a:rPr lang="en-GB" dirty="0"/>
                        <a:t>Yes</a:t>
                      </a:r>
                    </a:p>
                  </a:txBody>
                  <a:tcPr/>
                </a:tc>
                <a:extLst>
                  <a:ext uri="{0D108BD9-81ED-4DB2-BD59-A6C34878D82A}">
                    <a16:rowId xmlns:a16="http://schemas.microsoft.com/office/drawing/2014/main" val="3908669898"/>
                  </a:ext>
                </a:extLst>
              </a:tr>
              <a:tr h="370840">
                <a:tc>
                  <a:txBody>
                    <a:bodyPr/>
                    <a:lstStyle/>
                    <a:p>
                      <a:r>
                        <a:rPr lang="en-GB" dirty="0"/>
                        <a:t>Academic / non-commercial e.g. CC BY NC</a:t>
                      </a:r>
                    </a:p>
                  </a:txBody>
                  <a:tcPr/>
                </a:tc>
                <a:tc>
                  <a:txBody>
                    <a:bodyPr/>
                    <a:lstStyle/>
                    <a:p>
                      <a:r>
                        <a:rPr lang="en-GB" dirty="0"/>
                        <a:t>No (normally)</a:t>
                      </a:r>
                    </a:p>
                  </a:txBody>
                  <a:tcPr/>
                </a:tc>
                <a:tc>
                  <a:txBody>
                    <a:bodyPr/>
                    <a:lstStyle/>
                    <a:p>
                      <a:r>
                        <a:rPr lang="en-GB" dirty="0"/>
                        <a:t>No (normally)</a:t>
                      </a:r>
                    </a:p>
                  </a:txBody>
                  <a:tcPr/>
                </a:tc>
                <a:tc>
                  <a:txBody>
                    <a:bodyPr/>
                    <a:lstStyle/>
                    <a:p>
                      <a:r>
                        <a:rPr lang="en-GB" dirty="0"/>
                        <a:t>Yes</a:t>
                      </a:r>
                    </a:p>
                  </a:txBody>
                  <a:tcPr/>
                </a:tc>
                <a:tc>
                  <a:txBody>
                    <a:bodyPr/>
                    <a:lstStyle/>
                    <a:p>
                      <a:r>
                        <a:rPr lang="en-GB" dirty="0"/>
                        <a:t>Yes</a:t>
                      </a:r>
                    </a:p>
                  </a:txBody>
                  <a:tcPr/>
                </a:tc>
                <a:extLst>
                  <a:ext uri="{0D108BD9-81ED-4DB2-BD59-A6C34878D82A}">
                    <a16:rowId xmlns:a16="http://schemas.microsoft.com/office/drawing/2014/main" val="3464629605"/>
                  </a:ext>
                </a:extLst>
              </a:tr>
              <a:tr h="370840">
                <a:tc>
                  <a:txBody>
                    <a:bodyPr/>
                    <a:lstStyle/>
                    <a:p>
                      <a:r>
                        <a:rPr lang="en-GB" dirty="0"/>
                        <a:t>Share-alike / copyleft / viral</a:t>
                      </a:r>
                    </a:p>
                    <a:p>
                      <a:r>
                        <a:rPr lang="en-GB" dirty="0"/>
                        <a:t>e.g. CC BY SA, GPL</a:t>
                      </a:r>
                    </a:p>
                  </a:txBody>
                  <a:tcPr/>
                </a:tc>
                <a:tc>
                  <a:txBody>
                    <a:bodyPr/>
                    <a:lstStyle/>
                    <a:p>
                      <a:r>
                        <a:rPr lang="en-GB" dirty="0"/>
                        <a:t>Yes</a:t>
                      </a:r>
                    </a:p>
                  </a:txBody>
                  <a:tcPr/>
                </a:tc>
                <a:tc>
                  <a:txBody>
                    <a:bodyPr/>
                    <a:lstStyle/>
                    <a:p>
                      <a:r>
                        <a:rPr lang="en-GB" dirty="0"/>
                        <a:t>Yes</a:t>
                      </a:r>
                    </a:p>
                  </a:txBody>
                  <a:tcPr/>
                </a:tc>
                <a:tc>
                  <a:txBody>
                    <a:bodyPr/>
                    <a:lstStyle/>
                    <a:p>
                      <a:r>
                        <a:rPr lang="en-GB" dirty="0"/>
                        <a:t>No</a:t>
                      </a:r>
                    </a:p>
                  </a:txBody>
                  <a:tcPr/>
                </a:tc>
                <a:tc>
                  <a:txBody>
                    <a:bodyPr/>
                    <a:lstStyle/>
                    <a:p>
                      <a:r>
                        <a:rPr lang="en-GB" dirty="0"/>
                        <a:t>Yes</a:t>
                      </a:r>
                    </a:p>
                  </a:txBody>
                  <a:tcPr/>
                </a:tc>
                <a:extLst>
                  <a:ext uri="{0D108BD9-81ED-4DB2-BD59-A6C34878D82A}">
                    <a16:rowId xmlns:a16="http://schemas.microsoft.com/office/drawing/2014/main" val="1545158959"/>
                  </a:ext>
                </a:extLst>
              </a:tr>
              <a:tr h="370840">
                <a:tc>
                  <a:txBody>
                    <a:bodyPr/>
                    <a:lstStyle/>
                    <a:p>
                      <a:r>
                        <a:rPr lang="en-GB" dirty="0"/>
                        <a:t>Permissive </a:t>
                      </a:r>
                      <a:r>
                        <a:rPr lang="en-GB" dirty="0" err="1"/>
                        <a:t>e.g</a:t>
                      </a:r>
                      <a:r>
                        <a:rPr lang="en-GB" dirty="0"/>
                        <a:t> CC BY, MIT, BSD</a:t>
                      </a:r>
                    </a:p>
                  </a:txBody>
                  <a:tcPr/>
                </a:tc>
                <a:tc>
                  <a:txBody>
                    <a:bodyPr/>
                    <a:lstStyle/>
                    <a:p>
                      <a:r>
                        <a:rPr lang="en-GB" dirty="0"/>
                        <a:t>Yes</a:t>
                      </a:r>
                    </a:p>
                  </a:txBody>
                  <a:tcPr/>
                </a:tc>
                <a:tc>
                  <a:txBody>
                    <a:bodyPr/>
                    <a:lstStyle/>
                    <a:p>
                      <a:r>
                        <a:rPr lang="en-GB" dirty="0"/>
                        <a:t>No</a:t>
                      </a:r>
                    </a:p>
                  </a:txBody>
                  <a:tcPr/>
                </a:tc>
                <a:tc>
                  <a:txBody>
                    <a:bodyPr/>
                    <a:lstStyle/>
                    <a:p>
                      <a:r>
                        <a:rPr lang="en-GB" dirty="0"/>
                        <a:t>No</a:t>
                      </a:r>
                    </a:p>
                  </a:txBody>
                  <a:tcPr/>
                </a:tc>
                <a:tc>
                  <a:txBody>
                    <a:bodyPr/>
                    <a:lstStyle/>
                    <a:p>
                      <a:r>
                        <a:rPr lang="en-GB" dirty="0"/>
                        <a:t>Yes</a:t>
                      </a:r>
                    </a:p>
                  </a:txBody>
                  <a:tcPr/>
                </a:tc>
                <a:extLst>
                  <a:ext uri="{0D108BD9-81ED-4DB2-BD59-A6C34878D82A}">
                    <a16:rowId xmlns:a16="http://schemas.microsoft.com/office/drawing/2014/main" val="3887587760"/>
                  </a:ext>
                </a:extLst>
              </a:tr>
            </a:tbl>
          </a:graphicData>
        </a:graphic>
      </p:graphicFrame>
    </p:spTree>
    <p:extLst>
      <p:ext uri="{BB962C8B-B14F-4D97-AF65-F5344CB8AC3E}">
        <p14:creationId xmlns:p14="http://schemas.microsoft.com/office/powerpoint/2010/main" val="2334497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A58BD-7946-C74E-83A5-55BAC4649DC8}"/>
              </a:ext>
            </a:extLst>
          </p:cNvPr>
          <p:cNvSpPr>
            <a:spLocks noGrp="1"/>
          </p:cNvSpPr>
          <p:nvPr>
            <p:ph type="title"/>
          </p:nvPr>
        </p:nvSpPr>
        <p:spPr/>
        <p:txBody>
          <a:bodyPr/>
          <a:lstStyle/>
          <a:p>
            <a:r>
              <a:rPr lang="en-GB" dirty="0"/>
              <a:t>Open Access</a:t>
            </a:r>
          </a:p>
        </p:txBody>
      </p:sp>
      <p:sp>
        <p:nvSpPr>
          <p:cNvPr id="3" name="Text Placeholder 2">
            <a:extLst>
              <a:ext uri="{FF2B5EF4-FFF2-40B4-BE49-F238E27FC236}">
                <a16:creationId xmlns:a16="http://schemas.microsoft.com/office/drawing/2014/main" id="{39482739-E84F-D64C-B596-EFA450FEF173}"/>
              </a:ext>
            </a:extLst>
          </p:cNvPr>
          <p:cNvSpPr>
            <a:spLocks noGrp="1"/>
          </p:cNvSpPr>
          <p:nvPr>
            <p:ph type="body" idx="1"/>
          </p:nvPr>
        </p:nvSpPr>
        <p:spPr/>
        <p:txBody>
          <a:bodyPr/>
          <a:lstStyle/>
          <a:p>
            <a:r>
              <a:rPr lang="en-GB" dirty="0"/>
              <a:t>Increasingly, funders require research publications and research data (and, in some cases, research software) to be openly available</a:t>
            </a:r>
          </a:p>
          <a:p>
            <a:r>
              <a:rPr lang="en-GB" dirty="0"/>
              <a:t>There are different ways of doing this, from using open licenses to depositing versions in repositories</a:t>
            </a:r>
          </a:p>
          <a:p>
            <a:r>
              <a:rPr lang="en-GB" dirty="0"/>
              <a:t>“As open as possible, as closed as necessary”</a:t>
            </a:r>
          </a:p>
          <a:p>
            <a:pPr lvl="1"/>
            <a:r>
              <a:rPr lang="en-GB" dirty="0"/>
              <a:t>The aim is to share knowledge with society</a:t>
            </a:r>
          </a:p>
          <a:p>
            <a:pPr lvl="1"/>
            <a:r>
              <a:rPr lang="en-GB" dirty="0"/>
              <a:t>Sometimes there a legal reasons why this isn’t possible (e.g. confidentiality)</a:t>
            </a:r>
          </a:p>
          <a:p>
            <a:r>
              <a:rPr lang="en-GB" dirty="0"/>
              <a:t>Also see: FAIR (Findable, Accessible, Interoperable, Reusable)</a:t>
            </a:r>
          </a:p>
        </p:txBody>
      </p:sp>
      <p:sp>
        <p:nvSpPr>
          <p:cNvPr id="4" name="Date Placeholder 3">
            <a:extLst>
              <a:ext uri="{FF2B5EF4-FFF2-40B4-BE49-F238E27FC236}">
                <a16:creationId xmlns:a16="http://schemas.microsoft.com/office/drawing/2014/main" id="{0F6D4018-BC6D-2345-9225-AF5E2BE76587}"/>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1D9D4475-7EC5-454D-81AB-434D4CE791D3}"/>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47430948-F311-6D4D-A5E1-316A629B11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16</a:t>
            </a:fld>
            <a:endParaRPr lang="it-IT"/>
          </a:p>
        </p:txBody>
      </p:sp>
    </p:spTree>
    <p:extLst>
      <p:ext uri="{BB962C8B-B14F-4D97-AF65-F5344CB8AC3E}">
        <p14:creationId xmlns:p14="http://schemas.microsoft.com/office/powerpoint/2010/main" val="407066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E25AA-0168-0646-BBE7-ACB5D4E2AD69}"/>
              </a:ext>
            </a:extLst>
          </p:cNvPr>
          <p:cNvSpPr>
            <a:spLocks noGrp="1"/>
          </p:cNvSpPr>
          <p:nvPr>
            <p:ph type="title"/>
          </p:nvPr>
        </p:nvSpPr>
        <p:spPr/>
        <p:txBody>
          <a:bodyPr/>
          <a:lstStyle/>
          <a:p>
            <a:r>
              <a:rPr lang="en-GB" dirty="0"/>
              <a:t>Open and Commercial?</a:t>
            </a:r>
          </a:p>
        </p:txBody>
      </p:sp>
      <p:sp>
        <p:nvSpPr>
          <p:cNvPr id="3" name="Text Placeholder 2">
            <a:extLst>
              <a:ext uri="{FF2B5EF4-FFF2-40B4-BE49-F238E27FC236}">
                <a16:creationId xmlns:a16="http://schemas.microsoft.com/office/drawing/2014/main" id="{35B82B23-C89B-314B-A75E-54EA570E8C48}"/>
              </a:ext>
            </a:extLst>
          </p:cNvPr>
          <p:cNvSpPr>
            <a:spLocks noGrp="1"/>
          </p:cNvSpPr>
          <p:nvPr>
            <p:ph type="body" idx="1"/>
          </p:nvPr>
        </p:nvSpPr>
        <p:spPr/>
        <p:txBody>
          <a:bodyPr/>
          <a:lstStyle/>
          <a:p>
            <a:r>
              <a:rPr lang="en-GB" dirty="0"/>
              <a:t>Not “commercial versus open” </a:t>
            </a:r>
          </a:p>
          <a:p>
            <a:pPr lvl="1"/>
            <a:r>
              <a:rPr lang="en-GB" dirty="0"/>
              <a:t>But “proprietary/closed versus open”</a:t>
            </a:r>
          </a:p>
          <a:p>
            <a:pPr lvl="1"/>
            <a:r>
              <a:rPr lang="en-GB" dirty="0"/>
              <a:t>Commercial open source software e.g. Ingres, SugarCRM</a:t>
            </a:r>
          </a:p>
          <a:p>
            <a:pPr lvl="1"/>
            <a:r>
              <a:rPr lang="en-GB" dirty="0"/>
              <a:t>Non-commercial closed source software e.g. SAS</a:t>
            </a:r>
          </a:p>
          <a:p>
            <a:r>
              <a:rPr lang="en-GB" dirty="0"/>
              <a:t>Making money from open</a:t>
            </a:r>
          </a:p>
          <a:p>
            <a:pPr lvl="1"/>
            <a:r>
              <a:rPr lang="en-GB" dirty="0"/>
              <a:t>Freemium e.g. printed versions / special access / custom extensions</a:t>
            </a:r>
          </a:p>
          <a:p>
            <a:pPr lvl="1"/>
            <a:r>
              <a:rPr lang="en-GB" dirty="0"/>
              <a:t>Dual licenced software</a:t>
            </a:r>
          </a:p>
          <a:p>
            <a:pPr lvl="1"/>
            <a:r>
              <a:rPr lang="en-GB" dirty="0"/>
              <a:t>Training, support, documentation</a:t>
            </a:r>
          </a:p>
          <a:p>
            <a:pPr lvl="1"/>
            <a:r>
              <a:rPr lang="en-GB" dirty="0"/>
              <a:t>Monetisation</a:t>
            </a:r>
          </a:p>
          <a:p>
            <a:endParaRPr lang="en-GB" dirty="0"/>
          </a:p>
        </p:txBody>
      </p:sp>
      <p:sp>
        <p:nvSpPr>
          <p:cNvPr id="4" name="Date Placeholder 3">
            <a:extLst>
              <a:ext uri="{FF2B5EF4-FFF2-40B4-BE49-F238E27FC236}">
                <a16:creationId xmlns:a16="http://schemas.microsoft.com/office/drawing/2014/main" id="{38D45C80-00C8-2043-BB9B-E00932DEA70F}"/>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9DD1F4F4-DDFE-D848-A83C-4F17D7C93440}"/>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1E775967-6F63-A140-A99D-82E27277FE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17</a:t>
            </a:fld>
            <a:endParaRPr lang="it-IT"/>
          </a:p>
        </p:txBody>
      </p:sp>
    </p:spTree>
    <p:extLst>
      <p:ext uri="{BB962C8B-B14F-4D97-AF65-F5344CB8AC3E}">
        <p14:creationId xmlns:p14="http://schemas.microsoft.com/office/powerpoint/2010/main" val="1009898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10C72-98FC-174A-AF67-1A3DBB9B3E52}"/>
              </a:ext>
            </a:extLst>
          </p:cNvPr>
          <p:cNvSpPr>
            <a:spLocks noGrp="1"/>
          </p:cNvSpPr>
          <p:nvPr>
            <p:ph type="title"/>
          </p:nvPr>
        </p:nvSpPr>
        <p:spPr/>
        <p:txBody>
          <a:bodyPr/>
          <a:lstStyle/>
          <a:p>
            <a:r>
              <a:rPr lang="en-GB" dirty="0"/>
              <a:t>License compatibility</a:t>
            </a:r>
          </a:p>
        </p:txBody>
      </p:sp>
      <p:sp>
        <p:nvSpPr>
          <p:cNvPr id="3" name="Text Placeholder 2">
            <a:extLst>
              <a:ext uri="{FF2B5EF4-FFF2-40B4-BE49-F238E27FC236}">
                <a16:creationId xmlns:a16="http://schemas.microsoft.com/office/drawing/2014/main" id="{D64FB57E-45E8-8F40-AC5A-ACFA8AF868D5}"/>
              </a:ext>
            </a:extLst>
          </p:cNvPr>
          <p:cNvSpPr>
            <a:spLocks noGrp="1"/>
          </p:cNvSpPr>
          <p:nvPr>
            <p:ph type="body" idx="1"/>
          </p:nvPr>
        </p:nvSpPr>
        <p:spPr/>
        <p:txBody>
          <a:bodyPr/>
          <a:lstStyle/>
          <a:p>
            <a:r>
              <a:rPr lang="en-GB" dirty="0"/>
              <a:t>If your work depends on other work, the license you are allowed to put on the combined work may be constrained on the licenses of the other works</a:t>
            </a:r>
          </a:p>
          <a:p>
            <a:pPr lvl="1"/>
            <a:r>
              <a:rPr lang="en-GB" dirty="0">
                <a:hlinkClick r:id="rId2"/>
              </a:rPr>
              <a:t>https://en.wikipedia.org/wiki/License_compatibility</a:t>
            </a:r>
            <a:endParaRPr lang="en-GB" dirty="0"/>
          </a:p>
          <a:p>
            <a:r>
              <a:rPr lang="en-GB" dirty="0"/>
              <a:t>Generally speaking, permissive licensed works are the easiest to incorporate into other works</a:t>
            </a:r>
          </a:p>
          <a:p>
            <a:pPr lvl="1"/>
            <a:r>
              <a:rPr lang="en-GB" dirty="0"/>
              <a:t>Good reason for using CC BY images, MIT or BSD licensed software</a:t>
            </a:r>
          </a:p>
        </p:txBody>
      </p:sp>
      <p:sp>
        <p:nvSpPr>
          <p:cNvPr id="4" name="Date Placeholder 3">
            <a:extLst>
              <a:ext uri="{FF2B5EF4-FFF2-40B4-BE49-F238E27FC236}">
                <a16:creationId xmlns:a16="http://schemas.microsoft.com/office/drawing/2014/main" id="{44AB47B5-152C-3745-B0FC-D1C7713F6B70}"/>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450E3D98-73BD-B740-8013-2C27F5CD4C92}"/>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1BC64816-183E-984E-864F-9A70BA99FE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18</a:t>
            </a:fld>
            <a:endParaRPr lang="it-IT"/>
          </a:p>
        </p:txBody>
      </p:sp>
    </p:spTree>
    <p:extLst>
      <p:ext uri="{BB962C8B-B14F-4D97-AF65-F5344CB8AC3E}">
        <p14:creationId xmlns:p14="http://schemas.microsoft.com/office/powerpoint/2010/main" val="575287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6EF72-B5F5-7443-A8CC-B58A5BBDFC28}"/>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27A8C28B-8572-CE47-86B8-E5F0B7FC754F}"/>
              </a:ext>
            </a:extLst>
          </p:cNvPr>
          <p:cNvSpPr>
            <a:spLocks noGrp="1"/>
          </p:cNvSpPr>
          <p:nvPr>
            <p:ph type="body" idx="1"/>
          </p:nvPr>
        </p:nvSpPr>
        <p:spPr/>
        <p:txBody>
          <a:bodyPr/>
          <a:lstStyle/>
          <a:p>
            <a:pPr>
              <a:spcBef>
                <a:spcPts val="400"/>
              </a:spcBef>
            </a:pPr>
            <a:r>
              <a:rPr lang="en-US" dirty="0"/>
              <a:t>Licensing allows you to exploit the work you create</a:t>
            </a:r>
          </a:p>
          <a:p>
            <a:pPr>
              <a:spcBef>
                <a:spcPts val="400"/>
              </a:spcBef>
            </a:pPr>
            <a:r>
              <a:rPr lang="en-US" dirty="0"/>
              <a:t>The choice of license will depend on what impact you want to achieve</a:t>
            </a:r>
          </a:p>
          <a:p>
            <a:pPr>
              <a:spcBef>
                <a:spcPts val="400"/>
              </a:spcBef>
            </a:pPr>
            <a:r>
              <a:rPr lang="en-US" dirty="0"/>
              <a:t>Always choose an existing, approved license (or speak to </a:t>
            </a:r>
            <a:r>
              <a:rPr lang="en-US"/>
              <a:t>a lawyer)</a:t>
            </a:r>
            <a:endParaRPr lang="en-US" dirty="0"/>
          </a:p>
          <a:p>
            <a:pPr>
              <a:spcBef>
                <a:spcPts val="400"/>
              </a:spcBef>
            </a:pPr>
            <a:r>
              <a:rPr lang="en-US" dirty="0"/>
              <a:t>Many research funders are requiring outputs to be made open</a:t>
            </a:r>
          </a:p>
          <a:p>
            <a:pPr>
              <a:spcBef>
                <a:spcPts val="400"/>
              </a:spcBef>
            </a:pPr>
            <a:r>
              <a:rPr lang="en-US" dirty="0"/>
              <a:t>Open doesn’t mean you can’t </a:t>
            </a:r>
            <a:r>
              <a:rPr lang="en-US" dirty="0" err="1"/>
              <a:t>commercialise</a:t>
            </a:r>
            <a:endParaRPr lang="en-US" dirty="0"/>
          </a:p>
        </p:txBody>
      </p:sp>
      <p:sp>
        <p:nvSpPr>
          <p:cNvPr id="4" name="Date Placeholder 3">
            <a:extLst>
              <a:ext uri="{FF2B5EF4-FFF2-40B4-BE49-F238E27FC236}">
                <a16:creationId xmlns:a16="http://schemas.microsoft.com/office/drawing/2014/main" id="{42710682-8417-0444-8EA8-653DFB79BFEA}"/>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9F37A7C1-6EE3-C640-B5B9-B4092A052577}"/>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14C443D9-B710-A047-9ECC-DE0694D381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19</a:t>
            </a:fld>
            <a:endParaRPr lang="it-IT"/>
          </a:p>
        </p:txBody>
      </p:sp>
    </p:spTree>
    <p:extLst>
      <p:ext uri="{BB962C8B-B14F-4D97-AF65-F5344CB8AC3E}">
        <p14:creationId xmlns:p14="http://schemas.microsoft.com/office/powerpoint/2010/main" val="24927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5062-4929-064C-8241-88AF66B91270}"/>
              </a:ext>
            </a:extLst>
          </p:cNvPr>
          <p:cNvSpPr>
            <a:spLocks noGrp="1"/>
          </p:cNvSpPr>
          <p:nvPr>
            <p:ph type="title"/>
          </p:nvPr>
        </p:nvSpPr>
        <p:spPr/>
        <p:txBody>
          <a:bodyPr/>
          <a:lstStyle/>
          <a:p>
            <a:r>
              <a:rPr lang="en-US" dirty="0"/>
              <a:t>Reusing this material</a:t>
            </a:r>
          </a:p>
        </p:txBody>
      </p:sp>
      <p:sp>
        <p:nvSpPr>
          <p:cNvPr id="3" name="Text Placeholder 2">
            <a:extLst>
              <a:ext uri="{FF2B5EF4-FFF2-40B4-BE49-F238E27FC236}">
                <a16:creationId xmlns:a16="http://schemas.microsoft.com/office/drawing/2014/main" id="{C28C4028-C7B5-8B4B-8421-B790884B1FFA}"/>
              </a:ext>
            </a:extLst>
          </p:cNvPr>
          <p:cNvSpPr>
            <a:spLocks noGrp="1"/>
          </p:cNvSpPr>
          <p:nvPr>
            <p:ph type="body" idx="1"/>
          </p:nvPr>
        </p:nvSpPr>
        <p:spPr>
          <a:xfrm>
            <a:off x="838200" y="1690688"/>
            <a:ext cx="10515600" cy="4486275"/>
          </a:xfrm>
        </p:spPr>
        <p:txBody>
          <a:bodyPr/>
          <a:lstStyle/>
          <a:p>
            <a:pPr marL="114300" indent="0">
              <a:buNone/>
            </a:pPr>
            <a:r>
              <a:rPr lang="en-US" sz="2400" dirty="0"/>
              <a:t>This work is licensed under a </a:t>
            </a:r>
            <a:r>
              <a:rPr lang="en-US" sz="2400" b="1" dirty="0"/>
              <a:t>Creative Commons Attribution 4.0 International License (CC BY 4.0)</a:t>
            </a:r>
            <a:r>
              <a:rPr lang="en-US" sz="2400" dirty="0"/>
              <a:t>. See: </a:t>
            </a:r>
            <a:r>
              <a:rPr lang="en-US" sz="2400" dirty="0">
                <a:hlinkClick r:id="rId2"/>
              </a:rPr>
              <a:t>https://creativecommons.org/licenses/by/4.0/</a:t>
            </a:r>
            <a:endParaRPr lang="en-US" sz="2400" dirty="0"/>
          </a:p>
          <a:p>
            <a:pPr marL="114300" indent="0">
              <a:buNone/>
            </a:pPr>
            <a:r>
              <a:rPr lang="en-US" sz="1600" dirty="0"/>
              <a:t>You are free to:</a:t>
            </a:r>
          </a:p>
          <a:p>
            <a:pPr>
              <a:spcBef>
                <a:spcPts val="600"/>
              </a:spcBef>
            </a:pPr>
            <a:r>
              <a:rPr lang="en-US" sz="1600" b="1" dirty="0"/>
              <a:t>Share</a:t>
            </a:r>
            <a:r>
              <a:rPr lang="en-US" sz="1600" dirty="0"/>
              <a:t> — copy and redistribute the material in any medium or format</a:t>
            </a:r>
          </a:p>
          <a:p>
            <a:pPr>
              <a:spcBef>
                <a:spcPts val="600"/>
              </a:spcBef>
            </a:pPr>
            <a:r>
              <a:rPr lang="en-US" sz="1600" b="1" dirty="0"/>
              <a:t>Adapt</a:t>
            </a:r>
            <a:r>
              <a:rPr lang="en-US" sz="1600" dirty="0"/>
              <a:t> — remix, transform, and build upon the material for any purpose, even commercially.</a:t>
            </a:r>
          </a:p>
          <a:p>
            <a:pPr marL="114300" indent="0">
              <a:buNone/>
            </a:pPr>
            <a:r>
              <a:rPr lang="en-US" sz="1600" dirty="0"/>
              <a:t>Under the following terms:</a:t>
            </a:r>
          </a:p>
          <a:p>
            <a:pPr>
              <a:spcBef>
                <a:spcPts val="400"/>
              </a:spcBef>
            </a:pPr>
            <a:r>
              <a:rPr lang="en-US" sz="1600" b="1" dirty="0"/>
              <a:t>Attribution</a:t>
            </a:r>
            <a:r>
              <a:rPr lang="en-US" sz="1600" dirty="0"/>
              <a:t> — You must give appropriate credit, provide a link to the license, and indicate if changes were made. You may do so in any reasonable manner, but not in any way that suggests the licensor endorses you or your use.</a:t>
            </a:r>
          </a:p>
          <a:p>
            <a:pPr>
              <a:spcBef>
                <a:spcPts val="400"/>
              </a:spcBef>
            </a:pPr>
            <a:r>
              <a:rPr lang="en-US" sz="1600" b="1" dirty="0"/>
              <a:t>No additional restrictions </a:t>
            </a:r>
            <a:r>
              <a:rPr lang="en-US" sz="1600" dirty="0"/>
              <a:t>— You may not apply legal terms or technological measures that legally restrict others from doing anything the license permits.</a:t>
            </a:r>
          </a:p>
        </p:txBody>
      </p:sp>
      <p:sp>
        <p:nvSpPr>
          <p:cNvPr id="4" name="Date Placeholder 3">
            <a:extLst>
              <a:ext uri="{FF2B5EF4-FFF2-40B4-BE49-F238E27FC236}">
                <a16:creationId xmlns:a16="http://schemas.microsoft.com/office/drawing/2014/main" id="{D16974AA-8BA2-D148-8877-01C63BFB8C8E}"/>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7BB74EB8-CD37-8545-8CED-F9BC7724B2E6}"/>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629D6D81-EFAC-4D42-97E0-951BA0D0A7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2</a:t>
            </a:fld>
            <a:endParaRPr lang="it-IT"/>
          </a:p>
        </p:txBody>
      </p:sp>
      <p:pic>
        <p:nvPicPr>
          <p:cNvPr id="8" name="Picture 7">
            <a:extLst>
              <a:ext uri="{FF2B5EF4-FFF2-40B4-BE49-F238E27FC236}">
                <a16:creationId xmlns:a16="http://schemas.microsoft.com/office/drawing/2014/main" id="{18A702A4-9AA6-B244-9A5D-55AD411B4020}"/>
              </a:ext>
            </a:extLst>
          </p:cNvPr>
          <p:cNvPicPr>
            <a:picLocks noChangeAspect="1"/>
          </p:cNvPicPr>
          <p:nvPr/>
        </p:nvPicPr>
        <p:blipFill>
          <a:blip r:embed="rId3"/>
          <a:stretch>
            <a:fillRect/>
          </a:stretch>
        </p:blipFill>
        <p:spPr>
          <a:xfrm>
            <a:off x="8153400" y="365125"/>
            <a:ext cx="3214588" cy="1142374"/>
          </a:xfrm>
          <a:prstGeom prst="rect">
            <a:avLst/>
          </a:prstGeom>
        </p:spPr>
      </p:pic>
      <p:sp>
        <p:nvSpPr>
          <p:cNvPr id="9" name="TextBox 8">
            <a:extLst>
              <a:ext uri="{FF2B5EF4-FFF2-40B4-BE49-F238E27FC236}">
                <a16:creationId xmlns:a16="http://schemas.microsoft.com/office/drawing/2014/main" id="{14F1D804-A022-AF4D-92A1-7A68B295597A}"/>
              </a:ext>
            </a:extLst>
          </p:cNvPr>
          <p:cNvSpPr txBox="1"/>
          <p:nvPr/>
        </p:nvSpPr>
        <p:spPr>
          <a:xfrm>
            <a:off x="6757061" y="4874923"/>
            <a:ext cx="5272644" cy="1292662"/>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No warranties are given. The license may not give you all </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of the permissions necessary for your intended use. </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For example, other rights such as publicity, privacy, or </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moral rights may limit how you use the material.</a:t>
            </a:r>
          </a:p>
          <a:p>
            <a:endParaRPr lang="en-US" dirty="0"/>
          </a:p>
        </p:txBody>
      </p:sp>
      <p:sp>
        <p:nvSpPr>
          <p:cNvPr id="10" name="TextBox 9">
            <a:extLst>
              <a:ext uri="{FF2B5EF4-FFF2-40B4-BE49-F238E27FC236}">
                <a16:creationId xmlns:a16="http://schemas.microsoft.com/office/drawing/2014/main" id="{83E872E5-22B5-844F-91C3-0D14817A714A}"/>
              </a:ext>
            </a:extLst>
          </p:cNvPr>
          <p:cNvSpPr txBox="1"/>
          <p:nvPr/>
        </p:nvSpPr>
        <p:spPr>
          <a:xfrm>
            <a:off x="838200" y="4874923"/>
            <a:ext cx="4596741" cy="1323439"/>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You do not have to comply with the license for elements of the material in the public domain or where your use is permitted by an applicable exception or limitation.</a:t>
            </a:r>
          </a:p>
          <a:p>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9417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C04BC-78D5-7B4E-8830-BF439FAC38B4}"/>
              </a:ext>
            </a:extLst>
          </p:cNvPr>
          <p:cNvSpPr>
            <a:spLocks noGrp="1"/>
          </p:cNvSpPr>
          <p:nvPr>
            <p:ph type="title"/>
          </p:nvPr>
        </p:nvSpPr>
        <p:spPr/>
        <p:txBody>
          <a:bodyPr/>
          <a:lstStyle/>
          <a:p>
            <a:r>
              <a:rPr lang="en-US" dirty="0"/>
              <a:t>University resources</a:t>
            </a:r>
          </a:p>
        </p:txBody>
      </p:sp>
      <p:sp>
        <p:nvSpPr>
          <p:cNvPr id="3" name="Text Placeholder 2">
            <a:extLst>
              <a:ext uri="{FF2B5EF4-FFF2-40B4-BE49-F238E27FC236}">
                <a16:creationId xmlns:a16="http://schemas.microsoft.com/office/drawing/2014/main" id="{810E195D-88AC-5344-933A-3619C7BB6848}"/>
              </a:ext>
            </a:extLst>
          </p:cNvPr>
          <p:cNvSpPr>
            <a:spLocks noGrp="1"/>
          </p:cNvSpPr>
          <p:nvPr>
            <p:ph type="body" idx="1"/>
          </p:nvPr>
        </p:nvSpPr>
        <p:spPr/>
        <p:txBody>
          <a:bodyPr/>
          <a:lstStyle/>
          <a:p>
            <a:r>
              <a:rPr lang="en-US" dirty="0"/>
              <a:t>Library guides: </a:t>
            </a:r>
            <a:r>
              <a:rPr lang="en-US" dirty="0">
                <a:hlinkClick r:id="rId2"/>
              </a:rPr>
              <a:t>https://www.ed.ac.uk/information-services/library-museum-gallery/library-help/copyright</a:t>
            </a:r>
            <a:r>
              <a:rPr lang="en-US" dirty="0"/>
              <a:t> </a:t>
            </a:r>
          </a:p>
          <a:p>
            <a:r>
              <a:rPr lang="en-US" dirty="0"/>
              <a:t>Frequently Asked Questions (FAQs): </a:t>
            </a:r>
            <a:r>
              <a:rPr lang="en-US" dirty="0">
                <a:hlinkClick r:id="rId3"/>
              </a:rPr>
              <a:t>https://www.ed.ac.uk/information-services/library-museum-gallery/library-help/copyright/faqs</a:t>
            </a:r>
            <a:r>
              <a:rPr lang="en-US" dirty="0"/>
              <a:t> </a:t>
            </a:r>
          </a:p>
          <a:p>
            <a:r>
              <a:rPr lang="en-US" dirty="0"/>
              <a:t>Open Educational Resources Policy: </a:t>
            </a:r>
            <a:r>
              <a:rPr lang="en-US" dirty="0">
                <a:hlinkClick r:id="rId4"/>
              </a:rPr>
              <a:t>https://www.ed.ac.uk/files/atoms/files/openeducationalresourcespolicy.pdf</a:t>
            </a:r>
            <a:r>
              <a:rPr lang="en-US" dirty="0"/>
              <a:t> </a:t>
            </a:r>
          </a:p>
        </p:txBody>
      </p:sp>
      <p:sp>
        <p:nvSpPr>
          <p:cNvPr id="4" name="Date Placeholder 3">
            <a:extLst>
              <a:ext uri="{FF2B5EF4-FFF2-40B4-BE49-F238E27FC236}">
                <a16:creationId xmlns:a16="http://schemas.microsoft.com/office/drawing/2014/main" id="{0DF24C47-C6E9-9641-9574-238862DC2C0B}"/>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0AEB2D5C-E5F4-C247-B8C1-172CD305BC0C}"/>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CA88CB56-9B27-D245-880E-91BD1311D7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20</a:t>
            </a:fld>
            <a:endParaRPr lang="it-IT"/>
          </a:p>
        </p:txBody>
      </p:sp>
    </p:spTree>
    <p:extLst>
      <p:ext uri="{BB962C8B-B14F-4D97-AF65-F5344CB8AC3E}">
        <p14:creationId xmlns:p14="http://schemas.microsoft.com/office/powerpoint/2010/main" val="3230483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818C-0959-6741-B96C-2418347CC2D0}"/>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38B85F23-6461-5549-9036-E3D7A25EEF40}"/>
              </a:ext>
            </a:extLst>
          </p:cNvPr>
          <p:cNvSpPr>
            <a:spLocks noGrp="1"/>
          </p:cNvSpPr>
          <p:nvPr>
            <p:ph type="body" idx="1"/>
          </p:nvPr>
        </p:nvSpPr>
        <p:spPr/>
        <p:txBody>
          <a:bodyPr/>
          <a:lstStyle/>
          <a:p>
            <a:r>
              <a:rPr lang="en-US" dirty="0"/>
              <a:t>Workshop next Monday will cover </a:t>
            </a:r>
            <a:br>
              <a:rPr lang="en-US" dirty="0"/>
            </a:br>
            <a:r>
              <a:rPr lang="en-US" dirty="0"/>
              <a:t>“</a:t>
            </a:r>
            <a:r>
              <a:rPr lang="en-GB" dirty="0"/>
              <a:t>Understanding copyright and licensing of your own work”</a:t>
            </a:r>
            <a:endParaRPr lang="en-US" dirty="0"/>
          </a:p>
        </p:txBody>
      </p:sp>
      <p:sp>
        <p:nvSpPr>
          <p:cNvPr id="4" name="Date Placeholder 3">
            <a:extLst>
              <a:ext uri="{FF2B5EF4-FFF2-40B4-BE49-F238E27FC236}">
                <a16:creationId xmlns:a16="http://schemas.microsoft.com/office/drawing/2014/main" id="{FAE6DC2B-DB83-1240-A05A-8E564BE40279}"/>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92324454-1BC7-9E4E-A96A-B25F11158BD4}"/>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C26A87C9-3346-B74D-B34B-3B9AE535BC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21</a:t>
            </a:fld>
            <a:endParaRPr lang="it-IT"/>
          </a:p>
        </p:txBody>
      </p:sp>
    </p:spTree>
    <p:extLst>
      <p:ext uri="{BB962C8B-B14F-4D97-AF65-F5344CB8AC3E}">
        <p14:creationId xmlns:p14="http://schemas.microsoft.com/office/powerpoint/2010/main" val="363035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92"/>
        <p:cNvGrpSpPr/>
        <p:nvPr/>
      </p:nvGrpSpPr>
      <p:grpSpPr>
        <a:xfrm>
          <a:off x="0" y="0"/>
          <a:ext cx="0" cy="0"/>
          <a:chOff x="0" y="0"/>
          <a:chExt cx="0" cy="0"/>
        </a:xfrm>
      </p:grpSpPr>
      <p:pic>
        <p:nvPicPr>
          <p:cNvPr id="93" name="Google Shape;93;p2" descr="A close up of a building&#10;&#10;Description generated with high confidence"/>
          <p:cNvPicPr preferRelativeResize="0"/>
          <p:nvPr/>
        </p:nvPicPr>
        <p:blipFill rotWithShape="1">
          <a:blip r:embed="rId3">
            <a:alphaModFix/>
          </a:blip>
          <a:srcRect/>
          <a:stretch/>
        </p:blipFill>
        <p:spPr>
          <a:xfrm>
            <a:off x="20" y="10"/>
            <a:ext cx="12191980" cy="6857990"/>
          </a:xfrm>
          <a:prstGeom prst="rect">
            <a:avLst/>
          </a:prstGeom>
          <a:noFill/>
          <a:ln>
            <a:noFill/>
          </a:ln>
        </p:spPr>
      </p:pic>
      <p:pic>
        <p:nvPicPr>
          <p:cNvPr id="94" name="Google Shape;94;p2"/>
          <p:cNvPicPr preferRelativeResize="0"/>
          <p:nvPr/>
        </p:nvPicPr>
        <p:blipFill rotWithShape="1">
          <a:blip r:embed="rId4">
            <a:alphaModFix/>
          </a:blip>
          <a:srcRect t="1928" r="-2" b="1934"/>
          <a:stretch/>
        </p:blipFill>
        <p:spPr>
          <a:xfrm>
            <a:off x="107380" y="-3091095"/>
            <a:ext cx="11792594" cy="11341599"/>
          </a:xfrm>
          <a:custGeom>
            <a:avLst/>
            <a:gdLst/>
            <a:ahLst/>
            <a:cxnLst/>
            <a:rect l="l" t="t" r="r" b="b"/>
            <a:pathLst>
              <a:path w="7128913" h="6853457" extrusionOk="0">
                <a:moveTo>
                  <a:pt x="2343548" y="0"/>
                </a:moveTo>
                <a:lnTo>
                  <a:pt x="5168877" y="0"/>
                </a:lnTo>
                <a:lnTo>
                  <a:pt x="5218299" y="19487"/>
                </a:lnTo>
                <a:cubicBezTo>
                  <a:pt x="5976640" y="340238"/>
                  <a:pt x="6607722" y="902948"/>
                  <a:pt x="7014769" y="1610837"/>
                </a:cubicBezTo>
                <a:lnTo>
                  <a:pt x="7128913" y="1827198"/>
                </a:lnTo>
                <a:lnTo>
                  <a:pt x="7128913" y="5131581"/>
                </a:lnTo>
                <a:lnTo>
                  <a:pt x="7091067" y="5210750"/>
                </a:lnTo>
                <a:cubicBezTo>
                  <a:pt x="6744936" y="5876527"/>
                  <a:pt x="6205281" y="6425584"/>
                  <a:pt x="5546646" y="6783375"/>
                </a:cubicBezTo>
                <a:lnTo>
                  <a:pt x="5409811" y="6853457"/>
                </a:lnTo>
                <a:lnTo>
                  <a:pt x="2102613" y="6853457"/>
                </a:lnTo>
                <a:lnTo>
                  <a:pt x="1965779" y="6783375"/>
                </a:lnTo>
                <a:cubicBezTo>
                  <a:pt x="794873" y="6147301"/>
                  <a:pt x="0" y="4906735"/>
                  <a:pt x="0" y="3480517"/>
                </a:cubicBezTo>
                <a:cubicBezTo>
                  <a:pt x="0" y="1924643"/>
                  <a:pt x="945964" y="589711"/>
                  <a:pt x="2294125" y="19487"/>
                </a:cubicBezTo>
                <a:close/>
              </a:path>
            </a:pathLst>
          </a:custGeom>
          <a:noFill/>
          <a:ln>
            <a:noFill/>
          </a:ln>
        </p:spPr>
      </p:pic>
      <p:pic>
        <p:nvPicPr>
          <p:cNvPr id="95" name="Google Shape;95;p2" descr="A close up of a sign&#10;&#10;Description generated with very high confidence"/>
          <p:cNvPicPr preferRelativeResize="0"/>
          <p:nvPr/>
        </p:nvPicPr>
        <p:blipFill rotWithShape="1">
          <a:blip r:embed="rId5">
            <a:alphaModFix/>
          </a:blip>
          <a:srcRect/>
          <a:stretch/>
        </p:blipFill>
        <p:spPr>
          <a:xfrm>
            <a:off x="8175390" y="234409"/>
            <a:ext cx="3831944" cy="754113"/>
          </a:xfrm>
          <a:prstGeom prst="rect">
            <a:avLst/>
          </a:prstGeom>
          <a:noFill/>
          <a:ln>
            <a:noFill/>
          </a:ln>
        </p:spPr>
      </p:pic>
      <p:sp>
        <p:nvSpPr>
          <p:cNvPr id="2" name="Rectangle 1">
            <a:extLst>
              <a:ext uri="{FF2B5EF4-FFF2-40B4-BE49-F238E27FC236}">
                <a16:creationId xmlns:a16="http://schemas.microsoft.com/office/drawing/2014/main" id="{FE5B278E-D34B-4800-9117-3497522F154D}"/>
              </a:ext>
            </a:extLst>
          </p:cNvPr>
          <p:cNvSpPr/>
          <p:nvPr/>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5ABB4664-3C2B-4A9B-9437-7270C7E139C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
        <p:nvSpPr>
          <p:cNvPr id="4" name="Rectangle 3">
            <a:extLst>
              <a:ext uri="{FF2B5EF4-FFF2-40B4-BE49-F238E27FC236}">
                <a16:creationId xmlns:a16="http://schemas.microsoft.com/office/drawing/2014/main" id="{11CB6C09-AC94-4800-8E12-8034E472C56F}"/>
              </a:ext>
            </a:extLst>
          </p:cNvPr>
          <p:cNvSpPr/>
          <p:nvPr/>
        </p:nvSpPr>
        <p:spPr>
          <a:xfrm>
            <a:off x="5058931" y="6400800"/>
            <a:ext cx="2074138" cy="369332"/>
          </a:xfrm>
          <a:prstGeom prst="rect">
            <a:avLst/>
          </a:prstGeom>
        </p:spPr>
        <p:txBody>
          <a:bodyPr wrap="square">
            <a:spAutoFit/>
          </a:bodyPr>
          <a:lstStyle/>
          <a:p>
            <a:r>
              <a:rPr lang="en-GB">
                <a:solidFill>
                  <a:srgbClr val="00CEC0"/>
                </a:solidFill>
                <a:latin typeface="Source Sans Pro" panose="020B0503030403020204" pitchFamily="34" charset="0"/>
              </a:rPr>
              <a:t>www.cdcs.ed.ac.uk</a:t>
            </a:r>
          </a:p>
        </p:txBody>
      </p:sp>
      <p:sp>
        <p:nvSpPr>
          <p:cNvPr id="5" name="Date Placeholder 4">
            <a:extLst>
              <a:ext uri="{FF2B5EF4-FFF2-40B4-BE49-F238E27FC236}">
                <a16:creationId xmlns:a16="http://schemas.microsoft.com/office/drawing/2014/main" id="{B2E1D45F-319A-0446-BEED-027682C7308D}"/>
              </a:ext>
            </a:extLst>
          </p:cNvPr>
          <p:cNvSpPr>
            <a:spLocks noGrp="1"/>
          </p:cNvSpPr>
          <p:nvPr>
            <p:ph type="dt" idx="10"/>
          </p:nvPr>
        </p:nvSpPr>
        <p:spPr/>
        <p:txBody>
          <a:bodyPr/>
          <a:lstStyle/>
          <a:p>
            <a:r>
              <a:rPr lang="en-GB"/>
              <a:t>15/03/2021</a:t>
            </a:r>
          </a:p>
        </p:txBody>
      </p:sp>
      <p:sp>
        <p:nvSpPr>
          <p:cNvPr id="6" name="Footer Placeholder 5">
            <a:extLst>
              <a:ext uri="{FF2B5EF4-FFF2-40B4-BE49-F238E27FC236}">
                <a16:creationId xmlns:a16="http://schemas.microsoft.com/office/drawing/2014/main" id="{F7C73837-4A75-B54C-AEE7-0715174861A5}"/>
              </a:ext>
            </a:extLst>
          </p:cNvPr>
          <p:cNvSpPr>
            <a:spLocks noGrp="1"/>
          </p:cNvSpPr>
          <p:nvPr>
            <p:ph type="ftr" idx="11"/>
          </p:nvPr>
        </p:nvSpPr>
        <p:spPr/>
        <p:txBody>
          <a:bodyPr/>
          <a:lstStyle/>
          <a:p>
            <a:r>
              <a:rPr lang="en-GB"/>
              <a:t>Copyright and Licensing</a:t>
            </a:r>
          </a:p>
        </p:txBody>
      </p:sp>
      <p:sp>
        <p:nvSpPr>
          <p:cNvPr id="7" name="Slide Number Placeholder 6">
            <a:extLst>
              <a:ext uri="{FF2B5EF4-FFF2-40B4-BE49-F238E27FC236}">
                <a16:creationId xmlns:a16="http://schemas.microsoft.com/office/drawing/2014/main" id="{84E9E4E5-9FA7-E941-974F-603D46384D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3</a:t>
            </a:fld>
            <a:endParaRPr lang="it-IT"/>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AC6D0F-AEF7-254D-B0B2-03DEFA0A4C24}"/>
              </a:ext>
            </a:extLst>
          </p:cNvPr>
          <p:cNvSpPr>
            <a:spLocks noGrp="1"/>
          </p:cNvSpPr>
          <p:nvPr>
            <p:ph type="title"/>
          </p:nvPr>
        </p:nvSpPr>
        <p:spPr/>
        <p:txBody>
          <a:bodyPr/>
          <a:lstStyle/>
          <a:p>
            <a:r>
              <a:rPr lang="en-US" dirty="0"/>
              <a:t>What this workshop covers</a:t>
            </a:r>
          </a:p>
        </p:txBody>
      </p:sp>
      <p:sp>
        <p:nvSpPr>
          <p:cNvPr id="6" name="Text Placeholder 5">
            <a:extLst>
              <a:ext uri="{FF2B5EF4-FFF2-40B4-BE49-F238E27FC236}">
                <a16:creationId xmlns:a16="http://schemas.microsoft.com/office/drawing/2014/main" id="{F84E5C3A-A937-3F48-99CA-A1335694910C}"/>
              </a:ext>
            </a:extLst>
          </p:cNvPr>
          <p:cNvSpPr>
            <a:spLocks noGrp="1"/>
          </p:cNvSpPr>
          <p:nvPr>
            <p:ph type="body" idx="1"/>
          </p:nvPr>
        </p:nvSpPr>
        <p:spPr/>
        <p:txBody>
          <a:bodyPr/>
          <a:lstStyle/>
          <a:p>
            <a:r>
              <a:rPr lang="en-US" dirty="0"/>
              <a:t>Recap of intellectual property, copyright, and licensing</a:t>
            </a:r>
          </a:p>
          <a:p>
            <a:r>
              <a:rPr lang="en-US" dirty="0"/>
              <a:t>Types of work and types of license</a:t>
            </a:r>
          </a:p>
          <a:p>
            <a:pPr lvl="1"/>
            <a:r>
              <a:rPr lang="en-US" dirty="0"/>
              <a:t>Publications, datasets and software (including code and scripts)</a:t>
            </a:r>
          </a:p>
          <a:p>
            <a:r>
              <a:rPr lang="en-US" dirty="0"/>
              <a:t>Increasing the impact of your work </a:t>
            </a:r>
          </a:p>
          <a:p>
            <a:pPr marL="114300" indent="0">
              <a:buNone/>
            </a:pPr>
            <a:endParaRPr lang="en-US" dirty="0"/>
          </a:p>
          <a:p>
            <a:pPr marL="114300" indent="0">
              <a:buNone/>
            </a:pPr>
            <a:r>
              <a:rPr lang="en-US" b="1" dirty="0"/>
              <a:t>Intellectual Property:</a:t>
            </a:r>
            <a:r>
              <a:rPr lang="en-US" dirty="0"/>
              <a:t> </a:t>
            </a:r>
            <a:r>
              <a:rPr lang="en-US" i="1" dirty="0"/>
              <a:t>“rights granted to creators and owners of works that are the result of human intellectual creativity”</a:t>
            </a:r>
          </a:p>
          <a:p>
            <a:pPr marL="114300" indent="0">
              <a:buNone/>
            </a:pPr>
            <a:r>
              <a:rPr lang="en-US" i="1" dirty="0"/>
              <a:t>As researchers, we are creators               and consumers of many works</a:t>
            </a:r>
          </a:p>
        </p:txBody>
      </p:sp>
      <p:sp>
        <p:nvSpPr>
          <p:cNvPr id="2" name="Date Placeholder 1">
            <a:extLst>
              <a:ext uri="{FF2B5EF4-FFF2-40B4-BE49-F238E27FC236}">
                <a16:creationId xmlns:a16="http://schemas.microsoft.com/office/drawing/2014/main" id="{F1E54FD2-3E6E-EF47-9C8B-9249573EDBA2}"/>
              </a:ext>
            </a:extLst>
          </p:cNvPr>
          <p:cNvSpPr>
            <a:spLocks noGrp="1"/>
          </p:cNvSpPr>
          <p:nvPr>
            <p:ph type="dt" idx="10"/>
          </p:nvPr>
        </p:nvSpPr>
        <p:spPr/>
        <p:txBody>
          <a:bodyPr/>
          <a:lstStyle/>
          <a:p>
            <a:r>
              <a:rPr lang="en-GB"/>
              <a:t>15/03/2021</a:t>
            </a:r>
          </a:p>
        </p:txBody>
      </p:sp>
      <p:sp>
        <p:nvSpPr>
          <p:cNvPr id="3" name="Footer Placeholder 2">
            <a:extLst>
              <a:ext uri="{FF2B5EF4-FFF2-40B4-BE49-F238E27FC236}">
                <a16:creationId xmlns:a16="http://schemas.microsoft.com/office/drawing/2014/main" id="{9556D02E-F587-9240-9618-A513521CEB79}"/>
              </a:ext>
            </a:extLst>
          </p:cNvPr>
          <p:cNvSpPr>
            <a:spLocks noGrp="1"/>
          </p:cNvSpPr>
          <p:nvPr>
            <p:ph type="ftr" idx="11"/>
          </p:nvPr>
        </p:nvSpPr>
        <p:spPr/>
        <p:txBody>
          <a:bodyPr/>
          <a:lstStyle/>
          <a:p>
            <a:r>
              <a:rPr lang="en-GB"/>
              <a:t>Copyright and Licensing</a:t>
            </a:r>
          </a:p>
        </p:txBody>
      </p:sp>
      <p:sp>
        <p:nvSpPr>
          <p:cNvPr id="4" name="Slide Number Placeholder 3">
            <a:extLst>
              <a:ext uri="{FF2B5EF4-FFF2-40B4-BE49-F238E27FC236}">
                <a16:creationId xmlns:a16="http://schemas.microsoft.com/office/drawing/2014/main" id="{2CB2B885-605A-B44A-A1CD-6E613468B0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4</a:t>
            </a:fld>
            <a:endParaRPr lang="it-IT"/>
          </a:p>
        </p:txBody>
      </p:sp>
    </p:spTree>
    <p:extLst>
      <p:ext uri="{BB962C8B-B14F-4D97-AF65-F5344CB8AC3E}">
        <p14:creationId xmlns:p14="http://schemas.microsoft.com/office/powerpoint/2010/main" val="2229123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344C5-D52E-4948-8AE7-0578036C01BE}"/>
              </a:ext>
            </a:extLst>
          </p:cNvPr>
          <p:cNvSpPr>
            <a:spLocks noGrp="1"/>
          </p:cNvSpPr>
          <p:nvPr>
            <p:ph type="title"/>
          </p:nvPr>
        </p:nvSpPr>
        <p:spPr/>
        <p:txBody>
          <a:bodyPr/>
          <a:lstStyle/>
          <a:p>
            <a:r>
              <a:rPr lang="en-US" dirty="0"/>
              <a:t>IANAL (I Am Not A Lawyer)</a:t>
            </a:r>
          </a:p>
        </p:txBody>
      </p:sp>
      <p:sp>
        <p:nvSpPr>
          <p:cNvPr id="3" name="Text Placeholder 2">
            <a:extLst>
              <a:ext uri="{FF2B5EF4-FFF2-40B4-BE49-F238E27FC236}">
                <a16:creationId xmlns:a16="http://schemas.microsoft.com/office/drawing/2014/main" id="{D471810B-A64D-A441-9DF7-E0CA22B50EB7}"/>
              </a:ext>
            </a:extLst>
          </p:cNvPr>
          <p:cNvSpPr>
            <a:spLocks noGrp="1"/>
          </p:cNvSpPr>
          <p:nvPr>
            <p:ph type="body" idx="1"/>
          </p:nvPr>
        </p:nvSpPr>
        <p:spPr/>
        <p:txBody>
          <a:bodyPr/>
          <a:lstStyle/>
          <a:p>
            <a:r>
              <a:rPr lang="en-US" dirty="0"/>
              <a:t>This is not legal advice</a:t>
            </a:r>
          </a:p>
          <a:p>
            <a:endParaRPr lang="en-US" dirty="0"/>
          </a:p>
          <a:p>
            <a:r>
              <a:rPr lang="en-US" dirty="0"/>
              <a:t>If you want advice from people with a legal background:</a:t>
            </a:r>
          </a:p>
          <a:p>
            <a:pPr lvl="1"/>
            <a:r>
              <a:rPr lang="en-US" dirty="0">
                <a:hlinkClick r:id="rId2"/>
              </a:rPr>
              <a:t>UK Copyright Law: The Basics</a:t>
            </a:r>
            <a:endParaRPr lang="en-US" dirty="0"/>
          </a:p>
          <a:p>
            <a:pPr lvl="1"/>
            <a:r>
              <a:rPr lang="en-US" dirty="0">
                <a:hlinkClick r:id="rId3"/>
              </a:rPr>
              <a:t>Intellectual Property Law</a:t>
            </a:r>
            <a:endParaRPr lang="en-US" dirty="0"/>
          </a:p>
          <a:p>
            <a:pPr lvl="1"/>
            <a:r>
              <a:rPr lang="en-GB" dirty="0">
                <a:hlinkClick r:id="rId4"/>
              </a:rPr>
              <a:t>The International Free and Open Source Lawbook</a:t>
            </a:r>
            <a:endParaRPr lang="en-GB" dirty="0"/>
          </a:p>
          <a:p>
            <a:pPr lvl="1"/>
            <a:r>
              <a:rPr lang="en-GB" dirty="0">
                <a:hlinkClick r:id="rId5"/>
              </a:rPr>
              <a:t>qLegal: advice for tech start-ups + entrepreneurs</a:t>
            </a:r>
            <a:endParaRPr lang="en-GB" dirty="0"/>
          </a:p>
          <a:p>
            <a:pPr lvl="1"/>
            <a:r>
              <a:rPr lang="en-GB" dirty="0">
                <a:hlinkClick r:id="rId6"/>
              </a:rPr>
              <a:t>tl;dr legal: Software Licenses in Plain English</a:t>
            </a:r>
            <a:endParaRPr lang="en-GB" dirty="0"/>
          </a:p>
          <a:p>
            <a:pPr lvl="1"/>
            <a:r>
              <a:rPr lang="en-GB" dirty="0">
                <a:hlinkClick r:id="rId7"/>
              </a:rPr>
              <a:t>Open Source Software Watch</a:t>
            </a:r>
            <a:endParaRPr lang="en-US" dirty="0"/>
          </a:p>
          <a:p>
            <a:endParaRPr lang="en-US" dirty="0"/>
          </a:p>
        </p:txBody>
      </p:sp>
      <p:sp>
        <p:nvSpPr>
          <p:cNvPr id="4" name="Date Placeholder 3">
            <a:extLst>
              <a:ext uri="{FF2B5EF4-FFF2-40B4-BE49-F238E27FC236}">
                <a16:creationId xmlns:a16="http://schemas.microsoft.com/office/drawing/2014/main" id="{CDE7E420-CF37-6C49-8BCB-6215A0502D5C}"/>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67128778-7C0B-7D47-B603-23738777AA4F}"/>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73FA956D-1748-A742-AAC5-4EB0D982F7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5</a:t>
            </a:fld>
            <a:endParaRPr lang="it-IT"/>
          </a:p>
        </p:txBody>
      </p:sp>
    </p:spTree>
    <p:extLst>
      <p:ext uri="{BB962C8B-B14F-4D97-AF65-F5344CB8AC3E}">
        <p14:creationId xmlns:p14="http://schemas.microsoft.com/office/powerpoint/2010/main" val="1472657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A62AC-71FB-8B4C-B0A8-37195C7B2EB1}"/>
              </a:ext>
            </a:extLst>
          </p:cNvPr>
          <p:cNvSpPr>
            <a:spLocks noGrp="1"/>
          </p:cNvSpPr>
          <p:nvPr>
            <p:ph type="title"/>
          </p:nvPr>
        </p:nvSpPr>
        <p:spPr/>
        <p:txBody>
          <a:bodyPr/>
          <a:lstStyle/>
          <a:p>
            <a:r>
              <a:rPr lang="en-US" dirty="0"/>
              <a:t>Copyright</a:t>
            </a:r>
          </a:p>
        </p:txBody>
      </p:sp>
      <p:sp>
        <p:nvSpPr>
          <p:cNvPr id="3" name="Text Placeholder 2">
            <a:extLst>
              <a:ext uri="{FF2B5EF4-FFF2-40B4-BE49-F238E27FC236}">
                <a16:creationId xmlns:a16="http://schemas.microsoft.com/office/drawing/2014/main" id="{3DF3C47A-04EE-144C-B2A3-7B4BB92E1309}"/>
              </a:ext>
            </a:extLst>
          </p:cNvPr>
          <p:cNvSpPr>
            <a:spLocks noGrp="1"/>
          </p:cNvSpPr>
          <p:nvPr>
            <p:ph type="body" idx="1"/>
          </p:nvPr>
        </p:nvSpPr>
        <p:spPr/>
        <p:txBody>
          <a:bodyPr/>
          <a:lstStyle/>
          <a:p>
            <a:pPr fontAlgn="base"/>
            <a:r>
              <a:rPr lang="en-GB" dirty="0"/>
              <a:t>“legally enforceable property right that </a:t>
            </a:r>
            <a:r>
              <a:rPr lang="en-GB" b="1" dirty="0"/>
              <a:t>enables a rights holder to profit from a work</a:t>
            </a:r>
            <a:r>
              <a:rPr lang="en-GB" dirty="0"/>
              <a:t> ... preventing others from exploiting the work without the rights holder's say so for a period of time”, </a:t>
            </a:r>
            <a:r>
              <a:rPr lang="en-GB" dirty="0">
                <a:hlinkClick r:id="rId2"/>
              </a:rPr>
              <a:t>Copyright law</a:t>
            </a:r>
            <a:r>
              <a:rPr lang="en-GB" dirty="0"/>
              <a:t>, Jisc, 2014</a:t>
            </a:r>
          </a:p>
          <a:p>
            <a:pPr lvl="1" fontAlgn="base"/>
            <a:r>
              <a:rPr lang="en-GB" dirty="0"/>
              <a:t>Protection of a tangible manifestation of an idea; e.g. a book, image, software, web content, databases, recordings, broadcasts</a:t>
            </a:r>
          </a:p>
          <a:p>
            <a:pPr lvl="1" fontAlgn="base"/>
            <a:r>
              <a:rPr lang="en-GB" dirty="0"/>
              <a:t>Copyright is free and automatic – no registration or notice is required</a:t>
            </a:r>
          </a:p>
          <a:p>
            <a:pPr lvl="1" fontAlgn="base"/>
            <a:r>
              <a:rPr lang="en-GB" dirty="0"/>
              <a:t>Copyright holder must be a legal entity</a:t>
            </a:r>
          </a:p>
          <a:p>
            <a:pPr lvl="2"/>
            <a:r>
              <a:rPr lang="en-GB" dirty="0"/>
              <a:t>Copyright © 2021 The University of Edinburgh</a:t>
            </a:r>
          </a:p>
          <a:p>
            <a:pPr lvl="2"/>
            <a:r>
              <a:rPr lang="en-GB" dirty="0"/>
              <a:t>Copyright © 2021 Mo McClean</a:t>
            </a:r>
          </a:p>
          <a:p>
            <a:endParaRPr lang="en-US" dirty="0"/>
          </a:p>
        </p:txBody>
      </p:sp>
      <p:sp>
        <p:nvSpPr>
          <p:cNvPr id="4" name="Date Placeholder 3">
            <a:extLst>
              <a:ext uri="{FF2B5EF4-FFF2-40B4-BE49-F238E27FC236}">
                <a16:creationId xmlns:a16="http://schemas.microsoft.com/office/drawing/2014/main" id="{9CEC1286-78A3-C648-9372-ADBC3FF313B3}"/>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0C68204D-B3E0-F24D-BB0F-247983D5CAD2}"/>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E617CCE7-4A95-E347-9257-D3E3BA5238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6</a:t>
            </a:fld>
            <a:endParaRPr lang="it-IT"/>
          </a:p>
        </p:txBody>
      </p:sp>
    </p:spTree>
    <p:extLst>
      <p:ext uri="{BB962C8B-B14F-4D97-AF65-F5344CB8AC3E}">
        <p14:creationId xmlns:p14="http://schemas.microsoft.com/office/powerpoint/2010/main" val="3048839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67895-CC79-994B-9626-579356F43413}"/>
              </a:ext>
            </a:extLst>
          </p:cNvPr>
          <p:cNvSpPr>
            <a:spLocks noGrp="1"/>
          </p:cNvSpPr>
          <p:nvPr>
            <p:ph type="title"/>
          </p:nvPr>
        </p:nvSpPr>
        <p:spPr/>
        <p:txBody>
          <a:bodyPr/>
          <a:lstStyle/>
          <a:p>
            <a:r>
              <a:rPr lang="en-GB" dirty="0"/>
              <a:t>Copyright as University staff/student</a:t>
            </a:r>
          </a:p>
        </p:txBody>
      </p:sp>
      <p:sp>
        <p:nvSpPr>
          <p:cNvPr id="3" name="Text Placeholder 2">
            <a:extLst>
              <a:ext uri="{FF2B5EF4-FFF2-40B4-BE49-F238E27FC236}">
                <a16:creationId xmlns:a16="http://schemas.microsoft.com/office/drawing/2014/main" id="{D3837F6A-5062-0E46-853B-1E743EB9A236}"/>
              </a:ext>
            </a:extLst>
          </p:cNvPr>
          <p:cNvSpPr>
            <a:spLocks noGrp="1"/>
          </p:cNvSpPr>
          <p:nvPr>
            <p:ph type="body" idx="1"/>
          </p:nvPr>
        </p:nvSpPr>
        <p:spPr/>
        <p:txBody>
          <a:bodyPr/>
          <a:lstStyle/>
          <a:p>
            <a:r>
              <a:rPr lang="en-GB" dirty="0"/>
              <a:t>In general</a:t>
            </a:r>
          </a:p>
          <a:p>
            <a:pPr lvl="1"/>
            <a:r>
              <a:rPr lang="en-GB" dirty="0"/>
              <a:t>Students own the copyright to their works</a:t>
            </a:r>
          </a:p>
          <a:p>
            <a:pPr lvl="2"/>
            <a:r>
              <a:rPr lang="en-GB" dirty="0"/>
              <a:t>Exceptions include some industrially-sponsored degrees</a:t>
            </a:r>
          </a:p>
          <a:p>
            <a:pPr lvl="1"/>
            <a:r>
              <a:rPr lang="en-GB" dirty="0"/>
              <a:t>The university owns the copyright to works created by staff as part of their employment</a:t>
            </a:r>
          </a:p>
          <a:p>
            <a:pPr lvl="2"/>
            <a:r>
              <a:rPr lang="en-GB" dirty="0"/>
              <a:t>Exceptions include some academic works</a:t>
            </a:r>
          </a:p>
          <a:p>
            <a:pPr lvl="2"/>
            <a:r>
              <a:rPr lang="en-GB" dirty="0"/>
              <a:t>Some publisher contracts assign the copyright to the publisher</a:t>
            </a:r>
          </a:p>
          <a:p>
            <a:pPr lvl="3"/>
            <a:r>
              <a:rPr lang="en-GB" dirty="0"/>
              <a:t>This can limit your rights to redistribute</a:t>
            </a:r>
          </a:p>
          <a:p>
            <a:pPr lvl="3"/>
            <a:r>
              <a:rPr lang="en-GB" dirty="0"/>
              <a:t>Recommend using the </a:t>
            </a:r>
            <a:r>
              <a:rPr lang="en-GB" dirty="0">
                <a:hlinkClick r:id="rId2"/>
              </a:rPr>
              <a:t>SPARC Author Addendum</a:t>
            </a:r>
            <a:r>
              <a:rPr lang="en-GB" dirty="0"/>
              <a:t> </a:t>
            </a:r>
          </a:p>
          <a:p>
            <a:r>
              <a:rPr lang="en-GB" dirty="0"/>
              <a:t>Licensing can help you exploit           your work in the future</a:t>
            </a:r>
          </a:p>
        </p:txBody>
      </p:sp>
      <p:sp>
        <p:nvSpPr>
          <p:cNvPr id="4" name="Date Placeholder 3">
            <a:extLst>
              <a:ext uri="{FF2B5EF4-FFF2-40B4-BE49-F238E27FC236}">
                <a16:creationId xmlns:a16="http://schemas.microsoft.com/office/drawing/2014/main" id="{07B78348-139A-3A4F-9979-47F564DA5C3D}"/>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3EBC220A-1A7F-9A43-90C0-6CB98A99EAD5}"/>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09DB150C-BBA6-C340-871B-3A3BE96345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7</a:t>
            </a:fld>
            <a:endParaRPr lang="it-IT"/>
          </a:p>
        </p:txBody>
      </p:sp>
    </p:spTree>
    <p:extLst>
      <p:ext uri="{BB962C8B-B14F-4D97-AF65-F5344CB8AC3E}">
        <p14:creationId xmlns:p14="http://schemas.microsoft.com/office/powerpoint/2010/main" val="3905380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663BB-9685-AD4D-AB1B-10ADB2CFB60C}"/>
              </a:ext>
            </a:extLst>
          </p:cNvPr>
          <p:cNvSpPr>
            <a:spLocks noGrp="1"/>
          </p:cNvSpPr>
          <p:nvPr>
            <p:ph type="title"/>
          </p:nvPr>
        </p:nvSpPr>
        <p:spPr/>
        <p:txBody>
          <a:bodyPr/>
          <a:lstStyle/>
          <a:p>
            <a:r>
              <a:rPr lang="en-US" dirty="0"/>
              <a:t>Licensing</a:t>
            </a:r>
          </a:p>
        </p:txBody>
      </p:sp>
      <p:sp>
        <p:nvSpPr>
          <p:cNvPr id="3" name="Text Placeholder 2">
            <a:extLst>
              <a:ext uri="{FF2B5EF4-FFF2-40B4-BE49-F238E27FC236}">
                <a16:creationId xmlns:a16="http://schemas.microsoft.com/office/drawing/2014/main" id="{494D8C03-1DB2-1D4E-BBAB-F9BE563F9DDF}"/>
              </a:ext>
            </a:extLst>
          </p:cNvPr>
          <p:cNvSpPr>
            <a:spLocks noGrp="1"/>
          </p:cNvSpPr>
          <p:nvPr>
            <p:ph type="body" idx="1"/>
          </p:nvPr>
        </p:nvSpPr>
        <p:spPr/>
        <p:txBody>
          <a:bodyPr/>
          <a:lstStyle/>
          <a:p>
            <a:pPr fontAlgn="base"/>
            <a:r>
              <a:rPr lang="en-GB" dirty="0"/>
              <a:t>Licensing is official permission to do something, within limits.</a:t>
            </a:r>
          </a:p>
          <a:p>
            <a:pPr fontAlgn="base"/>
            <a:r>
              <a:rPr lang="en-GB" dirty="0"/>
              <a:t>Licensing is commonly used to exploit Intellectual Property:</a:t>
            </a:r>
          </a:p>
          <a:p>
            <a:pPr lvl="1" fontAlgn="base"/>
            <a:r>
              <a:rPr lang="en-GB" dirty="0"/>
              <a:t>You can use my photograph to advertise your product, but only in the United Kingdom</a:t>
            </a:r>
          </a:p>
          <a:p>
            <a:pPr lvl="1" fontAlgn="base"/>
            <a:r>
              <a:rPr lang="en-GB" dirty="0"/>
              <a:t>You can screen this movie in this venue on these dates</a:t>
            </a:r>
          </a:p>
          <a:p>
            <a:pPr fontAlgn="base"/>
            <a:r>
              <a:rPr lang="en-GB" dirty="0"/>
              <a:t>A license can be used to give someone other than the copyright holder the right to use the item, without transferring ownership (the copyright)</a:t>
            </a:r>
          </a:p>
          <a:p>
            <a:pPr lvl="1" fontAlgn="base"/>
            <a:r>
              <a:rPr lang="en-GB" dirty="0"/>
              <a:t>What can I do with this work?</a:t>
            </a:r>
          </a:p>
          <a:p>
            <a:pPr marL="114300" indent="0">
              <a:buNone/>
            </a:pPr>
            <a:endParaRPr lang="en-US" dirty="0"/>
          </a:p>
        </p:txBody>
      </p:sp>
      <p:sp>
        <p:nvSpPr>
          <p:cNvPr id="4" name="Date Placeholder 3">
            <a:extLst>
              <a:ext uri="{FF2B5EF4-FFF2-40B4-BE49-F238E27FC236}">
                <a16:creationId xmlns:a16="http://schemas.microsoft.com/office/drawing/2014/main" id="{BFE54165-30F6-9243-BD14-50FE3A49BC32}"/>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F32A6151-0B82-D34D-9ED2-B4166DCE13A4}"/>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1F0FF48C-2469-DD4E-9376-0D048BA600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8</a:t>
            </a:fld>
            <a:endParaRPr lang="it-IT"/>
          </a:p>
        </p:txBody>
      </p:sp>
    </p:spTree>
    <p:extLst>
      <p:ext uri="{BB962C8B-B14F-4D97-AF65-F5344CB8AC3E}">
        <p14:creationId xmlns:p14="http://schemas.microsoft.com/office/powerpoint/2010/main" val="53957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5062-4929-064C-8241-88AF66B91270}"/>
              </a:ext>
            </a:extLst>
          </p:cNvPr>
          <p:cNvSpPr>
            <a:spLocks noGrp="1"/>
          </p:cNvSpPr>
          <p:nvPr>
            <p:ph type="title"/>
          </p:nvPr>
        </p:nvSpPr>
        <p:spPr>
          <a:xfrm>
            <a:off x="541317" y="365125"/>
            <a:ext cx="10515600" cy="1325563"/>
          </a:xfrm>
        </p:spPr>
        <p:txBody>
          <a:bodyPr/>
          <a:lstStyle/>
          <a:p>
            <a:r>
              <a:rPr lang="en-US" dirty="0"/>
              <a:t>Reusing this material</a:t>
            </a:r>
          </a:p>
        </p:txBody>
      </p:sp>
      <p:sp>
        <p:nvSpPr>
          <p:cNvPr id="3" name="Text Placeholder 2">
            <a:extLst>
              <a:ext uri="{FF2B5EF4-FFF2-40B4-BE49-F238E27FC236}">
                <a16:creationId xmlns:a16="http://schemas.microsoft.com/office/drawing/2014/main" id="{C28C4028-C7B5-8B4B-8421-B790884B1FFA}"/>
              </a:ext>
            </a:extLst>
          </p:cNvPr>
          <p:cNvSpPr>
            <a:spLocks noGrp="1"/>
          </p:cNvSpPr>
          <p:nvPr>
            <p:ph type="body" idx="1"/>
          </p:nvPr>
        </p:nvSpPr>
        <p:spPr>
          <a:xfrm>
            <a:off x="838200" y="1690688"/>
            <a:ext cx="10515600" cy="4486275"/>
          </a:xfrm>
        </p:spPr>
        <p:txBody>
          <a:bodyPr/>
          <a:lstStyle/>
          <a:p>
            <a:pPr marL="114300" indent="0">
              <a:buNone/>
            </a:pPr>
            <a:r>
              <a:rPr lang="en-US" sz="2400" dirty="0"/>
              <a:t>This work is licensed under a </a:t>
            </a:r>
            <a:r>
              <a:rPr lang="en-US" sz="2400" b="1" dirty="0"/>
              <a:t>Creative Commons Attribution 4.0 International License (CC BY 4.0)</a:t>
            </a:r>
            <a:r>
              <a:rPr lang="en-US" sz="2400" dirty="0"/>
              <a:t>. See: </a:t>
            </a:r>
            <a:r>
              <a:rPr lang="en-US" sz="2400" dirty="0">
                <a:hlinkClick r:id="rId2"/>
              </a:rPr>
              <a:t>https://creativecommons.org/licenses/by/4.0/</a:t>
            </a:r>
            <a:endParaRPr lang="en-US" sz="2400" dirty="0"/>
          </a:p>
          <a:p>
            <a:pPr marL="114300" indent="0">
              <a:buNone/>
            </a:pPr>
            <a:r>
              <a:rPr lang="en-US" sz="1600" dirty="0"/>
              <a:t>You are free to:</a:t>
            </a:r>
          </a:p>
          <a:p>
            <a:pPr>
              <a:spcBef>
                <a:spcPts val="600"/>
              </a:spcBef>
            </a:pPr>
            <a:r>
              <a:rPr lang="en-US" sz="1600" b="1" dirty="0"/>
              <a:t>Share</a:t>
            </a:r>
            <a:r>
              <a:rPr lang="en-US" sz="1600" dirty="0"/>
              <a:t> — copy and redistribute the material in any medium or format</a:t>
            </a:r>
          </a:p>
          <a:p>
            <a:pPr>
              <a:spcBef>
                <a:spcPts val="600"/>
              </a:spcBef>
            </a:pPr>
            <a:r>
              <a:rPr lang="en-US" sz="1600" b="1" dirty="0"/>
              <a:t>Adapt</a:t>
            </a:r>
            <a:r>
              <a:rPr lang="en-US" sz="1600" dirty="0"/>
              <a:t> — remix, transform, and build upon the material for any purpose, even commercially.</a:t>
            </a:r>
          </a:p>
          <a:p>
            <a:pPr marL="114300" indent="0">
              <a:buNone/>
            </a:pPr>
            <a:r>
              <a:rPr lang="en-US" sz="1600" dirty="0"/>
              <a:t>Under the following terms:</a:t>
            </a:r>
          </a:p>
          <a:p>
            <a:pPr>
              <a:spcBef>
                <a:spcPts val="400"/>
              </a:spcBef>
            </a:pPr>
            <a:r>
              <a:rPr lang="en-US" sz="1600" b="1" dirty="0"/>
              <a:t>Attribution</a:t>
            </a:r>
            <a:r>
              <a:rPr lang="en-US" sz="1600" dirty="0"/>
              <a:t> — You must give appropriate credit, provide a link to the license, and indicate if changes were made. </a:t>
            </a:r>
            <a:br>
              <a:rPr lang="en-US" sz="1600" dirty="0"/>
            </a:br>
            <a:r>
              <a:rPr lang="en-US" sz="1600" dirty="0"/>
              <a:t>You may do so in any reasonable manner, but not in any way that suggests the licensor endorses you or your use.</a:t>
            </a:r>
          </a:p>
          <a:p>
            <a:pPr>
              <a:spcBef>
                <a:spcPts val="400"/>
              </a:spcBef>
            </a:pPr>
            <a:r>
              <a:rPr lang="en-US" sz="1600" b="1" dirty="0"/>
              <a:t>No additional restrictions </a:t>
            </a:r>
            <a:r>
              <a:rPr lang="en-US" sz="1600" dirty="0"/>
              <a:t>— You may not apply legal terms or technological measures that legally restrict others </a:t>
            </a:r>
            <a:br>
              <a:rPr lang="en-US" sz="1600" dirty="0"/>
            </a:br>
            <a:r>
              <a:rPr lang="en-US" sz="1600" dirty="0"/>
              <a:t>from doing anything the license permits.</a:t>
            </a:r>
          </a:p>
        </p:txBody>
      </p:sp>
      <p:sp>
        <p:nvSpPr>
          <p:cNvPr id="4" name="Date Placeholder 3">
            <a:extLst>
              <a:ext uri="{FF2B5EF4-FFF2-40B4-BE49-F238E27FC236}">
                <a16:creationId xmlns:a16="http://schemas.microsoft.com/office/drawing/2014/main" id="{D16974AA-8BA2-D148-8877-01C63BFB8C8E}"/>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7BB74EB8-CD37-8545-8CED-F9BC7724B2E6}"/>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629D6D81-EFAC-4D42-97E0-951BA0D0A7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9</a:t>
            </a:fld>
            <a:endParaRPr lang="it-IT"/>
          </a:p>
        </p:txBody>
      </p:sp>
      <p:pic>
        <p:nvPicPr>
          <p:cNvPr id="8" name="Picture 7">
            <a:extLst>
              <a:ext uri="{FF2B5EF4-FFF2-40B4-BE49-F238E27FC236}">
                <a16:creationId xmlns:a16="http://schemas.microsoft.com/office/drawing/2014/main" id="{18A702A4-9AA6-B244-9A5D-55AD411B4020}"/>
              </a:ext>
            </a:extLst>
          </p:cNvPr>
          <p:cNvPicPr>
            <a:picLocks noChangeAspect="1"/>
          </p:cNvPicPr>
          <p:nvPr/>
        </p:nvPicPr>
        <p:blipFill>
          <a:blip r:embed="rId3"/>
          <a:stretch>
            <a:fillRect/>
          </a:stretch>
        </p:blipFill>
        <p:spPr>
          <a:xfrm>
            <a:off x="8153400" y="365125"/>
            <a:ext cx="3214588" cy="1142374"/>
          </a:xfrm>
          <a:prstGeom prst="rect">
            <a:avLst/>
          </a:prstGeom>
        </p:spPr>
      </p:pic>
      <p:sp>
        <p:nvSpPr>
          <p:cNvPr id="9" name="TextBox 8">
            <a:extLst>
              <a:ext uri="{FF2B5EF4-FFF2-40B4-BE49-F238E27FC236}">
                <a16:creationId xmlns:a16="http://schemas.microsoft.com/office/drawing/2014/main" id="{14F1D804-A022-AF4D-92A1-7A68B295597A}"/>
              </a:ext>
            </a:extLst>
          </p:cNvPr>
          <p:cNvSpPr txBox="1"/>
          <p:nvPr/>
        </p:nvSpPr>
        <p:spPr>
          <a:xfrm>
            <a:off x="6757061" y="4880963"/>
            <a:ext cx="5272644" cy="1292662"/>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No warranties are given. The license may not give you all </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of the permissions necessary for your intended use. </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For example, other rights such as publicity, privacy, or </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moral rights may limit how you use the material.</a:t>
            </a:r>
          </a:p>
          <a:p>
            <a:endParaRPr lang="en-US" dirty="0"/>
          </a:p>
        </p:txBody>
      </p:sp>
      <p:sp>
        <p:nvSpPr>
          <p:cNvPr id="10" name="TextBox 9">
            <a:extLst>
              <a:ext uri="{FF2B5EF4-FFF2-40B4-BE49-F238E27FC236}">
                <a16:creationId xmlns:a16="http://schemas.microsoft.com/office/drawing/2014/main" id="{83E872E5-22B5-844F-91C3-0D14817A714A}"/>
              </a:ext>
            </a:extLst>
          </p:cNvPr>
          <p:cNvSpPr txBox="1"/>
          <p:nvPr/>
        </p:nvSpPr>
        <p:spPr>
          <a:xfrm>
            <a:off x="945078" y="4880963"/>
            <a:ext cx="4596741" cy="1323439"/>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You do not have to comply with the license for elements of the material in the public domain or where your use is permitted by an applicable exception or limitation.</a:t>
            </a:r>
          </a:p>
          <a:p>
            <a:endParaRPr lang="en-US" sz="1600" dirty="0">
              <a:latin typeface="Calibri" panose="020F0502020204030204" pitchFamily="34" charset="0"/>
              <a:cs typeface="Calibri" panose="020F0502020204030204" pitchFamily="34" charset="0"/>
            </a:endParaRPr>
          </a:p>
        </p:txBody>
      </p:sp>
      <p:grpSp>
        <p:nvGrpSpPr>
          <p:cNvPr id="19" name="Group 18">
            <a:extLst>
              <a:ext uri="{FF2B5EF4-FFF2-40B4-BE49-F238E27FC236}">
                <a16:creationId xmlns:a16="http://schemas.microsoft.com/office/drawing/2014/main" id="{CA0CE154-3A89-8540-943B-9B00F9438483}"/>
              </a:ext>
            </a:extLst>
          </p:cNvPr>
          <p:cNvGrpSpPr/>
          <p:nvPr/>
        </p:nvGrpSpPr>
        <p:grpSpPr>
          <a:xfrm>
            <a:off x="195655" y="1805049"/>
            <a:ext cx="11430288" cy="771896"/>
            <a:chOff x="195655" y="1805049"/>
            <a:chExt cx="11430288" cy="771896"/>
          </a:xfrm>
        </p:grpSpPr>
        <p:sp>
          <p:nvSpPr>
            <p:cNvPr id="11" name="Rectangle 10">
              <a:extLst>
                <a:ext uri="{FF2B5EF4-FFF2-40B4-BE49-F238E27FC236}">
                  <a16:creationId xmlns:a16="http://schemas.microsoft.com/office/drawing/2014/main" id="{61B56FEE-288E-9E45-B6D0-8346EAD4A764}"/>
                </a:ext>
              </a:extLst>
            </p:cNvPr>
            <p:cNvSpPr/>
            <p:nvPr/>
          </p:nvSpPr>
          <p:spPr>
            <a:xfrm>
              <a:off x="945078" y="1805049"/>
              <a:ext cx="10680865" cy="771896"/>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4968AB8-0E2D-B942-83E4-F90647CA761D}"/>
                </a:ext>
              </a:extLst>
            </p:cNvPr>
            <p:cNvSpPr txBox="1"/>
            <p:nvPr/>
          </p:nvSpPr>
          <p:spPr>
            <a:xfrm>
              <a:off x="195655" y="2037108"/>
              <a:ext cx="801823" cy="307777"/>
            </a:xfrm>
            <a:prstGeom prst="rect">
              <a:avLst/>
            </a:prstGeom>
            <a:noFill/>
          </p:spPr>
          <p:txBody>
            <a:bodyPr wrap="none" rtlCol="0">
              <a:spAutoFit/>
            </a:bodyPr>
            <a:lstStyle/>
            <a:p>
              <a:pPr algn="r"/>
              <a:r>
                <a:rPr lang="en-US" dirty="0">
                  <a:solidFill>
                    <a:srgbClr val="FF0000"/>
                  </a:solidFill>
                </a:rPr>
                <a:t>License</a:t>
              </a:r>
            </a:p>
          </p:txBody>
        </p:sp>
      </p:grpSp>
      <p:grpSp>
        <p:nvGrpSpPr>
          <p:cNvPr id="20" name="Group 19">
            <a:extLst>
              <a:ext uri="{FF2B5EF4-FFF2-40B4-BE49-F238E27FC236}">
                <a16:creationId xmlns:a16="http://schemas.microsoft.com/office/drawing/2014/main" id="{988998DA-F88A-024A-B176-E9256DAB7AC8}"/>
              </a:ext>
            </a:extLst>
          </p:cNvPr>
          <p:cNvGrpSpPr/>
          <p:nvPr/>
        </p:nvGrpSpPr>
        <p:grpSpPr>
          <a:xfrm>
            <a:off x="304660" y="2630303"/>
            <a:ext cx="11321283" cy="896668"/>
            <a:chOff x="304660" y="2630303"/>
            <a:chExt cx="11321283" cy="896668"/>
          </a:xfrm>
        </p:grpSpPr>
        <p:sp>
          <p:nvSpPr>
            <p:cNvPr id="12" name="Rectangle 11">
              <a:extLst>
                <a:ext uri="{FF2B5EF4-FFF2-40B4-BE49-F238E27FC236}">
                  <a16:creationId xmlns:a16="http://schemas.microsoft.com/office/drawing/2014/main" id="{8FA5809F-B3ED-D443-AB07-6FC528A3A376}"/>
                </a:ext>
              </a:extLst>
            </p:cNvPr>
            <p:cNvSpPr/>
            <p:nvPr/>
          </p:nvSpPr>
          <p:spPr>
            <a:xfrm>
              <a:off x="945078" y="2630303"/>
              <a:ext cx="10680865" cy="896668"/>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FE3EDED-A9AD-AC49-8ED3-11935AB10E87}"/>
                </a:ext>
              </a:extLst>
            </p:cNvPr>
            <p:cNvSpPr txBox="1"/>
            <p:nvPr/>
          </p:nvSpPr>
          <p:spPr>
            <a:xfrm>
              <a:off x="304660" y="2924748"/>
              <a:ext cx="692818" cy="307777"/>
            </a:xfrm>
            <a:prstGeom prst="rect">
              <a:avLst/>
            </a:prstGeom>
            <a:noFill/>
          </p:spPr>
          <p:txBody>
            <a:bodyPr wrap="none" rtlCol="0">
              <a:spAutoFit/>
            </a:bodyPr>
            <a:lstStyle/>
            <a:p>
              <a:pPr algn="r"/>
              <a:r>
                <a:rPr lang="en-US" dirty="0">
                  <a:solidFill>
                    <a:srgbClr val="FF0000"/>
                  </a:solidFill>
                </a:rPr>
                <a:t>Rights</a:t>
              </a:r>
            </a:p>
          </p:txBody>
        </p:sp>
      </p:grpSp>
      <p:grpSp>
        <p:nvGrpSpPr>
          <p:cNvPr id="21" name="Group 20">
            <a:extLst>
              <a:ext uri="{FF2B5EF4-FFF2-40B4-BE49-F238E27FC236}">
                <a16:creationId xmlns:a16="http://schemas.microsoft.com/office/drawing/2014/main" id="{83B14054-AE24-B244-A263-B2EF1F824F21}"/>
              </a:ext>
            </a:extLst>
          </p:cNvPr>
          <p:cNvGrpSpPr/>
          <p:nvPr/>
        </p:nvGrpSpPr>
        <p:grpSpPr>
          <a:xfrm>
            <a:off x="344735" y="3572784"/>
            <a:ext cx="11281208" cy="1279749"/>
            <a:chOff x="344735" y="3572784"/>
            <a:chExt cx="11281208" cy="1279749"/>
          </a:xfrm>
        </p:grpSpPr>
        <p:sp>
          <p:nvSpPr>
            <p:cNvPr id="15" name="Rectangle 14">
              <a:extLst>
                <a:ext uri="{FF2B5EF4-FFF2-40B4-BE49-F238E27FC236}">
                  <a16:creationId xmlns:a16="http://schemas.microsoft.com/office/drawing/2014/main" id="{AC4285FF-3CB0-454B-9D82-BD2CA34F8935}"/>
                </a:ext>
              </a:extLst>
            </p:cNvPr>
            <p:cNvSpPr/>
            <p:nvPr/>
          </p:nvSpPr>
          <p:spPr>
            <a:xfrm>
              <a:off x="945078" y="3572784"/>
              <a:ext cx="10680865" cy="127974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9B502F9-5056-8D4F-8409-DC0C633B9E84}"/>
                </a:ext>
              </a:extLst>
            </p:cNvPr>
            <p:cNvSpPr txBox="1"/>
            <p:nvPr/>
          </p:nvSpPr>
          <p:spPr>
            <a:xfrm>
              <a:off x="344735" y="4058769"/>
              <a:ext cx="652743" cy="307777"/>
            </a:xfrm>
            <a:prstGeom prst="rect">
              <a:avLst/>
            </a:prstGeom>
            <a:noFill/>
          </p:spPr>
          <p:txBody>
            <a:bodyPr wrap="none" rtlCol="0">
              <a:spAutoFit/>
            </a:bodyPr>
            <a:lstStyle/>
            <a:p>
              <a:pPr algn="r"/>
              <a:r>
                <a:rPr lang="en-US" dirty="0">
                  <a:solidFill>
                    <a:srgbClr val="FF0000"/>
                  </a:solidFill>
                </a:rPr>
                <a:t>Limits</a:t>
              </a:r>
            </a:p>
          </p:txBody>
        </p:sp>
      </p:grpSp>
      <p:grpSp>
        <p:nvGrpSpPr>
          <p:cNvPr id="22" name="Group 21">
            <a:extLst>
              <a:ext uri="{FF2B5EF4-FFF2-40B4-BE49-F238E27FC236}">
                <a16:creationId xmlns:a16="http://schemas.microsoft.com/office/drawing/2014/main" id="{9BCA2CBC-7D07-AA45-AB69-6079105198BD}"/>
              </a:ext>
            </a:extLst>
          </p:cNvPr>
          <p:cNvGrpSpPr/>
          <p:nvPr/>
        </p:nvGrpSpPr>
        <p:grpSpPr>
          <a:xfrm>
            <a:off x="-64031" y="4880963"/>
            <a:ext cx="11689974" cy="1079177"/>
            <a:chOff x="-64031" y="4898346"/>
            <a:chExt cx="11689974" cy="1079177"/>
          </a:xfrm>
        </p:grpSpPr>
        <p:sp>
          <p:nvSpPr>
            <p:cNvPr id="17" name="Rectangle 16">
              <a:extLst>
                <a:ext uri="{FF2B5EF4-FFF2-40B4-BE49-F238E27FC236}">
                  <a16:creationId xmlns:a16="http://schemas.microsoft.com/office/drawing/2014/main" id="{1AEF0FC0-C10B-4042-81D4-AB43F05EED9B}"/>
                </a:ext>
              </a:extLst>
            </p:cNvPr>
            <p:cNvSpPr/>
            <p:nvPr/>
          </p:nvSpPr>
          <p:spPr>
            <a:xfrm>
              <a:off x="945077" y="4898346"/>
              <a:ext cx="10680866" cy="1079177"/>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C0A588C-FF97-114C-9195-40C327163800}"/>
                </a:ext>
              </a:extLst>
            </p:cNvPr>
            <p:cNvSpPr txBox="1"/>
            <p:nvPr/>
          </p:nvSpPr>
          <p:spPr>
            <a:xfrm>
              <a:off x="-64031" y="5284045"/>
              <a:ext cx="1061509" cy="307777"/>
            </a:xfrm>
            <a:prstGeom prst="rect">
              <a:avLst/>
            </a:prstGeom>
            <a:noFill/>
          </p:spPr>
          <p:txBody>
            <a:bodyPr wrap="none" rtlCol="0">
              <a:spAutoFit/>
            </a:bodyPr>
            <a:lstStyle/>
            <a:p>
              <a:pPr algn="r"/>
              <a:r>
                <a:rPr lang="en-US" dirty="0">
                  <a:solidFill>
                    <a:srgbClr val="FF0000"/>
                  </a:solidFill>
                </a:rPr>
                <a:t>Exceptions</a:t>
              </a:r>
            </a:p>
          </p:txBody>
        </p:sp>
      </p:grpSp>
    </p:spTree>
    <p:extLst>
      <p:ext uri="{BB962C8B-B14F-4D97-AF65-F5344CB8AC3E}">
        <p14:creationId xmlns:p14="http://schemas.microsoft.com/office/powerpoint/2010/main" val="191156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762</TotalTime>
  <Words>1819</Words>
  <Application>Microsoft Macintosh PowerPoint</Application>
  <PresentationFormat>Widescreen</PresentationFormat>
  <Paragraphs>241</Paragraphs>
  <Slides>21</Slides>
  <Notes>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Source Sans Pro</vt:lpstr>
      <vt:lpstr>Integral CF</vt:lpstr>
      <vt:lpstr>Calibri</vt:lpstr>
      <vt:lpstr>Office Theme</vt:lpstr>
      <vt:lpstr>Licensing Your Own Work 22 March 2021 </vt:lpstr>
      <vt:lpstr>Reusing this material</vt:lpstr>
      <vt:lpstr>PowerPoint Presentation</vt:lpstr>
      <vt:lpstr>What this workshop covers</vt:lpstr>
      <vt:lpstr>IANAL (I Am Not A Lawyer)</vt:lpstr>
      <vt:lpstr>Copyright</vt:lpstr>
      <vt:lpstr>Copyright as University staff/student</vt:lpstr>
      <vt:lpstr>Licensing</vt:lpstr>
      <vt:lpstr>Reusing this material</vt:lpstr>
      <vt:lpstr>Types of work</vt:lpstr>
      <vt:lpstr>Types of license</vt:lpstr>
      <vt:lpstr>Why license? Legal protection</vt:lpstr>
      <vt:lpstr>Why license? Exploiting work</vt:lpstr>
      <vt:lpstr>Questions to ask</vt:lpstr>
      <vt:lpstr>Choosing a license</vt:lpstr>
      <vt:lpstr>Open Access</vt:lpstr>
      <vt:lpstr>Open and Commercial?</vt:lpstr>
      <vt:lpstr>License compatibility</vt:lpstr>
      <vt:lpstr>Summary</vt:lpstr>
      <vt:lpstr>University resources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Carpentry  25-27  November 2020 Dealing with Data and Datasets</dc:title>
  <dc:creator>hp</dc:creator>
  <cp:lastModifiedBy>CHUE HONG Neil</cp:lastModifiedBy>
  <cp:revision>50</cp:revision>
  <dcterms:modified xsi:type="dcterms:W3CDTF">2021-03-21T23:41:22Z</dcterms:modified>
</cp:coreProperties>
</file>