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slides/slide25.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70" r:id="rId3"/>
    <p:sldId id="257" r:id="rId4"/>
    <p:sldId id="258" r:id="rId5"/>
    <p:sldId id="267" r:id="rId6"/>
    <p:sldId id="268" r:id="rId7"/>
    <p:sldId id="259" r:id="rId8"/>
    <p:sldId id="272" r:id="rId9"/>
    <p:sldId id="273" r:id="rId10"/>
    <p:sldId id="266" r:id="rId11"/>
    <p:sldId id="260" r:id="rId12"/>
    <p:sldId id="262" r:id="rId13"/>
    <p:sldId id="271" r:id="rId14"/>
    <p:sldId id="263" r:id="rId15"/>
    <p:sldId id="264" r:id="rId16"/>
    <p:sldId id="275" r:id="rId17"/>
    <p:sldId id="265" r:id="rId18"/>
    <p:sldId id="274" r:id="rId19"/>
    <p:sldId id="279" r:id="rId20"/>
    <p:sldId id="278" r:id="rId21"/>
    <p:sldId id="280" r:id="rId22"/>
    <p:sldId id="281" r:id="rId23"/>
    <p:sldId id="276" r:id="rId24"/>
    <p:sldId id="277"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1"/>
    <p:restoredTop sz="94777"/>
  </p:normalViewPr>
  <p:slideViewPr>
    <p:cSldViewPr snapToGrid="0">
      <p:cViewPr varScale="1">
        <p:scale>
          <a:sx n="106" d="100"/>
          <a:sy n="106" d="100"/>
        </p:scale>
        <p:origin x="10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3/6/23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613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3/6/23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2935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3/6/23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1649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3/6/23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220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3/6/23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9804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3/6/23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7944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3/6/23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0643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3/6/23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2286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3/6/23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958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3/6/23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8484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3/6/23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3604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3/6/23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9373923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machine-learning/latest/dg/cross-validation.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inyi-chou.github.io/classification-auc/"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datacamp.com/tutorial/precision-recall-curve-tutoria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if360.readthedocs.io/en/latest/modules/generated/aif360.metrics.ClassificationMetric.html#aif360.metrics.ClassificationMetric.statistical_parity_differenc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s.google.com/machine-learning/glossary/fairness#:~:text=disparate%20impact-,%23fairness,some%20subgroups%20more%20than%20other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7" name="Rectangle 26">
            <a:extLst>
              <a:ext uri="{FF2B5EF4-FFF2-40B4-BE49-F238E27FC236}">
                <a16:creationId xmlns:a16="http://schemas.microsoft.com/office/drawing/2014/main" id="{4A2DC5C2-CCA7-49E4-B67F-6F121D48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075F8C0-6947-6CF3-12DC-875309B7EF13}"/>
              </a:ext>
            </a:extLst>
          </p:cNvPr>
          <p:cNvPicPr>
            <a:picLocks noChangeAspect="1"/>
          </p:cNvPicPr>
          <p:nvPr/>
        </p:nvPicPr>
        <p:blipFill rotWithShape="1">
          <a:blip r:embed="rId2"/>
          <a:srcRect t="23524" b="13976"/>
          <a:stretch/>
        </p:blipFill>
        <p:spPr>
          <a:xfrm>
            <a:off x="20" y="10"/>
            <a:ext cx="12191980" cy="6857990"/>
          </a:xfrm>
          <a:prstGeom prst="rect">
            <a:avLst/>
          </a:prstGeom>
        </p:spPr>
      </p:pic>
      <p:sp useBgFill="1">
        <p:nvSpPr>
          <p:cNvPr id="29" name="Freeform: Shape 28">
            <a:extLst>
              <a:ext uri="{FF2B5EF4-FFF2-40B4-BE49-F238E27FC236}">
                <a16:creationId xmlns:a16="http://schemas.microsoft.com/office/drawing/2014/main" id="{27966D5E-7857-415C-B50C-0DD96BCB7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9" cy="6858000"/>
          </a:xfrm>
          <a:custGeom>
            <a:avLst/>
            <a:gdLst>
              <a:gd name="connsiteX0" fmla="*/ 7169276 w 10615629"/>
              <a:gd name="connsiteY0" fmla="*/ 5704266 h 6858000"/>
              <a:gd name="connsiteX1" fmla="*/ 7514897 w 10615629"/>
              <a:gd name="connsiteY1" fmla="*/ 6049887 h 6858000"/>
              <a:gd name="connsiteX2" fmla="*/ 7169276 w 10615629"/>
              <a:gd name="connsiteY2" fmla="*/ 6395508 h 6858000"/>
              <a:gd name="connsiteX3" fmla="*/ 6823655 w 10615629"/>
              <a:gd name="connsiteY3" fmla="*/ 6049887 h 6858000"/>
              <a:gd name="connsiteX4" fmla="*/ 7169276 w 10615629"/>
              <a:gd name="connsiteY4" fmla="*/ 5704266 h 6858000"/>
              <a:gd name="connsiteX5" fmla="*/ 10010446 w 10615629"/>
              <a:gd name="connsiteY5" fmla="*/ 2324705 h 6858000"/>
              <a:gd name="connsiteX6" fmla="*/ 10456760 w 10615629"/>
              <a:gd name="connsiteY6" fmla="*/ 2771019 h 6858000"/>
              <a:gd name="connsiteX7" fmla="*/ 10010446 w 10615629"/>
              <a:gd name="connsiteY7" fmla="*/ 3217333 h 6858000"/>
              <a:gd name="connsiteX8" fmla="*/ 9564132 w 10615629"/>
              <a:gd name="connsiteY8" fmla="*/ 2771019 h 6858000"/>
              <a:gd name="connsiteX9" fmla="*/ 10010446 w 10615629"/>
              <a:gd name="connsiteY9" fmla="*/ 2324705 h 6858000"/>
              <a:gd name="connsiteX10" fmla="*/ 10354145 w 10615629"/>
              <a:gd name="connsiteY10" fmla="*/ 1665213 h 6858000"/>
              <a:gd name="connsiteX11" fmla="*/ 10615629 w 10615629"/>
              <a:gd name="connsiteY11" fmla="*/ 1926697 h 6858000"/>
              <a:gd name="connsiteX12" fmla="*/ 10354145 w 10615629"/>
              <a:gd name="connsiteY12" fmla="*/ 2188181 h 6858000"/>
              <a:gd name="connsiteX13" fmla="*/ 10092661 w 10615629"/>
              <a:gd name="connsiteY13" fmla="*/ 1926697 h 6858000"/>
              <a:gd name="connsiteX14" fmla="*/ 10354145 w 10615629"/>
              <a:gd name="connsiteY14" fmla="*/ 1665213 h 6858000"/>
              <a:gd name="connsiteX15" fmla="*/ 1458901 w 10615629"/>
              <a:gd name="connsiteY15" fmla="*/ 659644 h 6858000"/>
              <a:gd name="connsiteX16" fmla="*/ 1905215 w 10615629"/>
              <a:gd name="connsiteY16" fmla="*/ 1105958 h 6858000"/>
              <a:gd name="connsiteX17" fmla="*/ 1458901 w 10615629"/>
              <a:gd name="connsiteY17" fmla="*/ 1552272 h 6858000"/>
              <a:gd name="connsiteX18" fmla="*/ 1012587 w 10615629"/>
              <a:gd name="connsiteY18" fmla="*/ 1105958 h 6858000"/>
              <a:gd name="connsiteX19" fmla="*/ 1458901 w 10615629"/>
              <a:gd name="connsiteY19" fmla="*/ 659644 h 6858000"/>
              <a:gd name="connsiteX20" fmla="*/ 6674038 w 10615629"/>
              <a:gd name="connsiteY20" fmla="*/ 0 h 6858000"/>
              <a:gd name="connsiteX21" fmla="*/ 10121228 w 10615629"/>
              <a:gd name="connsiteY21" fmla="*/ 0 h 6858000"/>
              <a:gd name="connsiteX22" fmla="*/ 10122250 w 10615629"/>
              <a:gd name="connsiteY22" fmla="*/ 1542 h 6858000"/>
              <a:gd name="connsiteX23" fmla="*/ 9914575 w 10615629"/>
              <a:gd name="connsiteY23" fmla="*/ 1714821 h 6858000"/>
              <a:gd name="connsiteX24" fmla="*/ 9361609 w 10615629"/>
              <a:gd name="connsiteY24" fmla="*/ 2396453 h 6858000"/>
              <a:gd name="connsiteX25" fmla="*/ 9334635 w 10615629"/>
              <a:gd name="connsiteY25" fmla="*/ 3107486 h 6858000"/>
              <a:gd name="connsiteX26" fmla="*/ 9815042 w 10615629"/>
              <a:gd name="connsiteY26" fmla="*/ 3891891 h 6858000"/>
              <a:gd name="connsiteX27" fmla="*/ 9376176 w 10615629"/>
              <a:gd name="connsiteY27" fmla="*/ 5202286 h 6858000"/>
              <a:gd name="connsiteX28" fmla="*/ 7869813 w 10615629"/>
              <a:gd name="connsiteY28" fmla="*/ 5436960 h 6858000"/>
              <a:gd name="connsiteX29" fmla="*/ 6545392 w 10615629"/>
              <a:gd name="connsiteY29" fmla="*/ 5630362 h 6858000"/>
              <a:gd name="connsiteX30" fmla="*/ 5772723 w 10615629"/>
              <a:gd name="connsiteY30" fmla="*/ 6502431 h 6858000"/>
              <a:gd name="connsiteX31" fmla="*/ 5542129 w 10615629"/>
              <a:gd name="connsiteY31" fmla="*/ 6791052 h 6858000"/>
              <a:gd name="connsiteX32" fmla="*/ 5487454 w 10615629"/>
              <a:gd name="connsiteY32" fmla="*/ 6858000 h 6858000"/>
              <a:gd name="connsiteX33" fmla="*/ 3860772 w 10615629"/>
              <a:gd name="connsiteY33" fmla="*/ 6858000 h 6858000"/>
              <a:gd name="connsiteX34" fmla="*/ 3806309 w 10615629"/>
              <a:gd name="connsiteY34" fmla="*/ 6753976 h 6858000"/>
              <a:gd name="connsiteX35" fmla="*/ 3692626 w 10615629"/>
              <a:gd name="connsiteY35" fmla="*/ 6315366 h 6858000"/>
              <a:gd name="connsiteX36" fmla="*/ 2561203 w 10615629"/>
              <a:gd name="connsiteY36" fmla="*/ 5694965 h 6858000"/>
              <a:gd name="connsiteX37" fmla="*/ 69617 w 10615629"/>
              <a:gd name="connsiteY37" fmla="*/ 4316865 h 6858000"/>
              <a:gd name="connsiteX38" fmla="*/ 1643 w 10615629"/>
              <a:gd name="connsiteY38" fmla="*/ 3718987 h 6858000"/>
              <a:gd name="connsiteX39" fmla="*/ 368893 w 10615629"/>
              <a:gd name="connsiteY39" fmla="*/ 2555465 h 6858000"/>
              <a:gd name="connsiteX40" fmla="*/ 1113509 w 10615629"/>
              <a:gd name="connsiteY40" fmla="*/ 2231777 h 6858000"/>
              <a:gd name="connsiteX41" fmla="*/ 2037233 w 10615629"/>
              <a:gd name="connsiteY41" fmla="*/ 2044714 h 6858000"/>
              <a:gd name="connsiteX42" fmla="*/ 2547311 w 10615629"/>
              <a:gd name="connsiteY42" fmla="*/ 1444273 h 6858000"/>
              <a:gd name="connsiteX43" fmla="*/ 3900864 w 10615629"/>
              <a:gd name="connsiteY43" fmla="*/ 617925 h 6858000"/>
              <a:gd name="connsiteX44" fmla="*/ 4571572 w 10615629"/>
              <a:gd name="connsiteY44" fmla="*/ 899937 h 6858000"/>
              <a:gd name="connsiteX45" fmla="*/ 6039226 w 10615629"/>
              <a:gd name="connsiteY45" fmla="*/ 670658 h 6858000"/>
              <a:gd name="connsiteX46" fmla="*/ 6656610 w 10615629"/>
              <a:gd name="connsiteY46" fmla="*/ 161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9" h="6858000">
                <a:moveTo>
                  <a:pt x="7169276" y="5704266"/>
                </a:moveTo>
                <a:cubicBezTo>
                  <a:pt x="7360157" y="5704266"/>
                  <a:pt x="7514897" y="5859006"/>
                  <a:pt x="7514897" y="6049887"/>
                </a:cubicBezTo>
                <a:cubicBezTo>
                  <a:pt x="7514897" y="6240768"/>
                  <a:pt x="7360157" y="6395508"/>
                  <a:pt x="7169276" y="6395508"/>
                </a:cubicBezTo>
                <a:cubicBezTo>
                  <a:pt x="6978395" y="6395508"/>
                  <a:pt x="6823655" y="6240768"/>
                  <a:pt x="6823655" y="6049887"/>
                </a:cubicBezTo>
                <a:cubicBezTo>
                  <a:pt x="6823655" y="5859006"/>
                  <a:pt x="6978395" y="5704266"/>
                  <a:pt x="7169276" y="5704266"/>
                </a:cubicBezTo>
                <a:close/>
                <a:moveTo>
                  <a:pt x="10010446" y="2324705"/>
                </a:moveTo>
                <a:cubicBezTo>
                  <a:pt x="10256938" y="2324705"/>
                  <a:pt x="10456760" y="2524528"/>
                  <a:pt x="10456760" y="2771019"/>
                </a:cubicBezTo>
                <a:cubicBezTo>
                  <a:pt x="10456760" y="3017511"/>
                  <a:pt x="10256938" y="3217333"/>
                  <a:pt x="10010446" y="3217333"/>
                </a:cubicBezTo>
                <a:cubicBezTo>
                  <a:pt x="9763954" y="3217333"/>
                  <a:pt x="9564132" y="3017511"/>
                  <a:pt x="9564132" y="2771019"/>
                </a:cubicBezTo>
                <a:cubicBezTo>
                  <a:pt x="9564132" y="2524528"/>
                  <a:pt x="9763954" y="2324705"/>
                  <a:pt x="10010446" y="2324705"/>
                </a:cubicBezTo>
                <a:close/>
                <a:moveTo>
                  <a:pt x="10354145" y="1665213"/>
                </a:moveTo>
                <a:cubicBezTo>
                  <a:pt x="10498559" y="1665213"/>
                  <a:pt x="10615629" y="1782283"/>
                  <a:pt x="10615629" y="1926697"/>
                </a:cubicBezTo>
                <a:cubicBezTo>
                  <a:pt x="10615629" y="2071111"/>
                  <a:pt x="10498559" y="2188181"/>
                  <a:pt x="10354145" y="2188181"/>
                </a:cubicBezTo>
                <a:cubicBezTo>
                  <a:pt x="10209731" y="2188181"/>
                  <a:pt x="10092661" y="2071111"/>
                  <a:pt x="10092661" y="1926697"/>
                </a:cubicBezTo>
                <a:cubicBezTo>
                  <a:pt x="10092661" y="1782283"/>
                  <a:pt x="10209731" y="1665213"/>
                  <a:pt x="10354145" y="1665213"/>
                </a:cubicBezTo>
                <a:close/>
                <a:moveTo>
                  <a:pt x="1458901" y="659644"/>
                </a:moveTo>
                <a:cubicBezTo>
                  <a:pt x="1705393" y="659644"/>
                  <a:pt x="1905215" y="859466"/>
                  <a:pt x="1905215" y="1105958"/>
                </a:cubicBezTo>
                <a:cubicBezTo>
                  <a:pt x="1905215" y="1352450"/>
                  <a:pt x="1705393" y="1552272"/>
                  <a:pt x="1458901" y="1552272"/>
                </a:cubicBezTo>
                <a:cubicBezTo>
                  <a:pt x="1212409" y="1552272"/>
                  <a:pt x="1012587" y="1352450"/>
                  <a:pt x="1012587" y="1105958"/>
                </a:cubicBezTo>
                <a:cubicBezTo>
                  <a:pt x="1012587" y="859466"/>
                  <a:pt x="1212409" y="659644"/>
                  <a:pt x="1458901" y="659644"/>
                </a:cubicBezTo>
                <a:close/>
                <a:moveTo>
                  <a:pt x="6674038" y="0"/>
                </a:moveTo>
                <a:lnTo>
                  <a:pt x="10121228" y="0"/>
                </a:lnTo>
                <a:lnTo>
                  <a:pt x="10122250" y="1542"/>
                </a:lnTo>
                <a:cubicBezTo>
                  <a:pt x="10407914" y="485220"/>
                  <a:pt x="10448238" y="1134713"/>
                  <a:pt x="9914575" y="1714821"/>
                </a:cubicBezTo>
                <a:cubicBezTo>
                  <a:pt x="9716856" y="1929804"/>
                  <a:pt x="9539638" y="2164208"/>
                  <a:pt x="9361609" y="2396453"/>
                </a:cubicBezTo>
                <a:cubicBezTo>
                  <a:pt x="9193292" y="2616157"/>
                  <a:pt x="9188572" y="2869712"/>
                  <a:pt x="9334635" y="3107486"/>
                </a:cubicBezTo>
                <a:cubicBezTo>
                  <a:pt x="9495670" y="3368730"/>
                  <a:pt x="9683004" y="3617025"/>
                  <a:pt x="9815042" y="3891891"/>
                </a:cubicBezTo>
                <a:cubicBezTo>
                  <a:pt x="10050525" y="4382007"/>
                  <a:pt x="9955575" y="4864841"/>
                  <a:pt x="9376176" y="5202286"/>
                </a:cubicBezTo>
                <a:cubicBezTo>
                  <a:pt x="8901029" y="5479039"/>
                  <a:pt x="8396077" y="5489829"/>
                  <a:pt x="7869813" y="5436960"/>
                </a:cubicBezTo>
                <a:cubicBezTo>
                  <a:pt x="7414764" y="5391373"/>
                  <a:pt x="6924917" y="5356038"/>
                  <a:pt x="6545392" y="5630362"/>
                </a:cubicBezTo>
                <a:cubicBezTo>
                  <a:pt x="6238294" y="5852628"/>
                  <a:pt x="6024795" y="6205178"/>
                  <a:pt x="5772723" y="6502431"/>
                </a:cubicBezTo>
                <a:cubicBezTo>
                  <a:pt x="5693285" y="6596233"/>
                  <a:pt x="5618533" y="6694485"/>
                  <a:pt x="5542129" y="6791052"/>
                </a:cubicBezTo>
                <a:lnTo>
                  <a:pt x="5487454" y="6858000"/>
                </a:lnTo>
                <a:lnTo>
                  <a:pt x="3860772" y="6858000"/>
                </a:lnTo>
                <a:lnTo>
                  <a:pt x="3806309" y="6753976"/>
                </a:lnTo>
                <a:cubicBezTo>
                  <a:pt x="3748311" y="6617180"/>
                  <a:pt x="3717510" y="6461835"/>
                  <a:pt x="3692626" y="6315366"/>
                </a:cubicBezTo>
                <a:cubicBezTo>
                  <a:pt x="3594980" y="5743923"/>
                  <a:pt x="2996563" y="5569132"/>
                  <a:pt x="2561203" y="5694965"/>
                </a:cubicBezTo>
                <a:cubicBezTo>
                  <a:pt x="1295584" y="6063834"/>
                  <a:pt x="405173" y="5417942"/>
                  <a:pt x="69617" y="4316865"/>
                </a:cubicBezTo>
                <a:cubicBezTo>
                  <a:pt x="12163" y="4128181"/>
                  <a:pt x="22818" y="3919404"/>
                  <a:pt x="1643" y="3718987"/>
                </a:cubicBezTo>
                <a:cubicBezTo>
                  <a:pt x="-11845" y="3285650"/>
                  <a:pt x="53163" y="2879692"/>
                  <a:pt x="368893" y="2555465"/>
                </a:cubicBezTo>
                <a:cubicBezTo>
                  <a:pt x="570254" y="2348709"/>
                  <a:pt x="826642" y="2266304"/>
                  <a:pt x="1113509" y="2231777"/>
                </a:cubicBezTo>
                <a:cubicBezTo>
                  <a:pt x="1425464" y="2194013"/>
                  <a:pt x="1739171" y="2139122"/>
                  <a:pt x="2037233" y="2044714"/>
                </a:cubicBezTo>
                <a:cubicBezTo>
                  <a:pt x="2313448" y="1957047"/>
                  <a:pt x="2430109" y="1689061"/>
                  <a:pt x="2547311" y="1444273"/>
                </a:cubicBezTo>
                <a:cubicBezTo>
                  <a:pt x="2839304" y="834121"/>
                  <a:pt x="3300290" y="529585"/>
                  <a:pt x="3900864" y="617925"/>
                </a:cubicBezTo>
                <a:cubicBezTo>
                  <a:pt x="4133785" y="652182"/>
                  <a:pt x="4362119" y="778959"/>
                  <a:pt x="4571572" y="899937"/>
                </a:cubicBezTo>
                <a:cubicBezTo>
                  <a:pt x="5133170" y="1224435"/>
                  <a:pt x="5641899" y="1068660"/>
                  <a:pt x="6039226" y="670658"/>
                </a:cubicBezTo>
                <a:cubicBezTo>
                  <a:pt x="6250634" y="458239"/>
                  <a:pt x="6444898" y="227157"/>
                  <a:pt x="6656610" y="161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7894C589-9E05-EC4C-9547-66279FD693C3}"/>
              </a:ext>
            </a:extLst>
          </p:cNvPr>
          <p:cNvSpPr>
            <a:spLocks noGrp="1"/>
          </p:cNvSpPr>
          <p:nvPr>
            <p:ph type="ctrTitle"/>
          </p:nvPr>
        </p:nvSpPr>
        <p:spPr>
          <a:xfrm>
            <a:off x="2891743" y="1122363"/>
            <a:ext cx="6458556" cy="2387600"/>
          </a:xfrm>
        </p:spPr>
        <p:txBody>
          <a:bodyPr>
            <a:normAutofit fontScale="90000"/>
          </a:bodyPr>
          <a:lstStyle/>
          <a:p>
            <a:pPr algn="ctr"/>
            <a:r>
              <a:rPr lang="en-US" dirty="0"/>
              <a:t>CDCS Training: Machine Learning Model Evaluation</a:t>
            </a:r>
          </a:p>
        </p:txBody>
      </p:sp>
      <p:sp>
        <p:nvSpPr>
          <p:cNvPr id="3" name="Subtitle 2">
            <a:extLst>
              <a:ext uri="{FF2B5EF4-FFF2-40B4-BE49-F238E27FC236}">
                <a16:creationId xmlns:a16="http://schemas.microsoft.com/office/drawing/2014/main" id="{2664F98B-3F90-B9B1-2C83-31618D24E369}"/>
              </a:ext>
            </a:extLst>
          </p:cNvPr>
          <p:cNvSpPr>
            <a:spLocks noGrp="1"/>
          </p:cNvSpPr>
          <p:nvPr>
            <p:ph type="subTitle" idx="1"/>
          </p:nvPr>
        </p:nvSpPr>
        <p:spPr>
          <a:xfrm>
            <a:off x="2891743" y="3602038"/>
            <a:ext cx="6458556" cy="1655762"/>
          </a:xfrm>
        </p:spPr>
        <p:txBody>
          <a:bodyPr>
            <a:normAutofit/>
          </a:bodyPr>
          <a:lstStyle/>
          <a:p>
            <a:pPr algn="ctr"/>
            <a:r>
              <a:rPr lang="en-US" dirty="0"/>
              <a:t>Bhargavi Ganesh</a:t>
            </a:r>
          </a:p>
        </p:txBody>
      </p:sp>
    </p:spTree>
    <p:extLst>
      <p:ext uri="{BB962C8B-B14F-4D97-AF65-F5344CB8AC3E}">
        <p14:creationId xmlns:p14="http://schemas.microsoft.com/office/powerpoint/2010/main" val="393204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6">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87A56-64CF-C309-973B-9A7C54332717}"/>
              </a:ext>
            </a:extLst>
          </p:cNvPr>
          <p:cNvSpPr>
            <a:spLocks noGrp="1"/>
          </p:cNvSpPr>
          <p:nvPr>
            <p:ph type="title"/>
          </p:nvPr>
        </p:nvSpPr>
        <p:spPr>
          <a:xfrm>
            <a:off x="609600" y="669856"/>
            <a:ext cx="6658405" cy="1451174"/>
          </a:xfrm>
        </p:spPr>
        <p:txBody>
          <a:bodyPr vert="horz" lIns="91440" tIns="45720" rIns="91440" bIns="45720" rtlCol="0" anchor="ctr">
            <a:normAutofit/>
          </a:bodyPr>
          <a:lstStyle/>
          <a:p>
            <a:pPr>
              <a:lnSpc>
                <a:spcPct val="90000"/>
              </a:lnSpc>
            </a:pPr>
            <a:r>
              <a:rPr lang="en-US" sz="4600" dirty="0"/>
              <a:t>Evaluation Methods: K-Fold Evaluation</a:t>
            </a:r>
          </a:p>
        </p:txBody>
      </p:sp>
      <p:pic>
        <p:nvPicPr>
          <p:cNvPr id="4" name="Content Placeholder 3">
            <a:extLst>
              <a:ext uri="{FF2B5EF4-FFF2-40B4-BE49-F238E27FC236}">
                <a16:creationId xmlns:a16="http://schemas.microsoft.com/office/drawing/2014/main" id="{8B852356-ADA5-3C56-3DE5-2765A3F9C97F}"/>
              </a:ext>
            </a:extLst>
          </p:cNvPr>
          <p:cNvPicPr>
            <a:picLocks noGrp="1" noChangeAspect="1"/>
          </p:cNvPicPr>
          <p:nvPr>
            <p:ph idx="1"/>
          </p:nvPr>
        </p:nvPicPr>
        <p:blipFill>
          <a:blip r:embed="rId2"/>
          <a:stretch>
            <a:fillRect/>
          </a:stretch>
        </p:blipFill>
        <p:spPr>
          <a:xfrm>
            <a:off x="1606378" y="3621464"/>
            <a:ext cx="8428728" cy="2296829"/>
          </a:xfrm>
          <a:prstGeom prst="rect">
            <a:avLst/>
          </a:prstGeom>
        </p:spPr>
      </p:pic>
      <p:sp>
        <p:nvSpPr>
          <p:cNvPr id="6" name="TextBox 5">
            <a:extLst>
              <a:ext uri="{FF2B5EF4-FFF2-40B4-BE49-F238E27FC236}">
                <a16:creationId xmlns:a16="http://schemas.microsoft.com/office/drawing/2014/main" id="{AFC245B4-EEFE-E1BC-224A-D0978427150A}"/>
              </a:ext>
            </a:extLst>
          </p:cNvPr>
          <p:cNvSpPr txBox="1"/>
          <p:nvPr/>
        </p:nvSpPr>
        <p:spPr>
          <a:xfrm>
            <a:off x="2301765" y="5978701"/>
            <a:ext cx="6096000" cy="646331"/>
          </a:xfrm>
          <a:prstGeom prst="rect">
            <a:avLst/>
          </a:prstGeom>
          <a:noFill/>
        </p:spPr>
        <p:txBody>
          <a:bodyPr wrap="square">
            <a:spAutoFit/>
          </a:bodyPr>
          <a:lstStyle/>
          <a:p>
            <a:r>
              <a:rPr lang="en-US" dirty="0">
                <a:hlinkClick r:id="rId3"/>
              </a:rPr>
              <a:t>https://</a:t>
            </a:r>
            <a:r>
              <a:rPr lang="en-US" dirty="0" err="1">
                <a:hlinkClick r:id="rId3"/>
              </a:rPr>
              <a:t>docs.aws.amazon.com</a:t>
            </a:r>
            <a:r>
              <a:rPr lang="en-US" dirty="0">
                <a:hlinkClick r:id="rId3"/>
              </a:rPr>
              <a:t>/machine-learning/latest/dg/cross-</a:t>
            </a:r>
            <a:r>
              <a:rPr lang="en-US" dirty="0" err="1">
                <a:hlinkClick r:id="rId3"/>
              </a:rPr>
              <a:t>validation.html</a:t>
            </a:r>
            <a:endParaRPr lang="en-US" dirty="0"/>
          </a:p>
        </p:txBody>
      </p:sp>
    </p:spTree>
    <p:extLst>
      <p:ext uri="{BB962C8B-B14F-4D97-AF65-F5344CB8AC3E}">
        <p14:creationId xmlns:p14="http://schemas.microsoft.com/office/powerpoint/2010/main" val="32387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04CF-5A7E-5024-A8B8-CDBD06E70395}"/>
              </a:ext>
            </a:extLst>
          </p:cNvPr>
          <p:cNvSpPr>
            <a:spLocks noGrp="1"/>
          </p:cNvSpPr>
          <p:nvPr>
            <p:ph type="title"/>
          </p:nvPr>
        </p:nvSpPr>
        <p:spPr/>
        <p:txBody>
          <a:bodyPr/>
          <a:lstStyle/>
          <a:p>
            <a:r>
              <a:rPr lang="en-US" dirty="0"/>
              <a:t>Evaluation Metrics: Confusion Matrix</a:t>
            </a:r>
          </a:p>
        </p:txBody>
      </p:sp>
      <p:pic>
        <p:nvPicPr>
          <p:cNvPr id="5" name="Content Placeholder 4" descr="Table&#10;&#10;Description automatically generated">
            <a:extLst>
              <a:ext uri="{FF2B5EF4-FFF2-40B4-BE49-F238E27FC236}">
                <a16:creationId xmlns:a16="http://schemas.microsoft.com/office/drawing/2014/main" id="{1BD1E8D7-24CC-C07C-0C14-E3DA49175AE3}"/>
              </a:ext>
            </a:extLst>
          </p:cNvPr>
          <p:cNvPicPr>
            <a:picLocks noGrp="1" noChangeAspect="1"/>
          </p:cNvPicPr>
          <p:nvPr>
            <p:ph idx="1"/>
          </p:nvPr>
        </p:nvPicPr>
        <p:blipFill rotWithShape="1">
          <a:blip r:embed="rId2"/>
          <a:srcRect r="33945" b="58026"/>
          <a:stretch/>
        </p:blipFill>
        <p:spPr>
          <a:xfrm>
            <a:off x="1094602" y="2124303"/>
            <a:ext cx="5615117" cy="4175913"/>
          </a:xfrm>
        </p:spPr>
      </p:pic>
    </p:spTree>
    <p:extLst>
      <p:ext uri="{BB962C8B-B14F-4D97-AF65-F5344CB8AC3E}">
        <p14:creationId xmlns:p14="http://schemas.microsoft.com/office/powerpoint/2010/main" val="60165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9081-8C01-1C91-73FE-176BACE2BCAE}"/>
              </a:ext>
            </a:extLst>
          </p:cNvPr>
          <p:cNvSpPr>
            <a:spLocks noGrp="1"/>
          </p:cNvSpPr>
          <p:nvPr>
            <p:ph type="title"/>
          </p:nvPr>
        </p:nvSpPr>
        <p:spPr/>
        <p:txBody>
          <a:bodyPr/>
          <a:lstStyle/>
          <a:p>
            <a:r>
              <a:rPr lang="en-US" dirty="0"/>
              <a:t>Evaluation Metrics: Confusion Matrix</a:t>
            </a:r>
          </a:p>
        </p:txBody>
      </p:sp>
      <p:pic>
        <p:nvPicPr>
          <p:cNvPr id="5" name="Content Placeholder 4" descr="Table&#10;&#10;Description automatically generated">
            <a:extLst>
              <a:ext uri="{FF2B5EF4-FFF2-40B4-BE49-F238E27FC236}">
                <a16:creationId xmlns:a16="http://schemas.microsoft.com/office/drawing/2014/main" id="{A8F90230-038E-D255-2F36-610B270A4AC7}"/>
              </a:ext>
            </a:extLst>
          </p:cNvPr>
          <p:cNvPicPr>
            <a:picLocks noGrp="1" noChangeAspect="1"/>
          </p:cNvPicPr>
          <p:nvPr>
            <p:ph idx="1"/>
          </p:nvPr>
        </p:nvPicPr>
        <p:blipFill rotWithShape="1">
          <a:blip r:embed="rId2"/>
          <a:srcRect t="63926" r="44449"/>
          <a:stretch/>
        </p:blipFill>
        <p:spPr>
          <a:xfrm>
            <a:off x="983390" y="2570206"/>
            <a:ext cx="4910783" cy="3732320"/>
          </a:xfrm>
        </p:spPr>
      </p:pic>
    </p:spTree>
    <p:extLst>
      <p:ext uri="{BB962C8B-B14F-4D97-AF65-F5344CB8AC3E}">
        <p14:creationId xmlns:p14="http://schemas.microsoft.com/office/powerpoint/2010/main" val="250607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F232-F9EF-B18E-3B3E-31F0CFD3DBF5}"/>
              </a:ext>
            </a:extLst>
          </p:cNvPr>
          <p:cNvSpPr>
            <a:spLocks noGrp="1"/>
          </p:cNvSpPr>
          <p:nvPr>
            <p:ph type="title"/>
          </p:nvPr>
        </p:nvSpPr>
        <p:spPr/>
        <p:txBody>
          <a:bodyPr/>
          <a:lstStyle/>
          <a:p>
            <a:r>
              <a:rPr lang="en-US" dirty="0"/>
              <a:t>Evaluation Metrics: Recall</a:t>
            </a:r>
          </a:p>
        </p:txBody>
      </p:sp>
      <p:sp>
        <p:nvSpPr>
          <p:cNvPr id="3" name="Content Placeholder 2">
            <a:extLst>
              <a:ext uri="{FF2B5EF4-FFF2-40B4-BE49-F238E27FC236}">
                <a16:creationId xmlns:a16="http://schemas.microsoft.com/office/drawing/2014/main" id="{B7274AB6-7DE6-A561-EE2F-BE7E328E1711}"/>
              </a:ext>
            </a:extLst>
          </p:cNvPr>
          <p:cNvSpPr>
            <a:spLocks noGrp="1"/>
          </p:cNvSpPr>
          <p:nvPr>
            <p:ph idx="1"/>
          </p:nvPr>
        </p:nvSpPr>
        <p:spPr/>
        <p:txBody>
          <a:bodyPr/>
          <a:lstStyle/>
          <a:p>
            <a:pPr marL="342900" indent="-342900">
              <a:buFont typeface="Arial" panose="020B0604020202020204" pitchFamily="34" charset="0"/>
              <a:buChar char="•"/>
            </a:pPr>
            <a:r>
              <a:rPr lang="en-US" sz="3200" dirty="0"/>
              <a:t>True Positive Rate = True Positives/Positives = True Positives/(True Positives + False Negatives)</a:t>
            </a:r>
          </a:p>
          <a:p>
            <a:pPr marL="342900" indent="-342900">
              <a:buFont typeface="Arial" panose="020B0604020202020204" pitchFamily="34" charset="0"/>
              <a:buChar char="•"/>
            </a:pPr>
            <a:r>
              <a:rPr lang="en-US" sz="3200" dirty="0"/>
              <a:t>Another word for this is ”sensitivity”</a:t>
            </a:r>
          </a:p>
          <a:p>
            <a:pPr marL="342900" indent="-342900">
              <a:buFont typeface="Arial" panose="020B0604020202020204" pitchFamily="34" charset="0"/>
              <a:buChar char="•"/>
            </a:pPr>
            <a:r>
              <a:rPr lang="en-US" sz="3200" dirty="0"/>
              <a:t>When do we care more about recall?</a:t>
            </a:r>
          </a:p>
          <a:p>
            <a:pPr marL="5715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256391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F232-F9EF-B18E-3B3E-31F0CFD3DBF5}"/>
              </a:ext>
            </a:extLst>
          </p:cNvPr>
          <p:cNvSpPr>
            <a:spLocks noGrp="1"/>
          </p:cNvSpPr>
          <p:nvPr>
            <p:ph type="title"/>
          </p:nvPr>
        </p:nvSpPr>
        <p:spPr/>
        <p:txBody>
          <a:bodyPr/>
          <a:lstStyle/>
          <a:p>
            <a:r>
              <a:rPr lang="en-US" dirty="0"/>
              <a:t>Evaluation Metrics: Recall</a:t>
            </a:r>
          </a:p>
        </p:txBody>
      </p:sp>
      <p:sp>
        <p:nvSpPr>
          <p:cNvPr id="3" name="Content Placeholder 2">
            <a:extLst>
              <a:ext uri="{FF2B5EF4-FFF2-40B4-BE49-F238E27FC236}">
                <a16:creationId xmlns:a16="http://schemas.microsoft.com/office/drawing/2014/main" id="{B7274AB6-7DE6-A561-EE2F-BE7E328E1711}"/>
              </a:ext>
            </a:extLst>
          </p:cNvPr>
          <p:cNvSpPr>
            <a:spLocks noGrp="1"/>
          </p:cNvSpPr>
          <p:nvPr>
            <p:ph idx="1"/>
          </p:nvPr>
        </p:nvSpPr>
        <p:spPr/>
        <p:txBody>
          <a:bodyPr/>
          <a:lstStyle/>
          <a:p>
            <a:pPr marL="342900" indent="-342900">
              <a:buFont typeface="Arial" panose="020B0604020202020204" pitchFamily="34" charset="0"/>
              <a:buChar char="•"/>
            </a:pPr>
            <a:r>
              <a:rPr lang="en-US" sz="3200" dirty="0"/>
              <a:t>When do we care more about recall?</a:t>
            </a:r>
          </a:p>
          <a:p>
            <a:pPr marL="571500" lvl="1" indent="-342900">
              <a:buFont typeface="Arial" panose="020B0604020202020204" pitchFamily="34" charset="0"/>
              <a:buChar char="•"/>
            </a:pPr>
            <a:r>
              <a:rPr lang="en-US" sz="3000" dirty="0"/>
              <a:t>High risk predictions, such as those present in disease detection and other healthcare applications</a:t>
            </a:r>
          </a:p>
          <a:p>
            <a:pPr marL="571500" lvl="1" indent="-342900">
              <a:buFont typeface="Arial" panose="020B0604020202020204" pitchFamily="34" charset="0"/>
              <a:buChar char="•"/>
            </a:pPr>
            <a:r>
              <a:rPr lang="en-US" sz="3000" dirty="0"/>
              <a:t>Why? The risk involved with a false negative prediction is very high compared to the risk of false positive rate</a:t>
            </a:r>
          </a:p>
          <a:p>
            <a:pPr marL="5715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56445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6BD4-AD94-9348-6DA7-C99B9A99B066}"/>
              </a:ext>
            </a:extLst>
          </p:cNvPr>
          <p:cNvSpPr>
            <a:spLocks noGrp="1"/>
          </p:cNvSpPr>
          <p:nvPr>
            <p:ph type="title"/>
          </p:nvPr>
        </p:nvSpPr>
        <p:spPr/>
        <p:txBody>
          <a:bodyPr/>
          <a:lstStyle/>
          <a:p>
            <a:r>
              <a:rPr lang="en-US" dirty="0"/>
              <a:t>Evaluation Metrics: Precision</a:t>
            </a:r>
          </a:p>
        </p:txBody>
      </p:sp>
      <p:sp>
        <p:nvSpPr>
          <p:cNvPr id="3" name="Content Placeholder 2">
            <a:extLst>
              <a:ext uri="{FF2B5EF4-FFF2-40B4-BE49-F238E27FC236}">
                <a16:creationId xmlns:a16="http://schemas.microsoft.com/office/drawing/2014/main" id="{9626F148-2030-429C-3D0E-8F9F9E354459}"/>
              </a:ext>
            </a:extLst>
          </p:cNvPr>
          <p:cNvSpPr>
            <a:spLocks noGrp="1"/>
          </p:cNvSpPr>
          <p:nvPr>
            <p:ph idx="1"/>
          </p:nvPr>
        </p:nvSpPr>
        <p:spPr/>
        <p:txBody>
          <a:bodyPr/>
          <a:lstStyle/>
          <a:p>
            <a:pPr marL="342900" indent="-342900">
              <a:buFont typeface="Arial" panose="020B0604020202020204" pitchFamily="34" charset="0"/>
              <a:buChar char="•"/>
            </a:pPr>
            <a:r>
              <a:rPr lang="en-US" sz="3200" dirty="0"/>
              <a:t>Positive Predictive Value = True Positive/False Positives</a:t>
            </a:r>
          </a:p>
          <a:p>
            <a:pPr marL="342900" indent="-342900">
              <a:buFont typeface="Arial" panose="020B0604020202020204" pitchFamily="34" charset="0"/>
              <a:buChar char="•"/>
            </a:pPr>
            <a:r>
              <a:rPr lang="en-US" sz="3200" dirty="0"/>
              <a:t>When do we care more about precision?</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452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1CB6-6E11-D9B1-931D-55ED3BD1A848}"/>
              </a:ext>
            </a:extLst>
          </p:cNvPr>
          <p:cNvSpPr>
            <a:spLocks noGrp="1"/>
          </p:cNvSpPr>
          <p:nvPr>
            <p:ph type="title"/>
          </p:nvPr>
        </p:nvSpPr>
        <p:spPr/>
        <p:txBody>
          <a:bodyPr/>
          <a:lstStyle/>
          <a:p>
            <a:r>
              <a:rPr lang="en-US" dirty="0"/>
              <a:t>Evaluation Metrics: Precision</a:t>
            </a:r>
          </a:p>
        </p:txBody>
      </p:sp>
      <p:sp>
        <p:nvSpPr>
          <p:cNvPr id="3" name="Content Placeholder 2">
            <a:extLst>
              <a:ext uri="{FF2B5EF4-FFF2-40B4-BE49-F238E27FC236}">
                <a16:creationId xmlns:a16="http://schemas.microsoft.com/office/drawing/2014/main" id="{909B9411-20CC-B320-A42E-33FAB983271A}"/>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When do we care more about precision?</a:t>
            </a:r>
          </a:p>
          <a:p>
            <a:pPr marL="571500" lvl="1" indent="-342900">
              <a:buFont typeface="Arial" panose="020B0604020202020204" pitchFamily="34" charset="0"/>
              <a:buChar char="•"/>
            </a:pPr>
            <a:r>
              <a:rPr lang="en-US" sz="2400" dirty="0"/>
              <a:t>We care more about precision when we want to make sure that we reduce the number of false positives.</a:t>
            </a:r>
          </a:p>
          <a:p>
            <a:pPr marL="571500" lvl="1" indent="-342900">
              <a:buFont typeface="Arial" panose="020B0604020202020204" pitchFamily="34" charset="0"/>
              <a:buChar char="•"/>
            </a:pPr>
            <a:r>
              <a:rPr lang="en-US" sz="2400" dirty="0"/>
              <a:t>E.g. </a:t>
            </a:r>
            <a:r>
              <a:rPr lang="en-US" sz="2400" dirty="0" err="1"/>
              <a:t>Youtube</a:t>
            </a:r>
            <a:r>
              <a:rPr lang="en-US" sz="2400" dirty="0"/>
              <a:t> recommendations. If the user sees recommendations that are not of their liking, they will close the application, which is not what YouTube desires. </a:t>
            </a:r>
          </a:p>
          <a:p>
            <a:pPr marL="571500" lvl="1" indent="-342900">
              <a:buFont typeface="Arial" panose="020B0604020202020204" pitchFamily="34" charset="0"/>
              <a:buChar char="•"/>
            </a:pPr>
            <a:r>
              <a:rPr lang="en-US" sz="2400" dirty="0"/>
              <a:t>Automated marketing campaigns require high precision to ensure that a large number of potential customers will interact with their survey or be interested to learn more.</a:t>
            </a:r>
          </a:p>
        </p:txBody>
      </p:sp>
    </p:spTree>
    <p:extLst>
      <p:ext uri="{BB962C8B-B14F-4D97-AF65-F5344CB8AC3E}">
        <p14:creationId xmlns:p14="http://schemas.microsoft.com/office/powerpoint/2010/main" val="428013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A7A3-4571-7EC5-D6FB-FB8C9616DA48}"/>
              </a:ext>
            </a:extLst>
          </p:cNvPr>
          <p:cNvSpPr>
            <a:spLocks noGrp="1"/>
          </p:cNvSpPr>
          <p:nvPr>
            <p:ph type="title"/>
          </p:nvPr>
        </p:nvSpPr>
        <p:spPr/>
        <p:txBody>
          <a:bodyPr/>
          <a:lstStyle/>
          <a:p>
            <a:r>
              <a:rPr lang="en-US" dirty="0"/>
              <a:t>Evaluation Metrics: F1 Score</a:t>
            </a:r>
          </a:p>
        </p:txBody>
      </p:sp>
      <p:sp>
        <p:nvSpPr>
          <p:cNvPr id="3" name="Content Placeholder 2">
            <a:extLst>
              <a:ext uri="{FF2B5EF4-FFF2-40B4-BE49-F238E27FC236}">
                <a16:creationId xmlns:a16="http://schemas.microsoft.com/office/drawing/2014/main" id="{9558E147-A01D-97B9-FCDC-7B674DCA57AB}"/>
              </a:ext>
            </a:extLst>
          </p:cNvPr>
          <p:cNvSpPr>
            <a:spLocks noGrp="1"/>
          </p:cNvSpPr>
          <p:nvPr>
            <p:ph idx="1"/>
          </p:nvPr>
        </p:nvSpPr>
        <p:spPr/>
        <p:txBody>
          <a:bodyPr/>
          <a:lstStyle/>
          <a:p>
            <a:pPr marL="342900" indent="-342900">
              <a:buFont typeface="Arial" panose="020B0604020202020204" pitchFamily="34" charset="0"/>
              <a:buChar char="•"/>
            </a:pPr>
            <a:r>
              <a:rPr lang="en-US" sz="2800" dirty="0"/>
              <a:t>Harmonized mean of both precision and recall</a:t>
            </a:r>
          </a:p>
          <a:p>
            <a:pPr marL="342900" indent="-342900">
              <a:buFont typeface="Arial" panose="020B0604020202020204" pitchFamily="34" charset="0"/>
              <a:buChar char="•"/>
            </a:pPr>
            <a:r>
              <a:rPr lang="en-US" sz="2800" dirty="0"/>
              <a:t>When do we want to use this? When we care equally about both the sensitivity (precision) and recall</a:t>
            </a:r>
          </a:p>
        </p:txBody>
      </p:sp>
    </p:spTree>
    <p:extLst>
      <p:ext uri="{BB962C8B-B14F-4D97-AF65-F5344CB8AC3E}">
        <p14:creationId xmlns:p14="http://schemas.microsoft.com/office/powerpoint/2010/main" val="311988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74CA-B919-E49E-1E68-587EE7456B44}"/>
              </a:ext>
            </a:extLst>
          </p:cNvPr>
          <p:cNvSpPr>
            <a:spLocks noGrp="1"/>
          </p:cNvSpPr>
          <p:nvPr>
            <p:ph type="title"/>
          </p:nvPr>
        </p:nvSpPr>
        <p:spPr/>
        <p:txBody>
          <a:bodyPr/>
          <a:lstStyle/>
          <a:p>
            <a:r>
              <a:rPr lang="en-US" dirty="0"/>
              <a:t>When to use which metric?</a:t>
            </a:r>
          </a:p>
        </p:txBody>
      </p:sp>
      <p:sp>
        <p:nvSpPr>
          <p:cNvPr id="3" name="Content Placeholder 2">
            <a:extLst>
              <a:ext uri="{FF2B5EF4-FFF2-40B4-BE49-F238E27FC236}">
                <a16:creationId xmlns:a16="http://schemas.microsoft.com/office/drawing/2014/main" id="{85DB171E-61D7-1EFE-ABEC-164452AD177A}"/>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sz="2800" dirty="0"/>
              <a:t>Consider how balanced your dataset is</a:t>
            </a:r>
          </a:p>
          <a:p>
            <a:pPr marL="342900" indent="-342900">
              <a:buFont typeface="Arial" panose="020B0604020202020204" pitchFamily="34" charset="0"/>
              <a:buChar char="•"/>
            </a:pPr>
            <a:r>
              <a:rPr lang="en-US" sz="2800" dirty="0"/>
              <a:t>Balance means (roughly) the same number of positive and negative cases are present in the training data </a:t>
            </a:r>
          </a:p>
          <a:p>
            <a:pPr marL="342900" indent="-342900">
              <a:buFont typeface="Arial" panose="020B0604020202020204" pitchFamily="34" charset="0"/>
              <a:buChar char="•"/>
            </a:pPr>
            <a:r>
              <a:rPr lang="en-US" sz="2800" dirty="0"/>
              <a:t>In balanced datasets, may be more inclined to use accuracy as a metric</a:t>
            </a:r>
          </a:p>
          <a:p>
            <a:pPr marL="342900" indent="-342900">
              <a:buFont typeface="Arial" panose="020B0604020202020204" pitchFamily="34" charset="0"/>
              <a:buChar char="•"/>
            </a:pPr>
            <a:r>
              <a:rPr lang="en-US" sz="2800" dirty="0"/>
              <a:t>When datasets are unbalanced, may want to use precision or recall</a:t>
            </a:r>
          </a:p>
          <a:p>
            <a:pPr marL="342900" indent="-342900">
              <a:buFont typeface="Arial" panose="020B0604020202020204" pitchFamily="34" charset="0"/>
              <a:buChar char="•"/>
            </a:pPr>
            <a:r>
              <a:rPr lang="en-US" sz="2800" dirty="0"/>
              <a:t>Application area also matters: what’s the risk of the type of error that you could be making?</a:t>
            </a:r>
          </a:p>
        </p:txBody>
      </p:sp>
    </p:spTree>
    <p:extLst>
      <p:ext uri="{BB962C8B-B14F-4D97-AF65-F5344CB8AC3E}">
        <p14:creationId xmlns:p14="http://schemas.microsoft.com/office/powerpoint/2010/main" val="170978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689B-1224-E78D-3C46-5175CC035C40}"/>
              </a:ext>
            </a:extLst>
          </p:cNvPr>
          <p:cNvSpPr>
            <a:spLocks noGrp="1"/>
          </p:cNvSpPr>
          <p:nvPr>
            <p:ph type="title"/>
          </p:nvPr>
        </p:nvSpPr>
        <p:spPr/>
        <p:txBody>
          <a:bodyPr>
            <a:normAutofit fontScale="90000"/>
          </a:bodyPr>
          <a:lstStyle/>
          <a:p>
            <a:r>
              <a:rPr lang="en-US" dirty="0"/>
              <a:t>Once we’ve chosen the best model: generate predicted values</a:t>
            </a:r>
          </a:p>
        </p:txBody>
      </p:sp>
      <p:sp>
        <p:nvSpPr>
          <p:cNvPr id="3" name="Content Placeholder 2">
            <a:extLst>
              <a:ext uri="{FF2B5EF4-FFF2-40B4-BE49-F238E27FC236}">
                <a16:creationId xmlns:a16="http://schemas.microsoft.com/office/drawing/2014/main" id="{080D47B9-9563-962D-BDF2-AE8E2A8C6217}"/>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sz="2800" dirty="0"/>
              <a:t>This can be done using </a:t>
            </a:r>
            <a:r>
              <a:rPr lang="en-US" sz="2800" dirty="0" err="1"/>
              <a:t>predict_proba</a:t>
            </a:r>
            <a:r>
              <a:rPr lang="en-US" sz="2800" dirty="0"/>
              <a:t> function in </a:t>
            </a:r>
            <a:r>
              <a:rPr lang="en-US" sz="2800" dirty="0" err="1"/>
              <a:t>sklearn</a:t>
            </a:r>
            <a:endParaRPr lang="en-US" sz="2800" dirty="0"/>
          </a:p>
          <a:p>
            <a:pPr marL="342900" indent="-342900">
              <a:buFont typeface="Arial" panose="020B0604020202020204" pitchFamily="34" charset="0"/>
              <a:buChar char="•"/>
            </a:pPr>
            <a:r>
              <a:rPr lang="en-US" sz="2800" dirty="0"/>
              <a:t>Can then use a decision cutoff point to determine which probability to assign for class 1 versus 0</a:t>
            </a:r>
          </a:p>
          <a:p>
            <a:pPr marL="342900" indent="-342900">
              <a:buFont typeface="Arial" panose="020B0604020202020204" pitchFamily="34" charset="0"/>
              <a:buChar char="•"/>
            </a:pPr>
            <a:r>
              <a:rPr lang="en-US" sz="2800" dirty="0"/>
              <a:t>Could be based on a number of factors, including business decisions, weighing of different risks of positive/negative classifications, etc.</a:t>
            </a:r>
          </a:p>
          <a:p>
            <a:pPr marL="342900" indent="-342900">
              <a:buFont typeface="Arial" panose="020B0604020202020204" pitchFamily="34" charset="0"/>
              <a:buChar char="•"/>
            </a:pPr>
            <a:r>
              <a:rPr lang="en-US" sz="2800" dirty="0"/>
              <a:t>Note: Decision cutoff point should be considered in evaluation steps. It should not just be arbitrarily chosen.</a:t>
            </a:r>
          </a:p>
        </p:txBody>
      </p:sp>
    </p:spTree>
    <p:extLst>
      <p:ext uri="{BB962C8B-B14F-4D97-AF65-F5344CB8AC3E}">
        <p14:creationId xmlns:p14="http://schemas.microsoft.com/office/powerpoint/2010/main" val="394767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046F1-D1D4-832E-A80E-F6C513902B7A}"/>
              </a:ext>
            </a:extLst>
          </p:cNvPr>
          <p:cNvSpPr>
            <a:spLocks noGrp="1"/>
          </p:cNvSpPr>
          <p:nvPr>
            <p:ph type="title"/>
          </p:nvPr>
        </p:nvSpPr>
        <p:spPr>
          <a:xfrm>
            <a:off x="609600" y="669856"/>
            <a:ext cx="6658405" cy="1451174"/>
          </a:xfrm>
        </p:spPr>
        <p:txBody>
          <a:bodyPr vert="horz" lIns="91440" tIns="45720" rIns="91440" bIns="45720" rtlCol="0" anchor="ctr">
            <a:normAutofit/>
          </a:bodyPr>
          <a:lstStyle/>
          <a:p>
            <a:pPr>
              <a:lnSpc>
                <a:spcPct val="90000"/>
              </a:lnSpc>
            </a:pPr>
            <a:r>
              <a:rPr lang="en-US" sz="4600"/>
              <a:t>Recap: Supervised Learning</a:t>
            </a:r>
          </a:p>
        </p:txBody>
      </p:sp>
      <p:pic>
        <p:nvPicPr>
          <p:cNvPr id="4" name="Content Placeholder 3">
            <a:extLst>
              <a:ext uri="{FF2B5EF4-FFF2-40B4-BE49-F238E27FC236}">
                <a16:creationId xmlns:a16="http://schemas.microsoft.com/office/drawing/2014/main" id="{291B193A-902B-13C6-1826-F8AA00E4FBB3}"/>
              </a:ext>
            </a:extLst>
          </p:cNvPr>
          <p:cNvPicPr>
            <a:picLocks noGrp="1" noChangeAspect="1"/>
          </p:cNvPicPr>
          <p:nvPr>
            <p:ph idx="1"/>
          </p:nvPr>
        </p:nvPicPr>
        <p:blipFill>
          <a:blip r:embed="rId2"/>
          <a:stretch>
            <a:fillRect/>
          </a:stretch>
        </p:blipFill>
        <p:spPr>
          <a:xfrm>
            <a:off x="2631524" y="2407298"/>
            <a:ext cx="5953613" cy="3929384"/>
          </a:xfrm>
          <a:prstGeom prst="rect">
            <a:avLst/>
          </a:prstGeom>
        </p:spPr>
      </p:pic>
    </p:spTree>
    <p:extLst>
      <p:ext uri="{BB962C8B-B14F-4D97-AF65-F5344CB8AC3E}">
        <p14:creationId xmlns:p14="http://schemas.microsoft.com/office/powerpoint/2010/main" val="2726533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E256-38C4-D09B-AA04-142811C0A06E}"/>
              </a:ext>
            </a:extLst>
          </p:cNvPr>
          <p:cNvSpPr>
            <a:spLocks noGrp="1"/>
          </p:cNvSpPr>
          <p:nvPr>
            <p:ph type="title"/>
          </p:nvPr>
        </p:nvSpPr>
        <p:spPr/>
        <p:txBody>
          <a:bodyPr>
            <a:normAutofit fontScale="90000"/>
          </a:bodyPr>
          <a:lstStyle/>
          <a:p>
            <a:r>
              <a:rPr lang="en-US" dirty="0"/>
              <a:t>Once we’ve chosen the best model: Decision cutoff points/thresholds</a:t>
            </a:r>
          </a:p>
        </p:txBody>
      </p:sp>
      <p:sp>
        <p:nvSpPr>
          <p:cNvPr id="3" name="Content Placeholder 2">
            <a:extLst>
              <a:ext uri="{FF2B5EF4-FFF2-40B4-BE49-F238E27FC236}">
                <a16:creationId xmlns:a16="http://schemas.microsoft.com/office/drawing/2014/main" id="{E783D331-C1CF-47EC-C04D-9E597C73627D}"/>
              </a:ext>
            </a:extLst>
          </p:cNvPr>
          <p:cNvSpPr>
            <a:spLocks noGrp="1"/>
          </p:cNvSpPr>
          <p:nvPr>
            <p:ph idx="1"/>
          </p:nvPr>
        </p:nvSpPr>
        <p:spPr>
          <a:xfrm>
            <a:off x="609600" y="2106204"/>
            <a:ext cx="10972800" cy="4414912"/>
          </a:xfrm>
        </p:spPr>
        <p:txBody>
          <a:bodyPr>
            <a:normAutofit fontScale="70000" lnSpcReduction="20000"/>
          </a:bodyPr>
          <a:lstStyle/>
          <a:p>
            <a:pPr marL="342900" indent="-342900">
              <a:buFont typeface="Arial" panose="020B0604020202020204" pitchFamily="34" charset="0"/>
              <a:buChar char="•"/>
            </a:pPr>
            <a:r>
              <a:rPr lang="en-US" sz="4000" dirty="0"/>
              <a:t>Based on business decisions</a:t>
            </a:r>
          </a:p>
          <a:p>
            <a:pPr lvl="3" algn="just">
              <a:buFont typeface="Arial" panose="020B0604020202020204" pitchFamily="34" charset="0"/>
              <a:buChar char="•"/>
            </a:pPr>
            <a:r>
              <a:rPr lang="en-US" sz="2600" b="1" i="0" u="none" strike="noStrike" dirty="0">
                <a:solidFill>
                  <a:srgbClr val="000000"/>
                </a:solidFill>
                <a:effectLst/>
              </a:rPr>
              <a:t>Fraud Prevention</a:t>
            </a:r>
            <a:r>
              <a:rPr lang="en-US" sz="2600" b="0" i="0" u="none" strike="noStrike" dirty="0">
                <a:solidFill>
                  <a:srgbClr val="000000"/>
                </a:solidFill>
                <a:effectLst/>
              </a:rPr>
              <a:t>: We're a social network company and we'd like to delete fake accounts. We build a classifier that assigns a "fraud score" between 0 and 1 to each account and, after some research, decide that all accounts whose score is above 0.9 should be sent to our fraud team, which will review each case and delete the accounts that are actually fake</a:t>
            </a:r>
          </a:p>
          <a:p>
            <a:pPr lvl="3" algn="just">
              <a:buFont typeface="Arial" panose="020B0604020202020204" pitchFamily="34" charset="0"/>
              <a:buChar char="•"/>
            </a:pPr>
            <a:r>
              <a:rPr lang="en-US" sz="2600" b="1" i="0" u="none" strike="noStrike" dirty="0">
                <a:solidFill>
                  <a:srgbClr val="000000"/>
                </a:solidFill>
                <a:effectLst/>
              </a:rPr>
              <a:t>Response/Propensity Modeling</a:t>
            </a:r>
            <a:r>
              <a:rPr lang="en-US" sz="2600" b="0" i="0" u="none" strike="noStrike" dirty="0">
                <a:solidFill>
                  <a:srgbClr val="000000"/>
                </a:solidFill>
                <a:effectLst/>
              </a:rPr>
              <a:t>: We're at an enterprise software company and we'd like to improve our outbound sales program. We buy a large database of potential customers and build a classifier to predict which ones are likely buy our product if contacted by our sales team. We decide that all customers with a "response score" of above threshold 0.7 should get a call</a:t>
            </a:r>
          </a:p>
          <a:p>
            <a:pPr lvl="3" algn="just">
              <a:buFont typeface="Arial" panose="020B0604020202020204" pitchFamily="34" charset="0"/>
              <a:buChar char="•"/>
            </a:pPr>
            <a:r>
              <a:rPr lang="en-US" sz="2600" b="1" i="0" u="none" strike="noStrike" dirty="0">
                <a:solidFill>
                  <a:srgbClr val="000000"/>
                </a:solidFill>
                <a:effectLst/>
              </a:rPr>
              <a:t>Shopping Cart Abandonment</a:t>
            </a:r>
            <a:r>
              <a:rPr lang="en-US" sz="2600" b="0" i="0" u="none" strike="noStrike" dirty="0">
                <a:solidFill>
                  <a:srgbClr val="000000"/>
                </a:solidFill>
                <a:effectLst/>
              </a:rPr>
              <a:t>: We're at an e-commerce company, and we'd like to email a 10% off coupon to users who abandoned their shopping carts and won't return organically. (We don't want to give a 10% off coupon to users who are going to return anyway, since then you'd be losing 10% of the sale price.) We build a classifier to predict which users will never return to their carts, and decide that all users with an "abandonment score" above 0.85 should get the 10% off coupon</a:t>
            </a:r>
          </a:p>
          <a:p>
            <a:pPr algn="just">
              <a:buFont typeface="Arial" panose="020B0604020202020204" pitchFamily="34" charset="0"/>
              <a:buChar char="•"/>
            </a:pPr>
            <a:endParaRPr lang="en-US" sz="4000" b="0" i="0" u="none" strike="noStrike" dirty="0">
              <a:solidFill>
                <a:srgbClr val="000000"/>
              </a:solidFill>
              <a:effectLst/>
            </a:endParaRPr>
          </a:p>
          <a:p>
            <a:pPr marL="8001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1737815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1DC5-D621-FB25-9FCB-09811E7D1F24}"/>
              </a:ext>
            </a:extLst>
          </p:cNvPr>
          <p:cNvSpPr>
            <a:spLocks noGrp="1"/>
          </p:cNvSpPr>
          <p:nvPr>
            <p:ph type="title"/>
          </p:nvPr>
        </p:nvSpPr>
        <p:spPr/>
        <p:txBody>
          <a:bodyPr>
            <a:normAutofit fontScale="90000"/>
          </a:bodyPr>
          <a:lstStyle/>
          <a:p>
            <a:r>
              <a:rPr lang="en-US" dirty="0"/>
              <a:t>Thresholding based on AUC-ROC curve at different cutoff “threshold” values</a:t>
            </a:r>
          </a:p>
        </p:txBody>
      </p:sp>
      <p:pic>
        <p:nvPicPr>
          <p:cNvPr id="4" name="Picture 3">
            <a:extLst>
              <a:ext uri="{FF2B5EF4-FFF2-40B4-BE49-F238E27FC236}">
                <a16:creationId xmlns:a16="http://schemas.microsoft.com/office/drawing/2014/main" id="{DB9F7E92-0741-F63F-6FBB-A4B73E63A49E}"/>
              </a:ext>
            </a:extLst>
          </p:cNvPr>
          <p:cNvPicPr>
            <a:picLocks noChangeAspect="1"/>
          </p:cNvPicPr>
          <p:nvPr/>
        </p:nvPicPr>
        <p:blipFill>
          <a:blip r:embed="rId2"/>
          <a:stretch>
            <a:fillRect/>
          </a:stretch>
        </p:blipFill>
        <p:spPr>
          <a:xfrm>
            <a:off x="818147" y="1975338"/>
            <a:ext cx="6071937" cy="4690156"/>
          </a:xfrm>
          <a:prstGeom prst="rect">
            <a:avLst/>
          </a:prstGeom>
        </p:spPr>
      </p:pic>
      <p:sp>
        <p:nvSpPr>
          <p:cNvPr id="6" name="TextBox 5">
            <a:extLst>
              <a:ext uri="{FF2B5EF4-FFF2-40B4-BE49-F238E27FC236}">
                <a16:creationId xmlns:a16="http://schemas.microsoft.com/office/drawing/2014/main" id="{BC54E668-3131-996D-4DD2-AB717A5075EB}"/>
              </a:ext>
            </a:extLst>
          </p:cNvPr>
          <p:cNvSpPr txBox="1"/>
          <p:nvPr/>
        </p:nvSpPr>
        <p:spPr>
          <a:xfrm>
            <a:off x="7020426" y="2366029"/>
            <a:ext cx="6100010" cy="369332"/>
          </a:xfrm>
          <a:prstGeom prst="rect">
            <a:avLst/>
          </a:prstGeom>
          <a:noFill/>
        </p:spPr>
        <p:txBody>
          <a:bodyPr wrap="square">
            <a:spAutoFit/>
          </a:bodyPr>
          <a:lstStyle/>
          <a:p>
            <a:r>
              <a:rPr lang="en-US" dirty="0">
                <a:hlinkClick r:id="rId3"/>
              </a:rPr>
              <a:t>https://sinyi-chou.github.io/classification-</a:t>
            </a:r>
            <a:r>
              <a:rPr lang="en-US" dirty="0" err="1">
                <a:hlinkClick r:id="rId3"/>
              </a:rPr>
              <a:t>auc</a:t>
            </a:r>
            <a:r>
              <a:rPr lang="en-US" dirty="0">
                <a:hlinkClick r:id="rId3"/>
              </a:rPr>
              <a:t>/</a:t>
            </a:r>
            <a:endParaRPr lang="en-US" dirty="0"/>
          </a:p>
        </p:txBody>
      </p:sp>
    </p:spTree>
    <p:extLst>
      <p:ext uri="{BB962C8B-B14F-4D97-AF65-F5344CB8AC3E}">
        <p14:creationId xmlns:p14="http://schemas.microsoft.com/office/powerpoint/2010/main" val="994189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40BC-5D33-7EA1-7DEB-434977E08CB4}"/>
              </a:ext>
            </a:extLst>
          </p:cNvPr>
          <p:cNvSpPr>
            <a:spLocks noGrp="1"/>
          </p:cNvSpPr>
          <p:nvPr>
            <p:ph type="title"/>
          </p:nvPr>
        </p:nvSpPr>
        <p:spPr/>
        <p:txBody>
          <a:bodyPr>
            <a:normAutofit fontScale="90000"/>
          </a:bodyPr>
          <a:lstStyle/>
          <a:p>
            <a:r>
              <a:rPr lang="en-US" dirty="0"/>
              <a:t>Thresholding based on precision/recall curve at different cutoff “threshold” values</a:t>
            </a:r>
          </a:p>
        </p:txBody>
      </p:sp>
      <p:sp>
        <p:nvSpPr>
          <p:cNvPr id="3" name="Content Placeholder 2">
            <a:extLst>
              <a:ext uri="{FF2B5EF4-FFF2-40B4-BE49-F238E27FC236}">
                <a16:creationId xmlns:a16="http://schemas.microsoft.com/office/drawing/2014/main" id="{17E75282-804D-D73B-AD42-44D2F61BF54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36338E5-9A90-B2B1-EF6F-DFE5519AE43D}"/>
              </a:ext>
            </a:extLst>
          </p:cNvPr>
          <p:cNvPicPr>
            <a:picLocks noChangeAspect="1"/>
          </p:cNvPicPr>
          <p:nvPr/>
        </p:nvPicPr>
        <p:blipFill>
          <a:blip r:embed="rId2"/>
          <a:stretch>
            <a:fillRect/>
          </a:stretch>
        </p:blipFill>
        <p:spPr>
          <a:xfrm>
            <a:off x="609600" y="2089233"/>
            <a:ext cx="7772400" cy="4210983"/>
          </a:xfrm>
          <a:prstGeom prst="rect">
            <a:avLst/>
          </a:prstGeom>
        </p:spPr>
      </p:pic>
      <p:sp>
        <p:nvSpPr>
          <p:cNvPr id="6" name="TextBox 5">
            <a:extLst>
              <a:ext uri="{FF2B5EF4-FFF2-40B4-BE49-F238E27FC236}">
                <a16:creationId xmlns:a16="http://schemas.microsoft.com/office/drawing/2014/main" id="{C3E52DE6-F92A-C90A-37D5-6E2864D81497}"/>
              </a:ext>
            </a:extLst>
          </p:cNvPr>
          <p:cNvSpPr txBox="1"/>
          <p:nvPr/>
        </p:nvSpPr>
        <p:spPr>
          <a:xfrm>
            <a:off x="8588273" y="2505670"/>
            <a:ext cx="2994127" cy="923330"/>
          </a:xfrm>
          <a:prstGeom prst="rect">
            <a:avLst/>
          </a:prstGeom>
          <a:noFill/>
        </p:spPr>
        <p:txBody>
          <a:bodyPr wrap="square">
            <a:spAutoFit/>
          </a:bodyPr>
          <a:lstStyle/>
          <a:p>
            <a:r>
              <a:rPr lang="en-US" dirty="0">
                <a:hlinkClick r:id="rId3"/>
              </a:rPr>
              <a:t>https://</a:t>
            </a:r>
            <a:r>
              <a:rPr lang="en-US" dirty="0" err="1">
                <a:hlinkClick r:id="rId3"/>
              </a:rPr>
              <a:t>www.datacamp.com</a:t>
            </a:r>
            <a:r>
              <a:rPr lang="en-US" dirty="0">
                <a:hlinkClick r:id="rId3"/>
              </a:rPr>
              <a:t>/tutorial/precision-recall-curve-tutorial</a:t>
            </a:r>
            <a:endParaRPr lang="en-US" dirty="0"/>
          </a:p>
        </p:txBody>
      </p:sp>
    </p:spTree>
    <p:extLst>
      <p:ext uri="{BB962C8B-B14F-4D97-AF65-F5344CB8AC3E}">
        <p14:creationId xmlns:p14="http://schemas.microsoft.com/office/powerpoint/2010/main" val="187055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F705-2402-74B7-1C32-D322B1AD2596}"/>
              </a:ext>
            </a:extLst>
          </p:cNvPr>
          <p:cNvSpPr>
            <a:spLocks noGrp="1"/>
          </p:cNvSpPr>
          <p:nvPr>
            <p:ph type="title"/>
          </p:nvPr>
        </p:nvSpPr>
        <p:spPr/>
        <p:txBody>
          <a:bodyPr/>
          <a:lstStyle/>
          <a:p>
            <a:r>
              <a:rPr lang="en-US" dirty="0"/>
              <a:t>Ethics-related evaluations</a:t>
            </a:r>
          </a:p>
        </p:txBody>
      </p:sp>
      <p:sp>
        <p:nvSpPr>
          <p:cNvPr id="3" name="Content Placeholder 2">
            <a:extLst>
              <a:ext uri="{FF2B5EF4-FFF2-40B4-BE49-F238E27FC236}">
                <a16:creationId xmlns:a16="http://schemas.microsoft.com/office/drawing/2014/main" id="{CF1BD991-6CE2-C63E-EDF5-498CB69F06A2}"/>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Fairness toolkits</a:t>
            </a:r>
          </a:p>
          <a:p>
            <a:pPr marL="571500" lvl="1" indent="-342900">
              <a:buFont typeface="Arial" panose="020B0604020202020204" pitchFamily="34" charset="0"/>
              <a:buChar char="•"/>
            </a:pPr>
            <a:r>
              <a:rPr lang="en-US" sz="2600" dirty="0"/>
              <a:t>IBM fairness toolkit: </a:t>
            </a:r>
            <a:r>
              <a:rPr lang="en-US" sz="2600" dirty="0">
                <a:hlinkClick r:id="rId2"/>
              </a:rPr>
              <a:t>https://aif360.readthedocs.io/</a:t>
            </a:r>
            <a:r>
              <a:rPr lang="en-US" sz="2600" dirty="0" err="1">
                <a:hlinkClick r:id="rId2"/>
              </a:rPr>
              <a:t>en</a:t>
            </a:r>
            <a:r>
              <a:rPr lang="en-US" sz="2600" dirty="0">
                <a:hlinkClick r:id="rId2"/>
              </a:rPr>
              <a:t>/latest/modules/generated/aif360.metrics.ClassificationMetric.html#aif360.metrics.ClassificationMetric.statistical_parity_difference</a:t>
            </a:r>
            <a:endParaRPr lang="en-US" sz="2600" dirty="0"/>
          </a:p>
          <a:p>
            <a:pPr marL="571500" lvl="1" indent="-342900">
              <a:buFont typeface="Arial" panose="020B0604020202020204" pitchFamily="34" charset="0"/>
              <a:buChar char="•"/>
            </a:pPr>
            <a:endParaRPr lang="en-US" sz="2600" dirty="0"/>
          </a:p>
        </p:txBody>
      </p:sp>
    </p:spTree>
    <p:extLst>
      <p:ext uri="{BB962C8B-B14F-4D97-AF65-F5344CB8AC3E}">
        <p14:creationId xmlns:p14="http://schemas.microsoft.com/office/powerpoint/2010/main" val="1472552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0FD8-19A1-3479-6D40-35B9357CB75A}"/>
              </a:ext>
            </a:extLst>
          </p:cNvPr>
          <p:cNvSpPr>
            <a:spLocks noGrp="1"/>
          </p:cNvSpPr>
          <p:nvPr>
            <p:ph type="title"/>
          </p:nvPr>
        </p:nvSpPr>
        <p:spPr/>
        <p:txBody>
          <a:bodyPr/>
          <a:lstStyle/>
          <a:p>
            <a:r>
              <a:rPr lang="en-US" dirty="0"/>
              <a:t>Fairness metrics</a:t>
            </a:r>
          </a:p>
        </p:txBody>
      </p:sp>
      <p:sp>
        <p:nvSpPr>
          <p:cNvPr id="3" name="Content Placeholder 2">
            <a:extLst>
              <a:ext uri="{FF2B5EF4-FFF2-40B4-BE49-F238E27FC236}">
                <a16:creationId xmlns:a16="http://schemas.microsoft.com/office/drawing/2014/main" id="{AB676BD4-2387-D78D-E926-EAF1B4DB8189}"/>
              </a:ext>
            </a:extLst>
          </p:cNvPr>
          <p:cNvSpPr>
            <a:spLocks noGrp="1"/>
          </p:cNvSpPr>
          <p:nvPr>
            <p:ph idx="1"/>
          </p:nvPr>
        </p:nvSpPr>
        <p:spPr/>
        <p:txBody>
          <a:bodyPr/>
          <a:lstStyle/>
          <a:p>
            <a:pPr marL="342900" indent="-342900">
              <a:buFont typeface="Arial" panose="020B0604020202020204" pitchFamily="34" charset="0"/>
              <a:buChar char="•"/>
            </a:pPr>
            <a:r>
              <a:rPr lang="en-US" dirty="0"/>
              <a:t>Equalized odds</a:t>
            </a:r>
          </a:p>
          <a:p>
            <a:pPr marL="342900" indent="-342900">
              <a:buFont typeface="Arial" panose="020B0604020202020204" pitchFamily="34" charset="0"/>
              <a:buChar char="•"/>
            </a:pPr>
            <a:r>
              <a:rPr lang="en-US" dirty="0"/>
              <a:t>Equality of opportunity</a:t>
            </a:r>
          </a:p>
          <a:p>
            <a:pPr marL="342900" indent="-342900">
              <a:buFont typeface="Arial" panose="020B0604020202020204" pitchFamily="34" charset="0"/>
              <a:buChar char="•"/>
            </a:pPr>
            <a:r>
              <a:rPr lang="en-US" dirty="0"/>
              <a:t>Demographic parity</a:t>
            </a:r>
          </a:p>
          <a:p>
            <a:pPr marL="342900" indent="-342900">
              <a:buFont typeface="Arial" panose="020B0604020202020204" pitchFamily="34" charset="0"/>
              <a:buChar char="•"/>
            </a:pPr>
            <a:r>
              <a:rPr lang="en-US" dirty="0"/>
              <a:t>Predictive parity</a:t>
            </a:r>
          </a:p>
          <a:p>
            <a:pPr marL="342900" indent="-342900">
              <a:buFont typeface="Arial" panose="020B0604020202020204" pitchFamily="34" charset="0"/>
              <a:buChar char="•"/>
            </a:pPr>
            <a:r>
              <a:rPr lang="en-US" dirty="0"/>
              <a:t>Counterfactual fairness</a:t>
            </a:r>
          </a:p>
          <a:p>
            <a:endParaRPr lang="en-US" dirty="0"/>
          </a:p>
          <a:p>
            <a:r>
              <a:rPr lang="en-US" dirty="0"/>
              <a:t>Google fairness glossary: </a:t>
            </a:r>
            <a:r>
              <a:rPr lang="en-US" dirty="0">
                <a:hlinkClick r:id="rId2"/>
              </a:rPr>
              <a:t>https://</a:t>
            </a:r>
            <a:r>
              <a:rPr lang="en-US" dirty="0" err="1">
                <a:hlinkClick r:id="rId2"/>
              </a:rPr>
              <a:t>developers.google.com</a:t>
            </a:r>
            <a:r>
              <a:rPr lang="en-US" dirty="0">
                <a:hlinkClick r:id="rId2"/>
              </a:rPr>
              <a:t>/machine-learning/glossary/fairness#:~:text=disparate%20impact-,%23fairness,some%20subgroups%20more%20than%20others</a:t>
            </a:r>
            <a:endParaRPr lang="en-US" dirty="0"/>
          </a:p>
        </p:txBody>
      </p:sp>
    </p:spTree>
    <p:extLst>
      <p:ext uri="{BB962C8B-B14F-4D97-AF65-F5344CB8AC3E}">
        <p14:creationId xmlns:p14="http://schemas.microsoft.com/office/powerpoint/2010/main" val="249548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93E1-2F17-AF81-37FD-1C55AEBAF083}"/>
              </a:ext>
            </a:extLst>
          </p:cNvPr>
          <p:cNvSpPr>
            <a:spLocks noGrp="1"/>
          </p:cNvSpPr>
          <p:nvPr>
            <p:ph type="title"/>
          </p:nvPr>
        </p:nvSpPr>
        <p:spPr/>
        <p:txBody>
          <a:bodyPr/>
          <a:lstStyle/>
          <a:p>
            <a:r>
              <a:rPr lang="en-US" dirty="0"/>
              <a:t>Beyond technical fairness metrics</a:t>
            </a:r>
          </a:p>
        </p:txBody>
      </p:sp>
      <p:sp>
        <p:nvSpPr>
          <p:cNvPr id="3" name="Content Placeholder 2">
            <a:extLst>
              <a:ext uri="{FF2B5EF4-FFF2-40B4-BE49-F238E27FC236}">
                <a16:creationId xmlns:a16="http://schemas.microsoft.com/office/drawing/2014/main" id="{9A666F85-3B8F-0F5F-3F06-BB0BDA0B1916}"/>
              </a:ext>
            </a:extLst>
          </p:cNvPr>
          <p:cNvSpPr>
            <a:spLocks noGrp="1"/>
          </p:cNvSpPr>
          <p:nvPr>
            <p:ph idx="1"/>
          </p:nvPr>
        </p:nvSpPr>
        <p:spPr/>
        <p:txBody>
          <a:bodyPr/>
          <a:lstStyle/>
          <a:p>
            <a:pPr marL="342900" indent="-342900">
              <a:buFont typeface="Arial" panose="020B0604020202020204" pitchFamily="34" charset="0"/>
              <a:buChar char="•"/>
            </a:pPr>
            <a:r>
              <a:rPr lang="en-US" sz="3200" dirty="0"/>
              <a:t>What are the potential impacts of this model/outcome? Potential misuses?</a:t>
            </a:r>
          </a:p>
          <a:p>
            <a:pPr marL="342900" indent="-342900">
              <a:buFont typeface="Arial" panose="020B0604020202020204" pitchFamily="34" charset="0"/>
              <a:buChar char="•"/>
            </a:pPr>
            <a:r>
              <a:rPr lang="en-US" sz="3200" dirty="0"/>
              <a:t>How can I best inform people who might use my model about how well it performs on different use cases? </a:t>
            </a:r>
          </a:p>
          <a:p>
            <a:pPr marL="571500" lvl="1" indent="-342900">
              <a:buFont typeface="Arial" panose="020B0604020202020204" pitchFamily="34" charset="0"/>
              <a:buChar char="•"/>
            </a:pPr>
            <a:r>
              <a:rPr lang="en-US" sz="2800" dirty="0"/>
              <a:t>Model cards for model reporting (Mitchell et al 2018)</a:t>
            </a:r>
          </a:p>
          <a:p>
            <a:pPr marL="571500" lvl="1" indent="-342900">
              <a:buFont typeface="Arial" panose="020B0604020202020204" pitchFamily="34" charset="0"/>
              <a:buChar char="•"/>
            </a:pPr>
            <a:r>
              <a:rPr lang="en-US" sz="2800" dirty="0"/>
              <a:t>Datasheets for datasets (</a:t>
            </a:r>
            <a:r>
              <a:rPr lang="en-US" sz="2800" dirty="0" err="1"/>
              <a:t>Gebru</a:t>
            </a:r>
            <a:r>
              <a:rPr lang="en-US" sz="2800" dirty="0"/>
              <a:t> et al 2018)</a:t>
            </a:r>
          </a:p>
          <a:p>
            <a:pPr marL="5715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97193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1BC3-2203-4D88-02D7-A8BE93844F89}"/>
              </a:ext>
            </a:extLst>
          </p:cNvPr>
          <p:cNvSpPr>
            <a:spLocks noGrp="1"/>
          </p:cNvSpPr>
          <p:nvPr>
            <p:ph type="title"/>
          </p:nvPr>
        </p:nvSpPr>
        <p:spPr/>
        <p:txBody>
          <a:bodyPr/>
          <a:lstStyle/>
          <a:p>
            <a:r>
              <a:rPr lang="en-US" dirty="0"/>
              <a:t>Recap: Model Pipeline</a:t>
            </a:r>
          </a:p>
        </p:txBody>
      </p:sp>
      <p:sp>
        <p:nvSpPr>
          <p:cNvPr id="3" name="Content Placeholder 2">
            <a:extLst>
              <a:ext uri="{FF2B5EF4-FFF2-40B4-BE49-F238E27FC236}">
                <a16:creationId xmlns:a16="http://schemas.microsoft.com/office/drawing/2014/main" id="{00763BBE-562A-C405-9AFD-927527C547E9}"/>
              </a:ext>
            </a:extLst>
          </p:cNvPr>
          <p:cNvSpPr>
            <a:spLocks noGrp="1"/>
          </p:cNvSpPr>
          <p:nvPr>
            <p:ph idx="1"/>
          </p:nvPr>
        </p:nvSpPr>
        <p:spPr/>
        <p:txBody>
          <a:bodyPr/>
          <a:lstStyle/>
          <a:p>
            <a:pPr marL="342900" indent="-342900">
              <a:buFont typeface="Arial" panose="020B0604020202020204" pitchFamily="34" charset="0"/>
              <a:buChar char="•"/>
            </a:pPr>
            <a:r>
              <a:rPr lang="en-US" sz="3200" dirty="0"/>
              <a:t>First, we needed to understand what was in our data</a:t>
            </a:r>
          </a:p>
          <a:p>
            <a:pPr marL="342900" indent="-342900">
              <a:buFont typeface="Arial" panose="020B0604020202020204" pitchFamily="34" charset="0"/>
              <a:buChar char="•"/>
            </a:pPr>
            <a:r>
              <a:rPr lang="en-US" sz="3200" dirty="0"/>
              <a:t>Next, we pre-processed the data to get it ready for modeling</a:t>
            </a:r>
          </a:p>
          <a:p>
            <a:pPr marL="342900" indent="-342900">
              <a:buFont typeface="Arial" panose="020B0604020202020204" pitchFamily="34" charset="0"/>
              <a:buChar char="•"/>
            </a:pPr>
            <a:r>
              <a:rPr lang="en-US" sz="3200" dirty="0"/>
              <a:t>After that, we chose a set of models to use and fit our model(s)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459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DA9E-926E-164E-7BF2-7B5D8F0DD2C5}"/>
              </a:ext>
            </a:extLst>
          </p:cNvPr>
          <p:cNvSpPr>
            <a:spLocks noGrp="1"/>
          </p:cNvSpPr>
          <p:nvPr>
            <p:ph type="title"/>
          </p:nvPr>
        </p:nvSpPr>
        <p:spPr/>
        <p:txBody>
          <a:bodyPr/>
          <a:lstStyle/>
          <a:p>
            <a:r>
              <a:rPr lang="en-US" dirty="0"/>
              <a:t>Model Pipeline: Evaluation</a:t>
            </a:r>
          </a:p>
        </p:txBody>
      </p:sp>
      <p:sp>
        <p:nvSpPr>
          <p:cNvPr id="3" name="Content Placeholder 2">
            <a:extLst>
              <a:ext uri="{FF2B5EF4-FFF2-40B4-BE49-F238E27FC236}">
                <a16:creationId xmlns:a16="http://schemas.microsoft.com/office/drawing/2014/main" id="{75D22D02-5AAF-A8F6-691E-C1B1B250B519}"/>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sz="2800" dirty="0"/>
              <a:t>Now that we have some models fit, we need to evaluate how well the models perform and then choose the best model on this basis</a:t>
            </a:r>
          </a:p>
          <a:p>
            <a:pPr marL="342900" indent="-342900">
              <a:buFont typeface="Arial" panose="020B0604020202020204" pitchFamily="34" charset="0"/>
              <a:buChar char="•"/>
            </a:pPr>
            <a:r>
              <a:rPr lang="en-US" sz="2800" dirty="0"/>
              <a:t>Once we have chosen our best model, we should also conduct some further evaluations to see how it performs on different subgroups</a:t>
            </a:r>
          </a:p>
          <a:p>
            <a:pPr marL="342900" indent="-342900">
              <a:buFont typeface="Arial" panose="020B0604020202020204" pitchFamily="34" charset="0"/>
              <a:buChar char="•"/>
            </a:pPr>
            <a:r>
              <a:rPr lang="en-US" sz="2800" dirty="0"/>
              <a:t>Evaluation is in iterative process that helps us make our models better</a:t>
            </a:r>
            <a:endParaRPr lang="en-US" sz="2400" dirty="0"/>
          </a:p>
        </p:txBody>
      </p:sp>
    </p:spTree>
    <p:extLst>
      <p:ext uri="{BB962C8B-B14F-4D97-AF65-F5344CB8AC3E}">
        <p14:creationId xmlns:p14="http://schemas.microsoft.com/office/powerpoint/2010/main" val="346041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0B0-EDE5-6046-4AFD-DAFC51E060CF}"/>
              </a:ext>
            </a:extLst>
          </p:cNvPr>
          <p:cNvSpPr>
            <a:spLocks noGrp="1"/>
          </p:cNvSpPr>
          <p:nvPr>
            <p:ph type="title"/>
          </p:nvPr>
        </p:nvSpPr>
        <p:spPr>
          <a:xfrm>
            <a:off x="504497" y="316046"/>
            <a:ext cx="10972800" cy="1325563"/>
          </a:xfrm>
        </p:spPr>
        <p:txBody>
          <a:bodyPr/>
          <a:lstStyle/>
          <a:p>
            <a:pPr algn="ctr"/>
            <a:r>
              <a:rPr lang="en-US" dirty="0"/>
              <a:t>Visual Representation</a:t>
            </a:r>
          </a:p>
        </p:txBody>
      </p:sp>
      <p:pic>
        <p:nvPicPr>
          <p:cNvPr id="5" name="Content Placeholder 4" descr="Diagram, text&#10;&#10;Description automatically generated">
            <a:extLst>
              <a:ext uri="{FF2B5EF4-FFF2-40B4-BE49-F238E27FC236}">
                <a16:creationId xmlns:a16="http://schemas.microsoft.com/office/drawing/2014/main" id="{6F18E1F8-582C-785B-3538-7D7B7D379DBD}"/>
              </a:ext>
            </a:extLst>
          </p:cNvPr>
          <p:cNvPicPr>
            <a:picLocks noGrp="1" noChangeAspect="1"/>
          </p:cNvPicPr>
          <p:nvPr>
            <p:ph idx="1"/>
          </p:nvPr>
        </p:nvPicPr>
        <p:blipFill>
          <a:blip r:embed="rId2"/>
          <a:stretch>
            <a:fillRect/>
          </a:stretch>
        </p:blipFill>
        <p:spPr>
          <a:xfrm>
            <a:off x="2883243" y="1883347"/>
            <a:ext cx="7088660" cy="4955343"/>
          </a:xfrm>
        </p:spPr>
      </p:pic>
    </p:spTree>
    <p:extLst>
      <p:ext uri="{BB962C8B-B14F-4D97-AF65-F5344CB8AC3E}">
        <p14:creationId xmlns:p14="http://schemas.microsoft.com/office/powerpoint/2010/main" val="85788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4D4F-C4C8-C34A-B3CF-6EE808E2E392}"/>
              </a:ext>
            </a:extLst>
          </p:cNvPr>
          <p:cNvSpPr>
            <a:spLocks noGrp="1"/>
          </p:cNvSpPr>
          <p:nvPr>
            <p:ph type="title"/>
          </p:nvPr>
        </p:nvSpPr>
        <p:spPr/>
        <p:txBody>
          <a:bodyPr>
            <a:normAutofit fontScale="90000"/>
          </a:bodyPr>
          <a:lstStyle/>
          <a:p>
            <a:r>
              <a:rPr lang="en-US" dirty="0"/>
              <a:t>Question: How do we decide which models to use?</a:t>
            </a:r>
          </a:p>
        </p:txBody>
      </p:sp>
      <p:sp>
        <p:nvSpPr>
          <p:cNvPr id="3" name="Content Placeholder 2">
            <a:extLst>
              <a:ext uri="{FF2B5EF4-FFF2-40B4-BE49-F238E27FC236}">
                <a16:creationId xmlns:a16="http://schemas.microsoft.com/office/drawing/2014/main" id="{EBA7C643-7F70-B67A-A4E6-195895EB0E77}"/>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dirty="0"/>
              <a:t>Is it a classification/regression problem? Is it a binary classification problem or a multiple classification problem?</a:t>
            </a:r>
          </a:p>
          <a:p>
            <a:pPr marL="571500" lvl="1" indent="-342900">
              <a:buFont typeface="Arial" panose="020B0604020202020204" pitchFamily="34" charset="0"/>
              <a:buChar char="•"/>
            </a:pPr>
            <a:r>
              <a:rPr lang="en-US" dirty="0"/>
              <a:t>SVM tends to be used for multiclass, whereas logistic/decision trees/random forest can be used for both</a:t>
            </a:r>
          </a:p>
          <a:p>
            <a:pPr marL="342900" indent="-342900">
              <a:buFont typeface="Arial" panose="020B0604020202020204" pitchFamily="34" charset="0"/>
              <a:buChar char="•"/>
            </a:pPr>
            <a:r>
              <a:rPr lang="en-US" dirty="0"/>
              <a:t>How much interpretability is necessary? Do we want to know every step (splits of trees or coefficients?) Or are we ok with a more “black box” approach?</a:t>
            </a:r>
          </a:p>
          <a:p>
            <a:pPr marL="342900" indent="-342900">
              <a:buFont typeface="Arial" panose="020B0604020202020204" pitchFamily="34" charset="0"/>
              <a:buChar char="•"/>
            </a:pPr>
            <a:r>
              <a:rPr lang="en-US" dirty="0"/>
              <a:t>How much time/resources does it take to train the model?</a:t>
            </a:r>
          </a:p>
          <a:p>
            <a:pPr marL="342900" indent="-342900">
              <a:buFont typeface="Arial" panose="020B0604020202020204" pitchFamily="34" charset="0"/>
              <a:buChar char="•"/>
            </a:pPr>
            <a:r>
              <a:rPr lang="en-US" dirty="0"/>
              <a:t>”Simpler models” that optimize efficiency/interpretability (in order of most interpretable to least)</a:t>
            </a:r>
          </a:p>
          <a:p>
            <a:pPr marL="571500" lvl="1" indent="-342900">
              <a:buFont typeface="Arial" panose="020B0604020202020204" pitchFamily="34" charset="0"/>
              <a:buChar char="•"/>
            </a:pPr>
            <a:r>
              <a:rPr lang="en-US" dirty="0"/>
              <a:t>Linear Model</a:t>
            </a:r>
          </a:p>
          <a:p>
            <a:pPr marL="571500" lvl="1" indent="-342900">
              <a:buFont typeface="Arial" panose="020B0604020202020204" pitchFamily="34" charset="0"/>
              <a:buChar char="•"/>
            </a:pPr>
            <a:r>
              <a:rPr lang="en-US" dirty="0"/>
              <a:t>Logistic Model </a:t>
            </a:r>
          </a:p>
          <a:p>
            <a:pPr marL="571500" lvl="1" indent="-342900">
              <a:buFont typeface="Arial" panose="020B0604020202020204" pitchFamily="34" charset="0"/>
              <a:buChar char="•"/>
            </a:pPr>
            <a:r>
              <a:rPr lang="en-US" dirty="0"/>
              <a:t>Decision Trees (with fewer splits)</a:t>
            </a:r>
          </a:p>
          <a:p>
            <a:pPr marL="571500" lvl="1" indent="-342900">
              <a:buFont typeface="Arial" panose="020B0604020202020204" pitchFamily="34" charset="0"/>
              <a:buChar char="•"/>
            </a:pPr>
            <a:r>
              <a:rPr lang="en-US" dirty="0"/>
              <a:t>Random Forest (with feature </a:t>
            </a:r>
            <a:r>
              <a:rPr lang="en-US" dirty="0" err="1"/>
              <a:t>importances</a:t>
            </a:r>
            <a:r>
              <a:rPr lang="en-US" dirty="0"/>
              <a:t>)</a:t>
            </a:r>
          </a:p>
          <a:p>
            <a:pPr marL="342900" indent="-342900">
              <a:buFont typeface="Arial" panose="020B0604020202020204" pitchFamily="34" charset="0"/>
              <a:buChar char="•"/>
            </a:pPr>
            <a:r>
              <a:rPr lang="en-US" dirty="0"/>
              <a:t>Not an exact science, we are typically weighing different </a:t>
            </a:r>
            <a:r>
              <a:rPr lang="en-US" i="1" dirty="0"/>
              <a:t>tradeoffs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2621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CA5B-3BB1-35ED-33BF-6DF7F5BAA400}"/>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95BD47D2-B452-26E5-CB79-34B7C651000E}"/>
              </a:ext>
            </a:extLst>
          </p:cNvPr>
          <p:cNvSpPr>
            <a:spLocks noGrp="1"/>
          </p:cNvSpPr>
          <p:nvPr>
            <p:ph idx="1"/>
          </p:nvPr>
        </p:nvSpPr>
        <p:spPr/>
        <p:txBody>
          <a:bodyPr/>
          <a:lstStyle/>
          <a:p>
            <a:pPr marL="342900" indent="-342900">
              <a:buFont typeface="Arial" panose="020B0604020202020204" pitchFamily="34" charset="0"/>
              <a:buChar char="•"/>
            </a:pPr>
            <a:r>
              <a:rPr lang="en-US" sz="3600" dirty="0"/>
              <a:t>Confusion matrix</a:t>
            </a:r>
          </a:p>
          <a:p>
            <a:pPr marL="342900" indent="-342900">
              <a:buFont typeface="Arial" panose="020B0604020202020204" pitchFamily="34" charset="0"/>
              <a:buChar char="•"/>
            </a:pPr>
            <a:r>
              <a:rPr lang="en-US" sz="3600" dirty="0"/>
              <a:t>Precision</a:t>
            </a:r>
          </a:p>
          <a:p>
            <a:pPr marL="342900" indent="-342900">
              <a:buFont typeface="Arial" panose="020B0604020202020204" pitchFamily="34" charset="0"/>
              <a:buChar char="•"/>
            </a:pPr>
            <a:r>
              <a:rPr lang="en-US" sz="3600" dirty="0"/>
              <a:t>Recall</a:t>
            </a:r>
          </a:p>
          <a:p>
            <a:pPr marL="342900" indent="-342900">
              <a:buFont typeface="Arial" panose="020B0604020202020204" pitchFamily="34" charset="0"/>
              <a:buChar char="•"/>
            </a:pPr>
            <a:r>
              <a:rPr lang="en-US" sz="3600" dirty="0"/>
              <a:t>F1 Score</a:t>
            </a:r>
          </a:p>
          <a:p>
            <a:pPr marL="342900" indent="-342900">
              <a:buFont typeface="Arial" panose="020B0604020202020204" pitchFamily="34" charset="0"/>
              <a:buChar char="•"/>
            </a:pPr>
            <a:r>
              <a:rPr lang="en-US" sz="3600" dirty="0"/>
              <a:t>K-Fold Evaluation</a:t>
            </a:r>
            <a:endParaRPr lang="en-US" dirty="0"/>
          </a:p>
        </p:txBody>
      </p:sp>
    </p:spTree>
    <p:extLst>
      <p:ext uri="{BB962C8B-B14F-4D97-AF65-F5344CB8AC3E}">
        <p14:creationId xmlns:p14="http://schemas.microsoft.com/office/powerpoint/2010/main" val="262732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F0CE-BE88-ACCD-332E-8879A67B0896}"/>
              </a:ext>
            </a:extLst>
          </p:cNvPr>
          <p:cNvSpPr>
            <a:spLocks noGrp="1"/>
          </p:cNvSpPr>
          <p:nvPr>
            <p:ph type="title"/>
          </p:nvPr>
        </p:nvSpPr>
        <p:spPr/>
        <p:txBody>
          <a:bodyPr/>
          <a:lstStyle/>
          <a:p>
            <a:r>
              <a:rPr lang="en-US" dirty="0"/>
              <a:t>Baseline Models</a:t>
            </a:r>
          </a:p>
        </p:txBody>
      </p:sp>
      <p:sp>
        <p:nvSpPr>
          <p:cNvPr id="3" name="Content Placeholder 2">
            <a:extLst>
              <a:ext uri="{FF2B5EF4-FFF2-40B4-BE49-F238E27FC236}">
                <a16:creationId xmlns:a16="http://schemas.microsoft.com/office/drawing/2014/main" id="{2BC9F5CC-6074-3D87-3FF0-A1DD517FCF0E}"/>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sz="3600" dirty="0"/>
              <a:t>Typically, we evaluate/compare outputs of different models with that of a ”dummy” classifier, or a classifier that would just randomly predict the most frequent class</a:t>
            </a:r>
          </a:p>
          <a:p>
            <a:pPr marL="342900" indent="-342900">
              <a:buFont typeface="Arial" panose="020B0604020202020204" pitchFamily="34" charset="0"/>
              <a:buChar char="•"/>
            </a:pPr>
            <a:r>
              <a:rPr lang="en-US" sz="3600" dirty="0"/>
              <a:t>We might also use other simple/expert heuristics as our baseline (based on our expectations/knowledge of the field)</a:t>
            </a:r>
          </a:p>
        </p:txBody>
      </p:sp>
    </p:spTree>
    <p:extLst>
      <p:ext uri="{BB962C8B-B14F-4D97-AF65-F5344CB8AC3E}">
        <p14:creationId xmlns:p14="http://schemas.microsoft.com/office/powerpoint/2010/main" val="247596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8093-2E0C-BABE-4F2E-EC9E2312A37F}"/>
              </a:ext>
            </a:extLst>
          </p:cNvPr>
          <p:cNvSpPr>
            <a:spLocks noGrp="1"/>
          </p:cNvSpPr>
          <p:nvPr>
            <p:ph type="title"/>
          </p:nvPr>
        </p:nvSpPr>
        <p:spPr/>
        <p:txBody>
          <a:bodyPr/>
          <a:lstStyle/>
          <a:p>
            <a:r>
              <a:rPr lang="en-US" dirty="0"/>
              <a:t>Leakage</a:t>
            </a:r>
          </a:p>
        </p:txBody>
      </p:sp>
      <p:sp>
        <p:nvSpPr>
          <p:cNvPr id="3" name="Content Placeholder 2">
            <a:extLst>
              <a:ext uri="{FF2B5EF4-FFF2-40B4-BE49-F238E27FC236}">
                <a16:creationId xmlns:a16="http://schemas.microsoft.com/office/drawing/2014/main" id="{286118F0-1633-CF34-8E53-B6E58F13C90A}"/>
              </a:ext>
            </a:extLst>
          </p:cNvPr>
          <p:cNvSpPr>
            <a:spLocks noGrp="1"/>
          </p:cNvSpPr>
          <p:nvPr>
            <p:ph idx="1"/>
          </p:nvPr>
        </p:nvSpPr>
        <p:spPr/>
        <p:txBody>
          <a:bodyPr>
            <a:normAutofit/>
          </a:bodyPr>
          <a:lstStyle/>
          <a:p>
            <a:pPr fontAlgn="base">
              <a:spcBef>
                <a:spcPts val="640"/>
              </a:spcBef>
              <a:buFont typeface="Arial" panose="020B0604020202020204" pitchFamily="34" charset="0"/>
              <a:buChar char="•"/>
            </a:pPr>
            <a:r>
              <a:rPr lang="en-US" sz="2400" dirty="0">
                <a:solidFill>
                  <a:srgbClr val="000000"/>
                </a:solidFill>
              </a:rPr>
              <a:t>Data used to train the model contains information about what we’re trying to predict</a:t>
            </a:r>
          </a:p>
          <a:p>
            <a:pPr fontAlgn="base">
              <a:spcBef>
                <a:spcPts val="640"/>
              </a:spcBef>
              <a:buFont typeface="Arial" panose="020B0604020202020204" pitchFamily="34" charset="0"/>
              <a:buChar char="•"/>
            </a:pPr>
            <a:r>
              <a:rPr lang="en-US" sz="2400" dirty="0">
                <a:solidFill>
                  <a:srgbClr val="000000"/>
                </a:solidFill>
              </a:rPr>
              <a:t>Will result in better-than-expected, overconfident results</a:t>
            </a:r>
          </a:p>
          <a:p>
            <a:pPr fontAlgn="base">
              <a:buFont typeface="Arial" panose="020B0604020202020204" pitchFamily="34" charset="0"/>
              <a:buChar char="•"/>
            </a:pPr>
            <a:r>
              <a:rPr lang="en-US" sz="2400" dirty="0">
                <a:solidFill>
                  <a:srgbClr val="000000"/>
                </a:solidFill>
              </a:rPr>
              <a:t>Examples</a:t>
            </a:r>
          </a:p>
          <a:p>
            <a:pPr marL="742950" lvl="1" indent="-285750" fontAlgn="base">
              <a:buFont typeface="Arial" panose="020B0604020202020204" pitchFamily="34" charset="0"/>
              <a:buChar char="•"/>
            </a:pPr>
            <a:r>
              <a:rPr lang="en-US" sz="2400" dirty="0">
                <a:solidFill>
                  <a:srgbClr val="000000"/>
                </a:solidFill>
              </a:rPr>
              <a:t>Including the ground truth (or proxy) as a predictor</a:t>
            </a:r>
          </a:p>
          <a:p>
            <a:pPr marL="742950" lvl="1" indent="-285750" fontAlgn="base">
              <a:buFont typeface="Arial" panose="020B0604020202020204" pitchFamily="34" charset="0"/>
              <a:buChar char="•"/>
            </a:pPr>
            <a:r>
              <a:rPr lang="en-US" sz="2400" dirty="0">
                <a:solidFill>
                  <a:srgbClr val="000000"/>
                </a:solidFill>
              </a:rPr>
              <a:t>Imputing/normalizing the entire dataset</a:t>
            </a:r>
          </a:p>
          <a:p>
            <a:pPr marL="742950" lvl="1" indent="-285750" fontAlgn="base">
              <a:buFont typeface="Arial" panose="020B0604020202020204" pitchFamily="34" charset="0"/>
              <a:buChar char="•"/>
            </a:pPr>
            <a:r>
              <a:rPr lang="en-US" sz="2400" dirty="0">
                <a:solidFill>
                  <a:srgbClr val="000000"/>
                </a:solidFill>
              </a:rPr>
              <a:t>Using future data to make predictions on the past</a:t>
            </a:r>
          </a:p>
          <a:p>
            <a:pPr marL="742950" lvl="1" indent="-285750" fontAlgn="base">
              <a:buFont typeface="Arial" panose="020B0604020202020204" pitchFamily="34" charset="0"/>
              <a:buChar char="•"/>
            </a:pPr>
            <a:r>
              <a:rPr lang="en-US" sz="2400" dirty="0">
                <a:solidFill>
                  <a:srgbClr val="000000"/>
                </a:solidFill>
              </a:rPr>
              <a:t>Using any information not available at time of prediction</a:t>
            </a:r>
            <a:endParaRPr lang="en-US" sz="2400" b="0" i="0" u="none" strike="noStrike" dirty="0">
              <a:solidFill>
                <a:srgbClr val="000000"/>
              </a:solidFill>
              <a:effectLst/>
            </a:endParaRPr>
          </a:p>
          <a:p>
            <a:endParaRPr lang="en-US" dirty="0"/>
          </a:p>
        </p:txBody>
      </p:sp>
    </p:spTree>
    <p:extLst>
      <p:ext uri="{BB962C8B-B14F-4D97-AF65-F5344CB8AC3E}">
        <p14:creationId xmlns:p14="http://schemas.microsoft.com/office/powerpoint/2010/main" val="4066579192"/>
      </p:ext>
    </p:extLst>
  </p:cSld>
  <p:clrMapOvr>
    <a:masterClrMapping/>
  </p:clrMapOvr>
</p:sld>
</file>

<file path=ppt/theme/theme1.xml><?xml version="1.0" encoding="utf-8"?>
<a:theme xmlns:a="http://schemas.openxmlformats.org/drawingml/2006/main" name="SplashVTI">
  <a:themeElements>
    <a:clrScheme name="AnalogousFromLightSeedRightStep">
      <a:dk1>
        <a:srgbClr val="000000"/>
      </a:dk1>
      <a:lt1>
        <a:srgbClr val="FFFFFF"/>
      </a:lt1>
      <a:dk2>
        <a:srgbClr val="41243E"/>
      </a:dk2>
      <a:lt2>
        <a:srgbClr val="E8E5E2"/>
      </a:lt2>
      <a:accent1>
        <a:srgbClr val="85A5BD"/>
      </a:accent1>
      <a:accent2>
        <a:srgbClr val="7F88BA"/>
      </a:accent2>
      <a:accent3>
        <a:srgbClr val="A396C6"/>
      </a:accent3>
      <a:accent4>
        <a:srgbClr val="A77FBA"/>
      </a:accent4>
      <a:accent5>
        <a:srgbClr val="C492BF"/>
      </a:accent5>
      <a:accent6>
        <a:srgbClr val="BA7F9B"/>
      </a:accent6>
      <a:hlink>
        <a:srgbClr val="A1795A"/>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4F41DC2444A948ABAAB376485DE3B7" ma:contentTypeVersion="2" ma:contentTypeDescription="Create a new document." ma:contentTypeScope="" ma:versionID="ea3b05b20c301e438635427c3f8fd867">
  <xsd:schema xmlns:xsd="http://www.w3.org/2001/XMLSchema" xmlns:xs="http://www.w3.org/2001/XMLSchema" xmlns:p="http://schemas.microsoft.com/office/2006/metadata/properties" xmlns:ns2="5f735cc7-1544-4aa1-8a1d-2158f6c57660" targetNamespace="http://schemas.microsoft.com/office/2006/metadata/properties" ma:root="true" ma:fieldsID="e288b3c415b862184b047015f9f88268" ns2:_="">
    <xsd:import namespace="5f735cc7-1544-4aa1-8a1d-2158f6c576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735cc7-1544-4aa1-8a1d-2158f6c576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6E80DE-096B-4BA1-A51D-C2BAA1FB9A92}"/>
</file>

<file path=customXml/itemProps2.xml><?xml version="1.0" encoding="utf-8"?>
<ds:datastoreItem xmlns:ds="http://schemas.openxmlformats.org/officeDocument/2006/customXml" ds:itemID="{15F44659-9770-4820-AC16-524B6FA06A9A}"/>
</file>

<file path=customXml/itemProps3.xml><?xml version="1.0" encoding="utf-8"?>
<ds:datastoreItem xmlns:ds="http://schemas.openxmlformats.org/officeDocument/2006/customXml" ds:itemID="{254FE1BC-B010-4A45-98C0-CA70141C8134}"/>
</file>

<file path=docProps/app.xml><?xml version="1.0" encoding="utf-8"?>
<Properties xmlns="http://schemas.openxmlformats.org/officeDocument/2006/extended-properties" xmlns:vt="http://schemas.openxmlformats.org/officeDocument/2006/docPropsVTypes">
  <TotalTime>4077</TotalTime>
  <Words>1269</Words>
  <Application>Microsoft Macintosh PowerPoint</Application>
  <PresentationFormat>Widescreen</PresentationFormat>
  <Paragraphs>99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Avenir Next LT Pro</vt:lpstr>
      <vt:lpstr>Posterama</vt:lpstr>
      <vt:lpstr>SplashVTI</vt:lpstr>
      <vt:lpstr>CDCS Training: Machine Learning Model Evaluation</vt:lpstr>
      <vt:lpstr>Recap: Supervised Learning</vt:lpstr>
      <vt:lpstr>Recap: Model Pipeline</vt:lpstr>
      <vt:lpstr>Model Pipeline: Evaluation</vt:lpstr>
      <vt:lpstr>Visual Representation</vt:lpstr>
      <vt:lpstr>Question: How do we decide which models to use?</vt:lpstr>
      <vt:lpstr>Evaluation metrics</vt:lpstr>
      <vt:lpstr>Baseline Models</vt:lpstr>
      <vt:lpstr>Leakage</vt:lpstr>
      <vt:lpstr>Evaluation Methods: K-Fold Evaluation</vt:lpstr>
      <vt:lpstr>Evaluation Metrics: Confusion Matrix</vt:lpstr>
      <vt:lpstr>Evaluation Metrics: Confusion Matrix</vt:lpstr>
      <vt:lpstr>Evaluation Metrics: Recall</vt:lpstr>
      <vt:lpstr>Evaluation Metrics: Recall</vt:lpstr>
      <vt:lpstr>Evaluation Metrics: Precision</vt:lpstr>
      <vt:lpstr>Evaluation Metrics: Precision</vt:lpstr>
      <vt:lpstr>Evaluation Metrics: F1 Score</vt:lpstr>
      <vt:lpstr>When to use which metric?</vt:lpstr>
      <vt:lpstr>Once we’ve chosen the best model: generate predicted values</vt:lpstr>
      <vt:lpstr>Once we’ve chosen the best model: Decision cutoff points/thresholds</vt:lpstr>
      <vt:lpstr>Thresholding based on AUC-ROC curve at different cutoff “threshold” values</vt:lpstr>
      <vt:lpstr>Thresholding based on precision/recall curve at different cutoff “threshold” values</vt:lpstr>
      <vt:lpstr>Ethics-related evaluations</vt:lpstr>
      <vt:lpstr>Fairness metrics</vt:lpstr>
      <vt:lpstr>Beyond technical fairness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CDCS Training: Machine Learning Model Evaluation</dc:title>
  <dc:creator>Bhargavi Ganesh</dc:creator>
  <cp:lastModifiedBy>Bhargavi Ganesh</cp:lastModifiedBy>
  <cp:revision>9</cp:revision>
  <dcterms:created xsi:type="dcterms:W3CDTF">2023-02-20T01:31:15Z</dcterms:created>
  <dcterms:modified xsi:type="dcterms:W3CDTF">2023-03-06T16:34:14Z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0x010100424F41DC2444A948ABAAB376485DE3B7</vt:lpwstr>
  </property>
</Properties>
</file>