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5"/>
  </p:notesMasterIdLst>
  <p:sldIdLst>
    <p:sldId id="256" r:id="rId2"/>
    <p:sldId id="274" r:id="rId3"/>
    <p:sldId id="257" r:id="rId4"/>
    <p:sldId id="271" r:id="rId5"/>
    <p:sldId id="275" r:id="rId6"/>
    <p:sldId id="258" r:id="rId7"/>
    <p:sldId id="259" r:id="rId8"/>
    <p:sldId id="260" r:id="rId9"/>
    <p:sldId id="270" r:id="rId10"/>
    <p:sldId id="261" r:id="rId11"/>
    <p:sldId id="262" r:id="rId12"/>
    <p:sldId id="263" r:id="rId13"/>
    <p:sldId id="273" r:id="rId14"/>
    <p:sldId id="277" r:id="rId15"/>
    <p:sldId id="264" r:id="rId16"/>
    <p:sldId id="269" r:id="rId17"/>
    <p:sldId id="265" r:id="rId18"/>
    <p:sldId id="276" r:id="rId19"/>
    <p:sldId id="267" r:id="rId20"/>
    <p:sldId id="272" r:id="rId21"/>
    <p:sldId id="268" r:id="rId22"/>
    <p:sldId id="26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19"/>
  </p:normalViewPr>
  <p:slideViewPr>
    <p:cSldViewPr snapToGrid="0">
      <p:cViewPr varScale="1">
        <p:scale>
          <a:sx n="152" d="100"/>
          <a:sy n="15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4754E-73CA-8645-B7B1-75660698A4D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EDFC2-3AEB-D046-9C36-24E3ABD7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EDFC2-3AEB-D046-9C36-24E3ABD715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5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0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0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0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6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2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0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6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4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rcAruvnKk&amp;list=PLZHQObOWTQDNU6R1_67000Dx_ZCJB-3p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dunderwood.com/2012/11/11/visualizing-topic-model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ftaliharris.com/blog/visualizing-k-means-clusterin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lu-explain.github.io/train-test-valida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understanding-machine-learning/machine-learning-models?learningMode=course&amp;ex=5" TargetMode="External"/><Relationship Id="rId2" Type="http://schemas.openxmlformats.org/officeDocument/2006/relationships/hyperlink" Target="https://campus.datacamp.com/courses/understanding-machine-learning/machine-learning-models?learningMode=course&amp;ex=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72DB70B-92CE-0674-C0C4-5312F390F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673" r="1" b="1262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ACF4B0-08CA-A2B0-D34F-DF892050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Intro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BE921-CD77-F86C-AA03-8C93115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Bhargavi Ganesh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A3665-FEDC-4099-26EA-1A932D5C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3800"/>
              <a:t>Supervised Learning: Classification</a:t>
            </a:r>
          </a:p>
        </p:txBody>
      </p:sp>
      <p:sp>
        <p:nvSpPr>
          <p:cNvPr id="1039" name="Rectangle 1032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istic Regression in Machine Learning - Javatpoint">
            <a:extLst>
              <a:ext uri="{FF2B5EF4-FFF2-40B4-BE49-F238E27FC236}">
                <a16:creationId xmlns:a16="http://schemas.microsoft.com/office/drawing/2014/main" id="{29E6332F-FEE2-5063-4A55-EC1F76C5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673" y="539762"/>
            <a:ext cx="4114288" cy="24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1D9378-2A1D-2F37-672B-26712E7C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036413"/>
            <a:ext cx="4281815" cy="2065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8834-33F8-7264-4AD1-F69E43458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 fontScale="70000" lnSpcReduction="20000"/>
          </a:bodyPr>
          <a:lstStyle/>
          <a:p>
            <a:pPr lvl="1"/>
            <a:r>
              <a:rPr lang="en-US" sz="3600" dirty="0"/>
              <a:t>Classification methods:</a:t>
            </a:r>
          </a:p>
          <a:p>
            <a:pPr lvl="2"/>
            <a:r>
              <a:rPr lang="en-US" sz="3600" dirty="0"/>
              <a:t>Logistic Regression: Model which can take discrete or continuous data and predict a binary outcome (1 or 0). </a:t>
            </a:r>
          </a:p>
          <a:p>
            <a:pPr lvl="2"/>
            <a:r>
              <a:rPr lang="en-US" sz="3600" dirty="0"/>
              <a:t>Decision Trees: Data is continually split according to a parameter, and these splits lead to the final outcome</a:t>
            </a:r>
          </a:p>
          <a:p>
            <a:pPr marL="457200" lvl="1" indent="0">
              <a:buNone/>
            </a:pPr>
            <a:endParaRPr lang="en-US" sz="3600" dirty="0"/>
          </a:p>
          <a:p>
            <a:endParaRPr lang="en-US" sz="1800" dirty="0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860441-479C-5730-44F1-D3E4EEFE9F09}"/>
              </a:ext>
            </a:extLst>
          </p:cNvPr>
          <p:cNvCxnSpPr/>
          <p:nvPr/>
        </p:nvCxnSpPr>
        <p:spPr>
          <a:xfrm flipH="1" flipV="1">
            <a:off x="6008914" y="2217906"/>
            <a:ext cx="1033154" cy="1392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A99B1E-4FA8-1395-AD3A-12BA6558A91D}"/>
              </a:ext>
            </a:extLst>
          </p:cNvPr>
          <p:cNvCxnSpPr>
            <a:cxnSpLocks/>
          </p:cNvCxnSpPr>
          <p:nvPr/>
        </p:nvCxnSpPr>
        <p:spPr>
          <a:xfrm flipH="1">
            <a:off x="5234840" y="5324306"/>
            <a:ext cx="1931818" cy="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67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115EA-AE24-D8C0-9F9A-0A61D6B7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662" y="406732"/>
            <a:ext cx="5208489" cy="2015731"/>
          </a:xfrm>
        </p:spPr>
        <p:txBody>
          <a:bodyPr anchor="b">
            <a:normAutofit/>
          </a:bodyPr>
          <a:lstStyle/>
          <a:p>
            <a:r>
              <a:rPr lang="en-US" sz="4600" dirty="0"/>
              <a:t>Supervised Learning: Classification (</a:t>
            </a:r>
            <a:r>
              <a:rPr lang="en-US" sz="4600" dirty="0" err="1"/>
              <a:t>cntd</a:t>
            </a:r>
            <a:r>
              <a:rPr lang="en-US" sz="4600" dirty="0"/>
              <a:t>)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135" y="40673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4248" y="54034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8B2B80-01BD-74BD-4EF6-580CB2E4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189060"/>
            <a:ext cx="5103117" cy="2015731"/>
          </a:xfrm>
          <a:prstGeom prst="rect">
            <a:avLst/>
          </a:prstGeom>
        </p:spPr>
      </p:pic>
      <p:sp>
        <p:nvSpPr>
          <p:cNvPr id="2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3385" y="1130559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05E59-16BB-219F-099A-18F090AD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6" y="3711710"/>
            <a:ext cx="5710887" cy="20157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4078-F651-E16F-98EB-6C60D49D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547" y="2606277"/>
            <a:ext cx="5208487" cy="3260629"/>
          </a:xfrm>
        </p:spPr>
        <p:txBody>
          <a:bodyPr anchor="t">
            <a:normAutofit fontScale="55000" lnSpcReduction="20000"/>
          </a:bodyPr>
          <a:lstStyle/>
          <a:p>
            <a:r>
              <a:rPr lang="en-US" sz="4400" dirty="0"/>
              <a:t>Naïve Bayes </a:t>
            </a:r>
          </a:p>
          <a:p>
            <a:pPr lvl="1"/>
            <a:r>
              <a:rPr lang="en-US" sz="4400" dirty="0"/>
              <a:t>Uses simple implementation of Bayes Theorem (very quick to train)</a:t>
            </a:r>
          </a:p>
          <a:p>
            <a:r>
              <a:rPr lang="en-US" sz="4400" dirty="0"/>
              <a:t>K-Nearest Neighbors (KNN)</a:t>
            </a:r>
          </a:p>
          <a:p>
            <a:pPr lvl="1"/>
            <a:r>
              <a:rPr lang="en-US" sz="4400" dirty="0"/>
              <a:t>Uses Distance metrics to figure out likelihood of classification point</a:t>
            </a:r>
          </a:p>
          <a:p>
            <a:r>
              <a:rPr lang="en-US" sz="4400" dirty="0"/>
              <a:t>Support Vector Machines (SVM)</a:t>
            </a:r>
          </a:p>
          <a:p>
            <a:pPr lvl="1"/>
            <a:r>
              <a:rPr lang="en-US" sz="3500" dirty="0"/>
              <a:t>More complex algorithm, tends to work well on images</a:t>
            </a:r>
          </a:p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628526-4C8B-50A7-8D47-6B32C99557FA}"/>
              </a:ext>
            </a:extLst>
          </p:cNvPr>
          <p:cNvCxnSpPr>
            <a:cxnSpLocks/>
          </p:cNvCxnSpPr>
          <p:nvPr/>
        </p:nvCxnSpPr>
        <p:spPr>
          <a:xfrm flipH="1" flipV="1">
            <a:off x="6008914" y="2217906"/>
            <a:ext cx="866899" cy="776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2ED7F9-98EA-1A57-278F-DC3879645E25}"/>
              </a:ext>
            </a:extLst>
          </p:cNvPr>
          <p:cNvCxnSpPr>
            <a:cxnSpLocks/>
          </p:cNvCxnSpPr>
          <p:nvPr/>
        </p:nvCxnSpPr>
        <p:spPr>
          <a:xfrm flipH="1">
            <a:off x="5994248" y="4488453"/>
            <a:ext cx="10466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3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3019-978A-6E2F-86B7-3FE5B297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0717-E7E1-BFCF-DDE4-448A49FC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Ensemble methods combine multiple different models together to get better overall performance</a:t>
            </a:r>
          </a:p>
          <a:p>
            <a:r>
              <a:rPr lang="en-US" dirty="0"/>
              <a:t>Bagging (Bootstrap aggregating)</a:t>
            </a:r>
          </a:p>
          <a:p>
            <a:pPr lvl="1"/>
            <a:r>
              <a:rPr lang="en-US" dirty="0"/>
              <a:t>Models like random forest </a:t>
            </a:r>
          </a:p>
          <a:p>
            <a:pPr lvl="1"/>
            <a:r>
              <a:rPr lang="en-US" dirty="0"/>
              <a:t>Create a bootstrapped dataset (a random assortment of original data), then do random splitting of decision trees. Determine the class label for each tree and then use majority voting to decide on a label.</a:t>
            </a:r>
          </a:p>
          <a:p>
            <a:r>
              <a:rPr lang="en-US" dirty="0"/>
              <a:t>Boosting:</a:t>
            </a:r>
          </a:p>
          <a:p>
            <a:pPr lvl="1"/>
            <a:r>
              <a:rPr lang="en-US" dirty="0"/>
              <a:t>Models like AdaBoost, </a:t>
            </a:r>
            <a:r>
              <a:rPr lang="en-US" dirty="0" err="1"/>
              <a:t>XGBoost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Combining a set of weak learners to get a stronger learning algorithm. Focus on previously misclassified input data, to improve those classifications.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4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9BEAD-83E4-0F34-BCF7-8ED3D261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5100"/>
              <a:t>More advanced: Neural Networks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864CF-6755-7C16-E29E-94FEB9BA8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2" y="2950972"/>
            <a:ext cx="7224218" cy="2474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9649-CC3B-82FD-F570-784CC351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1" y="879355"/>
            <a:ext cx="4443839" cy="5587470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Training:</a:t>
            </a:r>
          </a:p>
          <a:p>
            <a:pPr lvl="1"/>
            <a:r>
              <a:rPr lang="en-US" sz="2400" dirty="0"/>
              <a:t>Difference between processed output of network (prediction) and target output called the error</a:t>
            </a:r>
          </a:p>
          <a:p>
            <a:pPr lvl="1"/>
            <a:r>
              <a:rPr lang="en-US" sz="2400" dirty="0"/>
              <a:t>Network adjusts weighted associations according to learning rule and using error value</a:t>
            </a:r>
          </a:p>
          <a:p>
            <a:pPr lvl="1"/>
            <a:r>
              <a:rPr lang="en-US" sz="2400" dirty="0"/>
              <a:t>Adjustments occur to make the network produce output increasingly similar to target output</a:t>
            </a:r>
          </a:p>
          <a:p>
            <a:pPr lvl="1"/>
            <a:r>
              <a:rPr lang="en-US" sz="2400" dirty="0"/>
              <a:t>Methods such as backpropagation used to update weights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38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2B8F-664C-CD1A-1B31-D223A907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9F2B-9F30-A8D5-0695-D3C303EB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3blue1Brown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4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1DC4-DA92-0542-3B17-7EEC6700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D7CA-703F-0244-E93E-C20CEFC8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Technically, KNN, Decision Trees, and ensemble methods like </a:t>
            </a:r>
            <a:r>
              <a:rPr lang="en-US" dirty="0" err="1"/>
              <a:t>RandomForest</a:t>
            </a:r>
            <a:r>
              <a:rPr lang="en-US" dirty="0"/>
              <a:t> can be used for both classification and regression. </a:t>
            </a:r>
          </a:p>
          <a:p>
            <a:r>
              <a:rPr lang="en-US" dirty="0"/>
              <a:t>But in practice they tend to be used more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39195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157B5-3F88-431A-023D-D54E3FA1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5100"/>
              <a:t>Unsupervised Learning Examples</a:t>
            </a:r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EEDBCC7-BAF0-2360-22FA-3AF2E843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948"/>
            <a:ext cx="6554151" cy="30476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2DE4-3F5E-1125-ED9B-788F2E7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dirty="0"/>
              <a:t>Dimensionality reduction</a:t>
            </a:r>
          </a:p>
          <a:p>
            <a:pPr lvl="1"/>
            <a:r>
              <a:rPr lang="en-US" sz="2400" dirty="0"/>
              <a:t>Methods such as principal component analysis (PCA)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sz="2000" dirty="0"/>
              <a:t>Methods such as topic modeling</a:t>
            </a:r>
          </a:p>
          <a:p>
            <a:pPr lvl="1"/>
            <a:r>
              <a:rPr lang="en-US" sz="2000" dirty="0"/>
              <a:t>E.g. Clustering different words within a corpus: </a:t>
            </a:r>
            <a:r>
              <a:rPr lang="en-US" sz="2000" dirty="0">
                <a:hlinkClick r:id="rId3"/>
              </a:rPr>
              <a:t>Topic modeling example</a:t>
            </a:r>
            <a:endParaRPr lang="en-US" sz="2000" dirty="0"/>
          </a:p>
          <a:p>
            <a:pPr lvl="1"/>
            <a:r>
              <a:rPr lang="en-US" sz="2000" dirty="0"/>
              <a:t>Use distance metrics for clustering (</a:t>
            </a:r>
            <a:r>
              <a:rPr lang="en-US" sz="2000" dirty="0">
                <a:hlinkClick r:id="rId4"/>
              </a:rPr>
              <a:t>example here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9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44AA-E0CA-5943-7673-1CC0600E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training a supervised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0332-5C84-A6AD-136D-E201E210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Fun 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2689-3405-946D-9848-D1E9C3F2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6B08-0827-37B7-34B0-2D9AA16A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you need to pre-process your data</a:t>
            </a:r>
          </a:p>
          <a:p>
            <a:pPr lvl="1"/>
            <a:r>
              <a:rPr lang="en-US" dirty="0"/>
              <a:t>Removing N/As</a:t>
            </a:r>
          </a:p>
          <a:p>
            <a:pPr lvl="1"/>
            <a:r>
              <a:rPr lang="en-US" dirty="0"/>
              <a:t>Occasionally make continuous variables discrete</a:t>
            </a:r>
          </a:p>
          <a:p>
            <a:pPr lvl="1"/>
            <a:r>
              <a:rPr lang="en-US" dirty="0"/>
              <a:t>Normalizing/Regularizing data (might aid in interpretation as well)</a:t>
            </a:r>
          </a:p>
        </p:txBody>
      </p:sp>
    </p:spTree>
    <p:extLst>
      <p:ext uri="{BB962C8B-B14F-4D97-AF65-F5344CB8AC3E}">
        <p14:creationId xmlns:p14="http://schemas.microsoft.com/office/powerpoint/2010/main" val="266091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3E87-8EB8-22C2-AF90-B6292382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50C6-C210-69FF-073A-09B2CA22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74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want to separate our data into training and testing data (at the minimum)</a:t>
            </a:r>
          </a:p>
          <a:p>
            <a:r>
              <a:rPr lang="en-US" dirty="0"/>
              <a:t>Sometimes we will want to split our data into training, validation, and testing (hold out method) </a:t>
            </a:r>
            <a:r>
              <a:rPr lang="en-US" dirty="0">
                <a:sym typeface="Wingdings" pitchFamily="2" charset="2"/>
              </a:rPr>
              <a:t> we will discuss this more in the lecture on evaluation</a:t>
            </a:r>
          </a:p>
          <a:p>
            <a:r>
              <a:rPr lang="en-US" dirty="0">
                <a:sym typeface="Wingdings" pitchFamily="2" charset="2"/>
              </a:rPr>
              <a:t>What percentage should go into training/testing?</a:t>
            </a:r>
          </a:p>
          <a:p>
            <a:pPr lvl="1"/>
            <a:r>
              <a:rPr lang="en-US" dirty="0">
                <a:sym typeface="Wingdings" pitchFamily="2" charset="2"/>
              </a:rPr>
              <a:t>No universal answer to this question</a:t>
            </a:r>
          </a:p>
          <a:p>
            <a:pPr lvl="1"/>
            <a:r>
              <a:rPr lang="en-US" dirty="0">
                <a:sym typeface="Wingdings" pitchFamily="2" charset="2"/>
              </a:rPr>
              <a:t>Depends on size/nature of data</a:t>
            </a:r>
          </a:p>
          <a:p>
            <a:pPr lvl="1"/>
            <a:r>
              <a:rPr lang="en-US" dirty="0">
                <a:sym typeface="Wingdings" pitchFamily="2" charset="2"/>
              </a:rPr>
              <a:t>Must consider computational costs for training/evaluation, and representativeness of training set vs. testing set</a:t>
            </a:r>
          </a:p>
          <a:p>
            <a:pPr lvl="1"/>
            <a:r>
              <a:rPr lang="en-US" dirty="0">
                <a:sym typeface="Wingdings" pitchFamily="2" charset="2"/>
              </a:rPr>
              <a:t>Common split %s:</a:t>
            </a:r>
          </a:p>
          <a:p>
            <a:pPr lvl="2" fontAlgn="base"/>
            <a:r>
              <a:rPr lang="en-US" dirty="0"/>
              <a:t>Train: 80%, Test: 20%</a:t>
            </a:r>
          </a:p>
          <a:p>
            <a:pPr lvl="2" fontAlgn="base"/>
            <a:r>
              <a:rPr lang="en-US" dirty="0"/>
              <a:t>Train: 67%, Test: 33%</a:t>
            </a:r>
          </a:p>
          <a:p>
            <a:pPr lvl="2" fontAlgn="base"/>
            <a:r>
              <a:rPr lang="en-US" dirty="0"/>
              <a:t>Train: 50%, Test: 50%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619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4048-839E-2EF1-3AEC-559EC2D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</a:t>
            </a:r>
            <a:br>
              <a:rPr lang="en-US" sz="38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8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CAB59F-F6CE-ABD8-BB1C-EACC93893F43}"/>
              </a:ext>
            </a:extLst>
          </p:cNvPr>
          <p:cNvSpPr txBox="1"/>
          <p:nvPr/>
        </p:nvSpPr>
        <p:spPr>
          <a:xfrm>
            <a:off x="803776" y="2829330"/>
            <a:ext cx="6190412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Master’s in Computational Analysis and Public Policy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Experience working with large datasets to assess policy outcomes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Previous background in Statistics/Econometrics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Worked as a data scientist at the Federal Reserve Bank of Philadelphia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Previous instructor for InspiritAI, a program that teaches AI/ML to high school students across the world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Currently work on AI Ethics topics at the intersection of philosophy + informatics +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C4E96-168E-8243-9816-44D0C817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26" y="2392835"/>
            <a:ext cx="4734935" cy="3089543"/>
          </a:xfrm>
          <a:prstGeom prst="rect">
            <a:avLst/>
          </a:prstGeom>
        </p:spPr>
      </p:pic>
      <p:sp>
        <p:nvSpPr>
          <p:cNvPr id="4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5B39-4BE1-5A95-3E6A-9861F47A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challenge: Bias/Variance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3718-DA37-481E-420D-A099DF59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refers to the errors that result from the model not learning the relationships between data and target variable well enough. High bias would lead to </a:t>
            </a:r>
            <a:r>
              <a:rPr lang="en-US" i="1" dirty="0"/>
              <a:t>underfitting.</a:t>
            </a:r>
          </a:p>
          <a:p>
            <a:r>
              <a:rPr lang="en-US" dirty="0"/>
              <a:t>Variance refers to errors that result from the model being too sensitive to the data. High variance would mean that you have </a:t>
            </a:r>
            <a:r>
              <a:rPr lang="en-US" i="1" dirty="0"/>
              <a:t>overfitting.</a:t>
            </a:r>
          </a:p>
          <a:p>
            <a:r>
              <a:rPr lang="en-US" dirty="0"/>
              <a:t>It’s a tradeoff because you have to manage </a:t>
            </a:r>
          </a:p>
        </p:txBody>
      </p:sp>
    </p:spTree>
    <p:extLst>
      <p:ext uri="{BB962C8B-B14F-4D97-AF65-F5344CB8AC3E}">
        <p14:creationId xmlns:p14="http://schemas.microsoft.com/office/powerpoint/2010/main" val="214676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65B8-C4BC-6DDF-99BC-751CEEA7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EF74-2DEC-EA9B-BD1C-7582A056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models require more computing power</a:t>
            </a:r>
          </a:p>
          <a:p>
            <a:r>
              <a:rPr lang="en-US" dirty="0"/>
              <a:t>Machine learning models can take days to run (on our laptops) if the algorithm is complex enough, dataset is large (many columns), etc.</a:t>
            </a:r>
          </a:p>
          <a:p>
            <a:r>
              <a:rPr lang="en-US" dirty="0"/>
              <a:t>Might need access to a server if you want your models to run faster</a:t>
            </a:r>
          </a:p>
          <a:p>
            <a:r>
              <a:rPr lang="en-US" dirty="0"/>
              <a:t>This is really important because it will impact model choice sometimes</a:t>
            </a:r>
          </a:p>
        </p:txBody>
      </p:sp>
    </p:spTree>
    <p:extLst>
      <p:ext uri="{BB962C8B-B14F-4D97-AF65-F5344CB8AC3E}">
        <p14:creationId xmlns:p14="http://schemas.microsoft.com/office/powerpoint/2010/main" val="291197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056D-01E2-D5FD-928B-36105B26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0D34-2B74-FA51-D97B-2D689EFA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not representative enough to generalize</a:t>
            </a:r>
          </a:p>
          <a:p>
            <a:r>
              <a:rPr lang="en-US" dirty="0"/>
              <a:t>Class imbalance problem </a:t>
            </a:r>
            <a:r>
              <a:rPr lang="en-US" dirty="0">
                <a:sym typeface="Wingdings" pitchFamily="2" charset="2"/>
              </a:rPr>
              <a:t> might be worse at predicting positive classes </a:t>
            </a:r>
          </a:p>
          <a:p>
            <a:r>
              <a:rPr lang="en-US" dirty="0">
                <a:sym typeface="Wingdings" pitchFamily="2" charset="2"/>
              </a:rPr>
              <a:t>If our model just ”memorizes” the training data --&gt; not very useful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75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5204-C98C-9B0E-303A-C49A97C3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 model doctor!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2A69-15FD-0116-51CA-480B00B5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important to evaluate models</a:t>
            </a:r>
          </a:p>
          <a:p>
            <a:r>
              <a:rPr lang="en-US" dirty="0"/>
              <a:t>In today’s class we will only look at accuracy </a:t>
            </a:r>
            <a:r>
              <a:rPr lang="en-US" dirty="0">
                <a:sym typeface="Wingdings" pitchFamily="2" charset="2"/>
              </a:rPr>
              <a:t> predicted yes cases versus actual yes cases</a:t>
            </a:r>
          </a:p>
          <a:p>
            <a:r>
              <a:rPr lang="en-US" dirty="0"/>
              <a:t>Methods of evaluation will be discussed in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210395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3F24-487E-E815-27A9-453F1A04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3B0D-4CE1-DDED-CD84-A5DD3898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4292F"/>
                </a:solidFill>
              </a:rPr>
              <a:t>P</a:t>
            </a:r>
            <a:r>
              <a:rPr lang="en-US" b="0" i="0" dirty="0">
                <a:solidFill>
                  <a:srgbClr val="24292F"/>
                </a:solidFill>
                <a:effectLst/>
              </a:rPr>
              <a:t>rocess of using data to "train" a model to perform based on patterns found in the data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</a:rPr>
              <a:t>Typically requires large amounts of data with variance, so that there are many different data points to learn from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</a:rPr>
              <a:t>There are some patterns we </a:t>
            </a:r>
            <a:r>
              <a:rPr lang="en-US" dirty="0">
                <a:solidFill>
                  <a:srgbClr val="24292F"/>
                </a:solidFill>
              </a:rPr>
              <a:t>cannot discern ourselves, which potentially may be discerned by the algorithm (enabling us to learn) </a:t>
            </a:r>
            <a:endParaRPr lang="en-US" b="0" i="0" dirty="0">
              <a:solidFill>
                <a:srgbClr val="24292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46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6927-01A4-FA29-1449-4082DEA4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EA9C-7D2E-1473-E275-FFFE58A8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to assume the distribution of the data</a:t>
            </a:r>
          </a:p>
          <a:p>
            <a:r>
              <a:rPr lang="en-US" dirty="0"/>
              <a:t>Classifiers can be used on a wide range of different data types, including images, video, text, and sound</a:t>
            </a:r>
          </a:p>
          <a:p>
            <a:r>
              <a:rPr lang="en-US" dirty="0"/>
              <a:t>Great in situations where you have access to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325631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BC44-902F-9224-32F6-144D7C7D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to keep in mind before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33A5-0A0D-DA1F-F50E-DCDFA0B3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is messy! Take the time to understand your dataset</a:t>
            </a:r>
          </a:p>
          <a:p>
            <a:r>
              <a:rPr lang="en-US" dirty="0"/>
              <a:t>Most errors occur in the interpretation step, because you don’t understand your data well enough</a:t>
            </a:r>
          </a:p>
          <a:p>
            <a:r>
              <a:rPr lang="en-US" dirty="0"/>
              <a:t>Correlation does not equal causation! Be careful when making causal statements regarding your outputs</a:t>
            </a:r>
          </a:p>
          <a:p>
            <a:r>
              <a:rPr lang="en-US" dirty="0"/>
              <a:t>As a general rule, we have to use proxies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ie</a:t>
            </a:r>
            <a:r>
              <a:rPr lang="en-US" dirty="0">
                <a:sym typeface="Wingdings" pitchFamily="2" charset="2"/>
              </a:rPr>
              <a:t> deciding that medical spending is a proxy for worse healthcare outcomes</a:t>
            </a:r>
          </a:p>
          <a:p>
            <a:pPr lvl="1"/>
            <a:r>
              <a:rPr lang="en-US" dirty="0">
                <a:sym typeface="Wingdings" pitchFamily="2" charset="2"/>
              </a:rPr>
              <a:t>But this can go totally wrong if we don’t understand the correlation between this proxy and other characteristics (observed or unobserved)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E53F-5C55-351C-B395-54027732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831E-AFE4-F2B8-71F4-7CF5DC2A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</a:rPr>
              <a:t>Supervised learning requires that there is a labeled dataset with a target variable.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</a:rPr>
              <a:t>Prediction tasks: e.g. predicting the stock market value at the end of this week</a:t>
            </a:r>
          </a:p>
          <a:p>
            <a:pPr lvl="1"/>
            <a:r>
              <a:rPr lang="en-US" dirty="0">
                <a:solidFill>
                  <a:srgbClr val="24292F"/>
                </a:solidFill>
              </a:rPr>
              <a:t>Classification tasks: classifying </a:t>
            </a:r>
            <a:r>
              <a:rPr lang="en-US" b="0" i="0" dirty="0">
                <a:solidFill>
                  <a:srgbClr val="24292F"/>
                </a:solidFill>
                <a:effectLst/>
              </a:rPr>
              <a:t>an image as being a cat or a dog</a:t>
            </a:r>
          </a:p>
          <a:p>
            <a:r>
              <a:rPr lang="en-US" dirty="0"/>
              <a:t>Unsupervised learning involves finding patterns in unlabeled datasets, without a target in mind </a:t>
            </a:r>
          </a:p>
          <a:p>
            <a:pPr lvl="1"/>
            <a:r>
              <a:rPr lang="en-US" dirty="0"/>
              <a:t>Typically involves clustering similar data points</a:t>
            </a:r>
          </a:p>
          <a:p>
            <a:pPr lvl="1"/>
            <a:r>
              <a:rPr lang="en-US" dirty="0"/>
              <a:t>E.g. Google News uses unsupervised learning to categorize news under a label, such as “US News”</a:t>
            </a:r>
          </a:p>
          <a:p>
            <a:pPr lvl="1"/>
            <a:r>
              <a:rPr lang="en-US" dirty="0"/>
              <a:t>E.g. creating customer profiles for ad targeting/recommendation engines</a:t>
            </a:r>
          </a:p>
        </p:txBody>
      </p:sp>
    </p:spTree>
    <p:extLst>
      <p:ext uri="{BB962C8B-B14F-4D97-AF65-F5344CB8AC3E}">
        <p14:creationId xmlns:p14="http://schemas.microsoft.com/office/powerpoint/2010/main" val="293661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BCFE-9AB2-1622-A7DB-F30CC7C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your understanding!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EC2D-F473-7EA7-E560-503F5FB0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DataCamp Exercise1</a:t>
            </a:r>
            <a:endParaRPr lang="en-US" dirty="0"/>
          </a:p>
          <a:p>
            <a:r>
              <a:rPr lang="en-US" dirty="0">
                <a:hlinkClick r:id="rId3"/>
              </a:rPr>
              <a:t>DataCamp Exercise2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5DED0-4E30-BC08-0A3F-76C43016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 fontScale="90000"/>
          </a:bodyPr>
          <a:lstStyle/>
          <a:p>
            <a:r>
              <a:rPr lang="en-US" sz="4600" dirty="0"/>
              <a:t>Supervised Learning: Regression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079E296-208A-62A5-3387-331EC6A0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5" t="10053" r="34773"/>
          <a:stretch/>
        </p:blipFill>
        <p:spPr>
          <a:xfrm>
            <a:off x="279143" y="928688"/>
            <a:ext cx="5221625" cy="5629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8EC7-4450-7595-A1D8-2FDB4050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/>
              <a:t>Linear Regression </a:t>
            </a:r>
          </a:p>
          <a:p>
            <a:r>
              <a:rPr lang="en-US" sz="3600" dirty="0"/>
              <a:t>Predicting output value based on input value and associated weights on different features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6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475B-8EDB-2EC4-71C6-769B7023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1D9-D76D-72D4-CCBD-0C46E009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Our model helps us distinguish between different classes in the dataset</a:t>
            </a:r>
          </a:p>
          <a:p>
            <a:r>
              <a:rPr lang="en-US" dirty="0">
                <a:sym typeface="Wingdings" pitchFamily="2" charset="2"/>
              </a:rPr>
              <a:t>The boundary point between different classes is called a decision boundary</a:t>
            </a:r>
          </a:p>
          <a:p>
            <a:r>
              <a:rPr lang="en-US" dirty="0">
                <a:sym typeface="Wingdings" pitchFamily="2" charset="2"/>
              </a:rPr>
              <a:t>Many different algorithms used to determine this boundary</a:t>
            </a:r>
          </a:p>
          <a:p>
            <a:r>
              <a:rPr lang="en-US" dirty="0">
                <a:sym typeface="Wingdings" pitchFamily="2" charset="2"/>
              </a:rPr>
              <a:t>Decision boundary example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3781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4F41DC2444A948ABAAB376485DE3B7" ma:contentTypeVersion="2" ma:contentTypeDescription="Create a new document." ma:contentTypeScope="" ma:versionID="ea3b05b20c301e438635427c3f8fd867">
  <xsd:schema xmlns:xsd="http://www.w3.org/2001/XMLSchema" xmlns:xs="http://www.w3.org/2001/XMLSchema" xmlns:p="http://schemas.microsoft.com/office/2006/metadata/properties" xmlns:ns2="5f735cc7-1544-4aa1-8a1d-2158f6c57660" targetNamespace="http://schemas.microsoft.com/office/2006/metadata/properties" ma:root="true" ma:fieldsID="e288b3c415b862184b047015f9f88268" ns2:_="">
    <xsd:import namespace="5f735cc7-1544-4aa1-8a1d-2158f6c576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735cc7-1544-4aa1-8a1d-2158f6c57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316F09-7BE0-44C3-B44F-3CA5C0AFF18F}"/>
</file>

<file path=customXml/itemProps2.xml><?xml version="1.0" encoding="utf-8"?>
<ds:datastoreItem xmlns:ds="http://schemas.openxmlformats.org/officeDocument/2006/customXml" ds:itemID="{2D956CAC-6B9F-4C26-9654-B8879FBBA434}"/>
</file>

<file path=customXml/itemProps3.xml><?xml version="1.0" encoding="utf-8"?>
<ds:datastoreItem xmlns:ds="http://schemas.openxmlformats.org/officeDocument/2006/customXml" ds:itemID="{7A6D8319-1445-413F-A0B4-682CEB6C0A8C}"/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1163</Words>
  <Application>Microsoft Macintosh PowerPoint</Application>
  <PresentationFormat>Widescreen</PresentationFormat>
  <Paragraphs>115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Nova</vt:lpstr>
      <vt:lpstr>Univers</vt:lpstr>
      <vt:lpstr>GradientVTI</vt:lpstr>
      <vt:lpstr>Intro to Machine learning</vt:lpstr>
      <vt:lpstr>About me </vt:lpstr>
      <vt:lpstr>What is Machine Learning?</vt:lpstr>
      <vt:lpstr>Advantages of Machine Learning</vt:lpstr>
      <vt:lpstr>Things to keep in mind before getting started</vt:lpstr>
      <vt:lpstr>Supervised vs. Unsupervised Learning</vt:lpstr>
      <vt:lpstr>Let’s check your understanding!</vt:lpstr>
      <vt:lpstr>Supervised Learning: Regression</vt:lpstr>
      <vt:lpstr>Classification: Decision Boundaries</vt:lpstr>
      <vt:lpstr>Supervised Learning: Classification</vt:lpstr>
      <vt:lpstr>Supervised Learning: Classification (cntd)</vt:lpstr>
      <vt:lpstr>Supervised Learning: Ensemble Methods</vt:lpstr>
      <vt:lpstr>More advanced: Neural Networks</vt:lpstr>
      <vt:lpstr>Neural Networks visualization</vt:lpstr>
      <vt:lpstr>Additional clarifications</vt:lpstr>
      <vt:lpstr>Unsupervised Learning Examples</vt:lpstr>
      <vt:lpstr>Process of training a supervised learning model</vt:lpstr>
      <vt:lpstr>Pre-Processing</vt:lpstr>
      <vt:lpstr>Train/Test Splits</vt:lpstr>
      <vt:lpstr>General challenge: Bias/Variance tradeoff</vt:lpstr>
      <vt:lpstr>Other challenges</vt:lpstr>
      <vt:lpstr>Machine Learning Pitfalls</vt:lpstr>
      <vt:lpstr>Be a model doctor!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Bhargavi Ganesh</dc:creator>
  <cp:lastModifiedBy>Bhargavi Ganesh</cp:lastModifiedBy>
  <cp:revision>18</cp:revision>
  <cp:lastPrinted>2023-02-13T03:03:20Z</cp:lastPrinted>
  <dcterms:created xsi:type="dcterms:W3CDTF">2023-02-13T02:17:36Z</dcterms:created>
  <dcterms:modified xsi:type="dcterms:W3CDTF">2023-02-13T15:00:11Z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0x010100424F41DC2444A948ABAAB376485DE3B7</vt:lpwstr>
  </property>
</Properties>
</file>