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2" r:id="rId5"/>
    <p:sldId id="278" r:id="rId6"/>
    <p:sldId id="334" r:id="rId7"/>
    <p:sldId id="347" r:id="rId8"/>
    <p:sldId id="342" r:id="rId9"/>
    <p:sldId id="336" r:id="rId10"/>
    <p:sldId id="343" r:id="rId11"/>
    <p:sldId id="281" r:id="rId12"/>
    <p:sldId id="341" r:id="rId13"/>
    <p:sldId id="339" r:id="rId14"/>
    <p:sldId id="344" r:id="rId15"/>
    <p:sldId id="337" r:id="rId16"/>
    <p:sldId id="340" r:id="rId17"/>
    <p:sldId id="346" r:id="rId18"/>
    <p:sldId id="338" r:id="rId19"/>
    <p:sldId id="345" r:id="rId20"/>
    <p:sldId id="349" r:id="rId21"/>
    <p:sldId id="267" r:id="rId22"/>
    <p:sldId id="348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F9613-5CA4-EFCE-9895-EFEC05993570}" v="1" dt="2021-10-11T13:44:42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ELIN Lucia" userId="S::lmichiel@ed.ac.uk::25d60082-b225-463e-a225-40b8a8c7c0b5" providerId="AD" clId="Web-{E07F9613-5CA4-EFCE-9895-EFEC05993570}"/>
    <pc:docChg chg="modSld">
      <pc:chgData name="MICHIELIN Lucia" userId="S::lmichiel@ed.ac.uk::25d60082-b225-463e-a225-40b8a8c7c0b5" providerId="AD" clId="Web-{E07F9613-5CA4-EFCE-9895-EFEC05993570}" dt="2021-10-11T13:44:42.940" v="0" actId="1076"/>
      <pc:docMkLst>
        <pc:docMk/>
      </pc:docMkLst>
      <pc:sldChg chg="modSp">
        <pc:chgData name="MICHIELIN Lucia" userId="S::lmichiel@ed.ac.uk::25d60082-b225-463e-a225-40b8a8c7c0b5" providerId="AD" clId="Web-{E07F9613-5CA4-EFCE-9895-EFEC05993570}" dt="2021-10-11T13:44:42.940" v="0" actId="1076"/>
        <pc:sldMkLst>
          <pc:docMk/>
          <pc:sldMk cId="819855203" sldId="336"/>
        </pc:sldMkLst>
        <pc:picChg chg="mod">
          <ac:chgData name="MICHIELIN Lucia" userId="S::lmichiel@ed.ac.uk::25d60082-b225-463e-a225-40b8a8c7c0b5" providerId="AD" clId="Web-{E07F9613-5CA4-EFCE-9895-EFEC05993570}" dt="2021-10-11T13:44:42.940" v="0" actId="1076"/>
          <ac:picMkLst>
            <pc:docMk/>
            <pc:sldMk cId="819855203" sldId="336"/>
            <ac:picMk id="6" creationId="{4780AC44-CCC1-4642-B92C-AFAC78D354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453E3-AEAB-4F80-B7D5-651500F00737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FE00D-99F3-4196-96A2-2137DC461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21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23D-E67C-4DA7-A59C-ED917EEEE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4BD12-809D-4EAB-B543-FB2A3E0C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95CF-ACEA-4357-A769-4F21204A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9042-A403-403C-938A-E3C2BAC4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FB46-C537-4983-A123-C764F34D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62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0147-9AF2-4EF7-AEC1-5F2E3E63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C6EB8-444D-4B15-A709-0C7848608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B85D-8265-46A1-81AE-19D3A18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FE343-94D9-4CB1-BA90-AD657074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0469-D672-4A8C-984A-8C7CE813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16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D78F6-4FC4-4363-BDF2-D63C65F3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05B75-9797-453E-812C-1FB539C93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C8F2-DF21-4970-8086-19D16419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3726-001B-4585-B3AD-5B548096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FC95-3C43-489E-87DD-4F3D5811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31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51BA-EFF4-468D-B170-FDF617DA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14A2-CB2E-47C5-98A5-E570426C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FBF3D-841E-4CF8-A960-C2064413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829F-602C-4715-B7C6-68251C2E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14ED5-308A-422B-8C9D-F5B54BAF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45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DCEB-DC42-4344-93C5-3D3060F1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9E9CF-A2C9-4076-A452-1B593386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CE90-22E3-4521-BA4F-C481041A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8D45-4AB1-4CBF-9114-C867FC7D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13F9-6185-494F-83ED-408EF3F3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4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6946-C14B-48CA-B7BF-34718831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0608-A7E3-470E-A5A0-BF577204F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579AB-7CFE-4F99-A4FE-7504A0B4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DF3AB-B5F2-483E-B59B-648BEA0D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1D4DC-C6B3-418F-B01A-5C88D29C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75E4E-79D8-4548-B9DD-F12E99D1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83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E496-CA8E-4E07-B89A-583B1593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7B0C8-EC1A-429C-A384-F525DC0C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8A90A-C2F0-4B63-A820-13F4ACD13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D2F58-908E-47A5-BB6C-2AD9E44FE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E831C-0788-4A8E-B529-7F7141A84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2B22F-828C-428D-ADB2-1F3B9EAD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1D462-8D9D-47AA-98BA-6DC8314D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A598E-5DAD-4D5F-956B-76CFE078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64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243D-692C-4002-8A07-562E70E8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E5552-D4F5-4B39-95BB-3AB35B03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2185B-F7C7-460A-A2E4-380EDCE9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7E33-3485-4DBB-9996-D9765B48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04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7B064-2635-455D-841C-1DDEF373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F4457-057C-428C-9ABE-6AA72FBB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7F1D1-F71E-4FBB-8299-C098F19D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38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8366-F783-49DD-AF7B-F1DF490E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2A2F-F0B0-4569-9288-47ACEF5B8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9011-4712-4070-AFBE-D32DBA907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3C220-92D4-48C6-82F9-3C7B7529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39E2C-1D29-4580-BECD-06C9B041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88FBB-2E20-416E-8D0E-F204AE64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62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974-9F30-408C-A278-90DCAC7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F83A5-1C93-4307-A804-11033DC8E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405E2-CB26-4C40-B712-EDD272F83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ECA16-D5CB-453D-8545-C007466E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5BC86-1F92-42E5-9387-0E2804C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47C7A-F90D-46EC-A0CB-6D51D80E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04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48DB2-7BCF-48A8-A6DC-4DC89AB7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EEA14-0F28-4EE7-9AFB-385E1834F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B1CD-610B-4FF4-BCFF-4EE0841B1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998B-9A3A-40BD-AFCD-B633A4BCE551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88D3-987B-4CF6-883D-BD625D898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B889-0B93-4750-9D5F-52FE15D1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B4B7-10A1-4371-BC50-79A9FD81247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92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medium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medium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memecreator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descriptive-statistics-in-r-8e1cad20bf3a" TargetMode="External"/><Relationship Id="rId3" Type="http://schemas.openxmlformats.org/officeDocument/2006/relationships/hyperlink" Target="https://www.youtube.com/channel/UCtYLUTtgS3k1Fg4y5tAhLbw" TargetMode="External"/><Relationship Id="rId7" Type="http://schemas.openxmlformats.org/officeDocument/2006/relationships/hyperlink" Target="https://rcompanion.org/handbook/C_02.html" TargetMode="External"/><Relationship Id="rId2" Type="http://schemas.openxmlformats.org/officeDocument/2006/relationships/hyperlink" Target="https://www.linkedin.com/learning/r-statistics-essential-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.sagepub.com/sites/default/files/upm-assets/43350_book_item_43350.pdf" TargetMode="External"/><Relationship Id="rId11" Type="http://schemas.openxmlformats.org/officeDocument/2006/relationships/hyperlink" Target="https://www.youtube.com/watch?v=SzZ6GpcfoQY" TargetMode="External"/><Relationship Id="rId5" Type="http://schemas.openxmlformats.org/officeDocument/2006/relationships/hyperlink" Target="https://derangedphysiology.com/main/cicm-primary-exam/required-reading/research-methods-and-statistics/Chapter%203.0.2/variability-dispersion-and-central-tendency" TargetMode="External"/><Relationship Id="rId10" Type="http://schemas.openxmlformats.org/officeDocument/2006/relationships/hyperlink" Target="https://www.youtube.com/watch?v=BiLIcCtXmm0" TargetMode="External"/><Relationship Id="rId4" Type="http://schemas.openxmlformats.org/officeDocument/2006/relationships/hyperlink" Target="http://statistics-help-for-students.com/What_are_measures_of_central_tendency_and_dispersion.htm#.Xsqyf2gzbIU" TargetMode="External"/><Relationship Id="rId9" Type="http://schemas.openxmlformats.org/officeDocument/2006/relationships/hyperlink" Target="http://www.sthda.com/english/wiki/descriptive-statistics-and-graphi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real-statistic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tatisticsbyjim.com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F420F5C-EA28-4F47-A945-049A0E0B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92" y="668503"/>
            <a:ext cx="8437008" cy="5858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37549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3064"/>
            <a:ext cx="3754992" cy="1046681"/>
          </a:xfrm>
          <a:noFill/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Statistics and Visualisation with 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3C333-9695-463E-9B09-1C934511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0" y="0"/>
            <a:ext cx="2419350" cy="242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2042" y="6305697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Lucia.michielin@ed.ac.uk</a:t>
            </a:r>
          </a:p>
        </p:txBody>
      </p:sp>
    </p:spTree>
    <p:extLst>
      <p:ext uri="{BB962C8B-B14F-4D97-AF65-F5344CB8AC3E}">
        <p14:creationId xmlns:p14="http://schemas.microsoft.com/office/powerpoint/2010/main" val="316653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AA4A5-D81D-4327-B7E6-01154A58B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"/>
          <a:stretch/>
        </p:blipFill>
        <p:spPr>
          <a:xfrm>
            <a:off x="5666372" y="1022169"/>
            <a:ext cx="6182043" cy="45180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237A-5427-4D77-96D3-87D655B3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07" y="1617167"/>
            <a:ext cx="5567710" cy="3415623"/>
          </a:xfrm>
        </p:spPr>
        <p:txBody>
          <a:bodyPr>
            <a:normAutofit/>
          </a:bodyPr>
          <a:lstStyle/>
          <a:p>
            <a:r>
              <a:rPr lang="en-US" sz="2400" dirty="0"/>
              <a:t>Variance is the </a:t>
            </a:r>
            <a:r>
              <a:rPr lang="en-US" sz="2400" b="1" dirty="0"/>
              <a:t>squared mean difference </a:t>
            </a:r>
            <a:r>
              <a:rPr lang="en-US" sz="2400" dirty="0"/>
              <a:t>between </a:t>
            </a:r>
            <a:r>
              <a:rPr lang="en-US" sz="2400" b="1" dirty="0"/>
              <a:t>each value </a:t>
            </a:r>
            <a:r>
              <a:rPr lang="en-US" sz="2400" dirty="0"/>
              <a:t>and the </a:t>
            </a:r>
            <a:r>
              <a:rPr lang="en-US" sz="2400" b="1" dirty="0"/>
              <a:t>mean </a:t>
            </a:r>
            <a:r>
              <a:rPr lang="en-US" sz="2400" dirty="0"/>
              <a:t>divided by the </a:t>
            </a:r>
            <a:r>
              <a:rPr lang="en-US" sz="2400" b="1" dirty="0"/>
              <a:t>sample size – 1.</a:t>
            </a:r>
            <a:endParaRPr lang="en-US" sz="2400" dirty="0"/>
          </a:p>
          <a:p>
            <a:endParaRPr lang="en-US" sz="2000" dirty="0"/>
          </a:p>
          <a:p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48A6-A6B1-4EA1-8925-B01BCDED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78" y="46203"/>
            <a:ext cx="11658600" cy="9759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7FC05E-3F74-49F2-8152-0B7B4E836294}"/>
              </a:ext>
            </a:extLst>
          </p:cNvPr>
          <p:cNvSpPr/>
          <p:nvPr/>
        </p:nvSpPr>
        <p:spPr>
          <a:xfrm>
            <a:off x="3453412" y="-44742"/>
            <a:ext cx="53712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200" dirty="0">
                <a:solidFill>
                  <a:schemeClr val="bg1"/>
                </a:solidFill>
                <a:latin typeface="+mj-lt"/>
              </a:rPr>
              <a:t>Measures of Dispersion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B31C8-EC37-495B-AB1B-53FA53737F18}"/>
              </a:ext>
            </a:extLst>
          </p:cNvPr>
          <p:cNvSpPr/>
          <p:nvPr/>
        </p:nvSpPr>
        <p:spPr>
          <a:xfrm>
            <a:off x="354407" y="1022169"/>
            <a:ext cx="1472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Variance</a:t>
            </a:r>
            <a:endParaRPr lang="it-IT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19320-A8C6-42F8-B8D2-2EC3B02311AB}"/>
              </a:ext>
            </a:extLst>
          </p:cNvPr>
          <p:cNvSpPr/>
          <p:nvPr/>
        </p:nvSpPr>
        <p:spPr>
          <a:xfrm>
            <a:off x="788267" y="4305784"/>
            <a:ext cx="3202287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/>
              <a:t>var</a:t>
            </a:r>
            <a:r>
              <a:rPr lang="en-US" sz="2800" dirty="0"/>
              <a:t>(</a:t>
            </a:r>
            <a:r>
              <a:rPr lang="en-US" sz="2800" dirty="0" err="1"/>
              <a:t>iris$Petal.Width</a:t>
            </a:r>
            <a:r>
              <a:rPr lang="en-US" sz="28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CF6E8-C7B4-4776-95A7-A24BCBEE6585}"/>
              </a:ext>
            </a:extLst>
          </p:cNvPr>
          <p:cNvSpPr/>
          <p:nvPr/>
        </p:nvSpPr>
        <p:spPr>
          <a:xfrm>
            <a:off x="7775771" y="5642921"/>
            <a:ext cx="248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From</a:t>
            </a:r>
            <a:r>
              <a:rPr lang="en-GB" sz="1600" dirty="0">
                <a:hlinkClick r:id="rId4"/>
              </a:rPr>
              <a:t> https://medium.com/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-10822" y="6006185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12215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AA4A5-D81D-4327-B7E6-01154A58B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"/>
          <a:stretch/>
        </p:blipFill>
        <p:spPr>
          <a:xfrm>
            <a:off x="5644729" y="932169"/>
            <a:ext cx="6182043" cy="45180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237A-5427-4D77-96D3-87D655B3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64" y="1527167"/>
            <a:ext cx="5567710" cy="3415623"/>
          </a:xfrm>
        </p:spPr>
        <p:txBody>
          <a:bodyPr>
            <a:normAutofit/>
          </a:bodyPr>
          <a:lstStyle/>
          <a:p>
            <a:r>
              <a:rPr lang="en-US" sz="2200" dirty="0"/>
              <a:t>the </a:t>
            </a:r>
            <a:r>
              <a:rPr lang="en-US" sz="2200" b="1" dirty="0"/>
              <a:t>standard deviation</a:t>
            </a:r>
            <a:r>
              <a:rPr lang="en-US" sz="2200" dirty="0"/>
              <a:t> is a measure of the </a:t>
            </a:r>
            <a:r>
              <a:rPr lang="en-US" sz="2200" b="1" dirty="0"/>
              <a:t>amount of variation </a:t>
            </a:r>
            <a:r>
              <a:rPr lang="en-US" sz="2200" dirty="0"/>
              <a:t>or dispersion of a set of values. A </a:t>
            </a:r>
            <a:r>
              <a:rPr lang="en-US" sz="2200" b="1" dirty="0"/>
              <a:t>low </a:t>
            </a:r>
            <a:r>
              <a:rPr lang="en-US" sz="2200" dirty="0"/>
              <a:t>standard deviation indicates that the </a:t>
            </a:r>
            <a:r>
              <a:rPr lang="en-US" sz="2200" b="1" dirty="0"/>
              <a:t>values tend to be close to the mean. </a:t>
            </a: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48A6-A6B1-4EA1-8925-B01BCDED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1" y="0"/>
            <a:ext cx="11658600" cy="9759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7FC05E-3F74-49F2-8152-0B7B4E836294}"/>
              </a:ext>
            </a:extLst>
          </p:cNvPr>
          <p:cNvSpPr/>
          <p:nvPr/>
        </p:nvSpPr>
        <p:spPr>
          <a:xfrm>
            <a:off x="3496697" y="-25898"/>
            <a:ext cx="53712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200" dirty="0">
                <a:solidFill>
                  <a:schemeClr val="bg1"/>
                </a:solidFill>
                <a:latin typeface="+mj-lt"/>
              </a:rPr>
              <a:t>Measures of Dispersion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B31C8-EC37-495B-AB1B-53FA53737F18}"/>
              </a:ext>
            </a:extLst>
          </p:cNvPr>
          <p:cNvSpPr/>
          <p:nvPr/>
        </p:nvSpPr>
        <p:spPr>
          <a:xfrm>
            <a:off x="332764" y="932169"/>
            <a:ext cx="3050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Standard Deviation</a:t>
            </a:r>
            <a:endParaRPr lang="it-IT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19320-A8C6-42F8-B8D2-2EC3B02311AB}"/>
              </a:ext>
            </a:extLst>
          </p:cNvPr>
          <p:cNvSpPr/>
          <p:nvPr/>
        </p:nvSpPr>
        <p:spPr>
          <a:xfrm>
            <a:off x="578366" y="3441842"/>
            <a:ext cx="303935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 err="1"/>
              <a:t>sd</a:t>
            </a:r>
            <a:r>
              <a:rPr lang="en-US" sz="2800" dirty="0"/>
              <a:t>(</a:t>
            </a:r>
            <a:r>
              <a:rPr lang="en-US" sz="2800" dirty="0" err="1"/>
              <a:t>iris$Petal.Width</a:t>
            </a:r>
            <a:r>
              <a:rPr lang="en-US" sz="28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C9FD0-EE06-4E2E-9FB1-D3A29B1A8C98}"/>
              </a:ext>
            </a:extLst>
          </p:cNvPr>
          <p:cNvSpPr/>
          <p:nvPr/>
        </p:nvSpPr>
        <p:spPr>
          <a:xfrm>
            <a:off x="7739688" y="5450212"/>
            <a:ext cx="248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From</a:t>
            </a:r>
            <a:r>
              <a:rPr lang="en-GB" sz="1600" dirty="0">
                <a:hlinkClick r:id="rId4"/>
              </a:rPr>
              <a:t> https://medium.com/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6006824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37" y="5494355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4685658" y="6401015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57713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5" y="39184"/>
            <a:ext cx="11658600" cy="1002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373433" y="-45332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Subsetting the sample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8D283-014F-475A-9F5A-C0EDFD21FF65}"/>
              </a:ext>
            </a:extLst>
          </p:cNvPr>
          <p:cNvSpPr txBox="1"/>
          <p:nvPr/>
        </p:nvSpPr>
        <p:spPr>
          <a:xfrm>
            <a:off x="368081" y="1042179"/>
            <a:ext cx="10857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In order to </a:t>
            </a:r>
            <a:r>
              <a:rPr lang="it-IT" sz="2200" b="1" dirty="0"/>
              <a:t>analyse the differences </a:t>
            </a:r>
            <a:r>
              <a:rPr lang="it-IT" sz="2200" dirty="0"/>
              <a:t>in the sample you are analysing you need do perfrom all the measures we saw so far across the different subsample (each subsample correspond to a </a:t>
            </a:r>
            <a:r>
              <a:rPr lang="it-IT" sz="2200" b="1" dirty="0"/>
              <a:t>different categorical value</a:t>
            </a:r>
            <a:r>
              <a:rPr lang="it-IT" sz="2200" dirty="0"/>
              <a:t>)</a:t>
            </a:r>
          </a:p>
        </p:txBody>
      </p:sp>
      <p:pic>
        <p:nvPicPr>
          <p:cNvPr id="1026" name="Picture 2" descr="Meme Creator - Funny I see categories Meme Generator at ...">
            <a:extLst>
              <a:ext uri="{FF2B5EF4-FFF2-40B4-BE49-F238E27FC236}">
                <a16:creationId xmlns:a16="http://schemas.microsoft.com/office/drawing/2014/main" id="{FDE02715-0ADD-4F76-B0C3-E1165343A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37" y="2468143"/>
            <a:ext cx="5831123" cy="29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B2617676-72A8-4344-919C-E9A6D4AD3F4B}"/>
              </a:ext>
            </a:extLst>
          </p:cNvPr>
          <p:cNvSpPr/>
          <p:nvPr/>
        </p:nvSpPr>
        <p:spPr>
          <a:xfrm>
            <a:off x="3194925" y="2468143"/>
            <a:ext cx="419548" cy="845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6C7BB-F753-404E-A933-34233901F4E3}"/>
              </a:ext>
            </a:extLst>
          </p:cNvPr>
          <p:cNvSpPr txBox="1"/>
          <p:nvPr/>
        </p:nvSpPr>
        <p:spPr>
          <a:xfrm>
            <a:off x="1855462" y="4091888"/>
            <a:ext cx="309847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virginica&lt;- subset(iris, Species=="virginica")</a:t>
            </a:r>
            <a:endParaRPr lang="it-IT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DD66E-68E6-4CD8-AFEE-759074DE6B39}"/>
              </a:ext>
            </a:extLst>
          </p:cNvPr>
          <p:cNvSpPr/>
          <p:nvPr/>
        </p:nvSpPr>
        <p:spPr>
          <a:xfrm>
            <a:off x="7468389" y="5527811"/>
            <a:ext cx="2958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From  </a:t>
            </a:r>
            <a:r>
              <a:rPr lang="en-GB" sz="1400" dirty="0">
                <a:hlinkClick r:id="rId4"/>
              </a:rPr>
              <a:t>https://www.memecreator.org/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93107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EC46E-0086-4911-AD84-DB20B43A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9" y="40792"/>
            <a:ext cx="11658600" cy="1203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E654D-C925-4048-BC33-9E6B9E81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90" y="234362"/>
            <a:ext cx="10515600" cy="463034"/>
          </a:xfrm>
        </p:spPr>
        <p:txBody>
          <a:bodyPr>
            <a:no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Visualise the distribution: Histogram and 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CC4A-8840-45F9-B4EB-2251C21B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89" y="1244449"/>
            <a:ext cx="4711580" cy="4351338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histogram</a:t>
            </a:r>
            <a:r>
              <a:rPr lang="en-US" dirty="0"/>
              <a:t> is an approximate representation of the </a:t>
            </a:r>
            <a:r>
              <a:rPr lang="en-US" b="1" dirty="0"/>
              <a:t>distribution of numerical or categorical data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3E4DB-BD33-4E59-82D8-186FED8F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675" y="1466919"/>
            <a:ext cx="6805826" cy="4128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1548D-D236-464C-9CA3-46FF1298017F}"/>
              </a:ext>
            </a:extLst>
          </p:cNvPr>
          <p:cNvSpPr txBox="1"/>
          <p:nvPr/>
        </p:nvSpPr>
        <p:spPr>
          <a:xfrm>
            <a:off x="449743" y="3862858"/>
            <a:ext cx="318052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geom_histogram</a:t>
            </a:r>
            <a:endParaRPr lang="en-GB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72149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654D-C925-4048-BC33-9E6B9E81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500062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Visualise the distribution: Histogram and 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CC4A-8840-45F9-B4EB-2251C21B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57" y="1254327"/>
            <a:ext cx="5257800" cy="4351338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density plot</a:t>
            </a:r>
            <a:r>
              <a:rPr lang="en-US" dirty="0"/>
              <a:t> is a representation of the distribution of a numeric variable. It uses a </a:t>
            </a:r>
            <a:r>
              <a:rPr lang="en-US" b="1" dirty="0"/>
              <a:t>kernel density </a:t>
            </a:r>
            <a:r>
              <a:rPr lang="en-US" dirty="0"/>
              <a:t>estimate to show the probability </a:t>
            </a:r>
            <a:r>
              <a:rPr lang="en-US" b="1" dirty="0"/>
              <a:t>density</a:t>
            </a:r>
            <a:r>
              <a:rPr lang="en-US" dirty="0"/>
              <a:t> function of the variable. It is a </a:t>
            </a:r>
            <a:r>
              <a:rPr lang="en-US" b="1" dirty="0"/>
              <a:t>smoothed</a:t>
            </a:r>
            <a:r>
              <a:rPr lang="en-US" dirty="0"/>
              <a:t> version of the histogram and is used in the same concept.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D676D-A301-4342-9D6C-48C825B5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357" y="1236494"/>
            <a:ext cx="6468533" cy="485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81579-A66C-40C3-94B7-079958DDEEDE}"/>
              </a:ext>
            </a:extLst>
          </p:cNvPr>
          <p:cNvSpPr txBox="1"/>
          <p:nvPr/>
        </p:nvSpPr>
        <p:spPr>
          <a:xfrm>
            <a:off x="892324" y="4915077"/>
            <a:ext cx="318052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geom_density</a:t>
            </a:r>
            <a:endParaRPr lang="en-GB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EC46E-0086-4911-AD84-DB20B43AE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89" y="40792"/>
            <a:ext cx="11658600" cy="12036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DBE654D-C925-4048-BC33-9E6B9E81C0D4}"/>
              </a:ext>
            </a:extLst>
          </p:cNvPr>
          <p:cNvSpPr txBox="1">
            <a:spLocks/>
          </p:cNvSpPr>
          <p:nvPr/>
        </p:nvSpPr>
        <p:spPr>
          <a:xfrm>
            <a:off x="1042790" y="234362"/>
            <a:ext cx="10515600" cy="463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>
                <a:solidFill>
                  <a:schemeClr val="bg1"/>
                </a:solidFill>
              </a:rPr>
              <a:t>Visualise the distribution: Histogram and Density plots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82681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1952"/>
            <a:ext cx="11658600" cy="1084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281451" y="84078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Challenge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8D283-014F-475A-9F5A-C0EDFD21FF65}"/>
              </a:ext>
            </a:extLst>
          </p:cNvPr>
          <p:cNvSpPr txBox="1"/>
          <p:nvPr/>
        </p:nvSpPr>
        <p:spPr>
          <a:xfrm>
            <a:off x="332992" y="1294241"/>
            <a:ext cx="10803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graph that would </a:t>
            </a:r>
            <a:r>
              <a:rPr lang="en-US" sz="2400" dirty="0" err="1"/>
              <a:t>analyse</a:t>
            </a:r>
            <a:r>
              <a:rPr lang="en-US" sz="2400" dirty="0"/>
              <a:t> the </a:t>
            </a:r>
            <a:r>
              <a:rPr lang="en-US" sz="2400" b="1" dirty="0"/>
              <a:t>central tendency </a:t>
            </a:r>
            <a:r>
              <a:rPr lang="en-US" sz="2400" dirty="0"/>
              <a:t>and </a:t>
            </a:r>
            <a:r>
              <a:rPr lang="en-US" sz="2400" b="1" dirty="0"/>
              <a:t>dispersion</a:t>
            </a:r>
            <a:r>
              <a:rPr lang="en-US" sz="2400" dirty="0"/>
              <a:t> of the </a:t>
            </a:r>
            <a:r>
              <a:rPr lang="en-US" sz="2400" b="1" dirty="0"/>
              <a:t>faculty salary average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Check if the Region where the universities are located influences the salary average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 the </a:t>
            </a:r>
            <a:r>
              <a:rPr lang="en-US" sz="2400" b="1" dirty="0"/>
              <a:t>mean, median, and standard deviation </a:t>
            </a:r>
            <a:r>
              <a:rPr lang="en-US" sz="2400" dirty="0"/>
              <a:t>of the salary average across the 4 regions. Can you understand better the differences across the 4 areas now?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way of showing the summarizing stats of the sample do you find more intuitive </a:t>
            </a:r>
            <a:endParaRPr lang="it-IT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46394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627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281451" y="432074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Challenge 2: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8D283-014F-475A-9F5A-C0EDFD21FF65}"/>
              </a:ext>
            </a:extLst>
          </p:cNvPr>
          <p:cNvSpPr txBox="1"/>
          <p:nvPr/>
        </p:nvSpPr>
        <p:spPr>
          <a:xfrm>
            <a:off x="410817" y="1825625"/>
            <a:ext cx="11370365" cy="381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200" dirty="0"/>
              <a:t>ggplot(college, aes(x=faculty_salary_avg)) + geom_histogram(alpha=0.8, color="black", binwidth=750)+geom_vline(aes(xintercept = mean(faculty_salary_avg)),col='red',size=2)+theme_bw()+ labs(title = "USA University", subtitle = "Average Income of the professors across the different regions", caption = "(based on data from the 2005 survey of USA Universities)", x = "SAT average",  color = "Regions")</a:t>
            </a:r>
          </a:p>
          <a:p>
            <a:endParaRPr lang="it-IT" sz="2200" dirty="0"/>
          </a:p>
          <a:p>
            <a:endParaRPr lang="it-IT" sz="2200" dirty="0"/>
          </a:p>
          <a:p>
            <a:r>
              <a:rPr lang="en-US" sz="2200" dirty="0"/>
              <a:t>Midwest &lt;- subset(college, region=="Midwest")</a:t>
            </a:r>
          </a:p>
          <a:p>
            <a:r>
              <a:rPr lang="en-US" sz="2200" dirty="0"/>
              <a:t>Northeast &lt;- subset(college, region=="Northeast")</a:t>
            </a:r>
          </a:p>
          <a:p>
            <a:r>
              <a:rPr lang="en-US" sz="2200" dirty="0"/>
              <a:t>South &lt;- subset(college, region=="South")</a:t>
            </a:r>
          </a:p>
          <a:p>
            <a:r>
              <a:rPr lang="en-US" sz="2200" dirty="0"/>
              <a:t>West &lt;- subset(college, region=="West")</a:t>
            </a:r>
            <a:endParaRPr lang="it-IT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234971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8"/>
          <p:cNvSpPr/>
          <p:nvPr/>
        </p:nvSpPr>
        <p:spPr>
          <a:xfrm>
            <a:off x="0" y="4138065"/>
            <a:ext cx="12192000" cy="736551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494567" y="4105855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995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</p:txBody>
      </p:sp>
      <p:cxnSp>
        <p:nvCxnSpPr>
          <p:cNvPr id="289" name="Google Shape;289;p28"/>
          <p:cNvCxnSpPr/>
          <p:nvPr/>
        </p:nvCxnSpPr>
        <p:spPr>
          <a:xfrm>
            <a:off x="0" y="4059906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0" y="4943006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6B14F8E-028C-4553-936C-67EBD73319EF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11411E-4B1A-41A6-84DD-2FD3AE1E2B6D}"/>
              </a:ext>
            </a:extLst>
          </p:cNvPr>
          <p:cNvSpPr/>
          <p:nvPr/>
        </p:nvSpPr>
        <p:spPr>
          <a:xfrm>
            <a:off x="5058931" y="6400800"/>
            <a:ext cx="207413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49C34F7-1A24-4CB6-B027-718128965D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5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chemeClr val="accent1"/>
                </a:solidFill>
              </a:rPr>
              <a:t>Next Class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321" y="693289"/>
            <a:ext cx="6802212" cy="5894123"/>
          </a:xfrm>
        </p:spPr>
        <p:txBody>
          <a:bodyPr anchor="ctr">
            <a:normAutofit/>
          </a:bodyPr>
          <a:lstStyle/>
          <a:p>
            <a:pPr lvl="1"/>
            <a:r>
              <a:rPr lang="it-IT" sz="2800" dirty="0"/>
              <a:t>Discuss Challenge 2</a:t>
            </a:r>
          </a:p>
          <a:p>
            <a:pPr lvl="1"/>
            <a:r>
              <a:rPr lang="it-IT" sz="2800" dirty="0"/>
              <a:t>Boxplots</a:t>
            </a:r>
          </a:p>
          <a:p>
            <a:pPr lvl="1"/>
            <a:r>
              <a:rPr lang="it-IT" sz="2800" dirty="0"/>
              <a:t>Playing with colours </a:t>
            </a:r>
          </a:p>
          <a:p>
            <a:pPr lvl="1"/>
            <a:r>
              <a:rPr lang="it-IT" sz="2800" dirty="0"/>
              <a:t>Exporting graphs</a:t>
            </a:r>
          </a:p>
          <a:p>
            <a:pPr lvl="1"/>
            <a:endParaRPr lang="it-IT" sz="28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5186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12" y="730833"/>
            <a:ext cx="2899588" cy="4930246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chemeClr val="accent1"/>
                </a:solidFill>
              </a:rPr>
              <a:t>References and other Resources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0" y="508734"/>
            <a:ext cx="8689033" cy="6292358"/>
          </a:xfrm>
        </p:spPr>
        <p:txBody>
          <a:bodyPr anchor="ctr">
            <a:normAutofit lnSpcReduction="10000"/>
          </a:bodyPr>
          <a:lstStyle/>
          <a:p>
            <a:pPr fontAlgn="base">
              <a:lnSpc>
                <a:spcPct val="120000"/>
              </a:lnSpc>
            </a:pPr>
            <a:r>
              <a:rPr lang="en-GB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https://www.linkedin.com/learning/r-statistics-essential-training</a:t>
            </a:r>
            <a:endParaRPr lang="en-GB" sz="2000" dirty="0"/>
          </a:p>
          <a:p>
            <a:pPr fontAlgn="base">
              <a:lnSpc>
                <a:spcPct val="120000"/>
              </a:lnSpc>
            </a:pPr>
            <a:r>
              <a:rPr lang="en-GB" sz="2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https://www.youtube.com/channel/UCtYLUTtgS3k1Fg4y5tAhLbw</a:t>
            </a:r>
            <a:r>
              <a:rPr lang="en-GB" sz="2000" dirty="0"/>
              <a:t> </a:t>
            </a:r>
          </a:p>
          <a:p>
            <a:pPr fontAlgn="base">
              <a:lnSpc>
                <a:spcPct val="120000"/>
              </a:lnSpc>
            </a:pPr>
            <a:r>
              <a:rPr lang="en-GB" sz="20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http://statistics-help-for-students.com/What_are_measures_of_central_tendency_and_dispersion.htm#.Xsqyf2gzbIU</a:t>
            </a:r>
            <a:endParaRPr lang="en-GB" sz="2000" dirty="0"/>
          </a:p>
          <a:p>
            <a:pPr fontAlgn="base">
              <a:lnSpc>
                <a:spcPct val="120000"/>
              </a:lnSpc>
            </a:pPr>
            <a:r>
              <a:rPr lang="en-GB" sz="20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https://derangedphysiology.com/main/cicm-primary-exam/required-reading/research-methods-and-statistics/Chapter%203.0.2/variability-dispersion-and-central-tendency</a:t>
            </a:r>
            <a:endParaRPr lang="en-GB" sz="2000" dirty="0"/>
          </a:p>
          <a:p>
            <a:pPr fontAlgn="base">
              <a:lnSpc>
                <a:spcPct val="120000"/>
              </a:lnSpc>
            </a:pPr>
            <a:r>
              <a:rPr lang="en-GB" sz="20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https://us.sagepub.com/sites/default/files/upm-assets/43350_book_item_43350.pdf</a:t>
            </a:r>
            <a:endParaRPr lang="en-GB" sz="2000" dirty="0"/>
          </a:p>
          <a:p>
            <a:pPr fontAlgn="base">
              <a:lnSpc>
                <a:spcPct val="120000"/>
              </a:lnSpc>
            </a:pPr>
            <a:r>
              <a:rPr lang="en-GB" sz="20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https://rcompanion.org/handbook/C_02.html</a:t>
            </a:r>
            <a:endParaRPr lang="en-GB" sz="2000" b="1" dirty="0"/>
          </a:p>
          <a:p>
            <a:pPr fontAlgn="base">
              <a:lnSpc>
                <a:spcPct val="120000"/>
              </a:lnSpc>
            </a:pPr>
            <a:r>
              <a:rPr lang="en-GB" sz="2000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https://towardsdatascience.com/descriptive-statistics-in-r-8e1cad20bf3a</a:t>
            </a:r>
            <a:endParaRPr lang="en-GB" sz="2000" b="1" dirty="0"/>
          </a:p>
          <a:p>
            <a:pPr fontAlgn="base">
              <a:lnSpc>
                <a:spcPct val="120000"/>
              </a:lnSpc>
            </a:pPr>
            <a:r>
              <a:rPr lang="en-GB" sz="2000" u="sng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http://www.sthda.com/english/wiki/descriptive-statistics-and-graphics</a:t>
            </a:r>
            <a:endParaRPr lang="en-GB" sz="2000" dirty="0"/>
          </a:p>
          <a:p>
            <a:pPr fontAlgn="base">
              <a:lnSpc>
                <a:spcPct val="120000"/>
              </a:lnSpc>
            </a:pPr>
            <a:r>
              <a:rPr lang="en-GB" sz="2000" u="sng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https://www.youtube.com/watch?v=BiLIcCtXmm0</a:t>
            </a:r>
            <a:endParaRPr lang="en-GB" sz="2000" dirty="0"/>
          </a:p>
          <a:p>
            <a:pPr fontAlgn="base">
              <a:lnSpc>
                <a:spcPct val="120000"/>
              </a:lnSpc>
            </a:pPr>
            <a:r>
              <a:rPr lang="en-GB" sz="2000" u="sng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https://www.youtube.com/watch?v=SzZ6GpcfoQY</a:t>
            </a:r>
            <a:endParaRPr lang="en-GB" sz="2000" dirty="0"/>
          </a:p>
          <a:p>
            <a:pPr lvl="1"/>
            <a:endParaRPr lang="it-IT" sz="28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0170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912" y="199469"/>
            <a:ext cx="11588621" cy="63634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793D2-CB7C-47D6-A4D2-7BBA914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chemeClr val="accent1"/>
                </a:solidFill>
              </a:rPr>
              <a:t>Today Program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6DA-8B3B-4285-983F-A7F8F387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321" y="693289"/>
            <a:ext cx="6802212" cy="5894123"/>
          </a:xfrm>
        </p:spPr>
        <p:txBody>
          <a:bodyPr anchor="ctr">
            <a:normAutofit/>
          </a:bodyPr>
          <a:lstStyle/>
          <a:p>
            <a:pPr lvl="1"/>
            <a:r>
              <a:rPr lang="it-IT" dirty="0"/>
              <a:t>Discuss the results of the challenge </a:t>
            </a:r>
          </a:p>
          <a:p>
            <a:pPr lvl="1"/>
            <a:r>
              <a:rPr lang="it-IT" dirty="0"/>
              <a:t>Intro to Statistics</a:t>
            </a:r>
          </a:p>
          <a:p>
            <a:pPr lvl="1"/>
            <a:r>
              <a:rPr lang="it-IT" dirty="0"/>
              <a:t>Descriptive Statistics</a:t>
            </a:r>
          </a:p>
          <a:p>
            <a:pPr lvl="1"/>
            <a:r>
              <a:rPr lang="it-IT" dirty="0"/>
              <a:t>Summarising Statistics</a:t>
            </a:r>
          </a:p>
          <a:p>
            <a:pPr lvl="1"/>
            <a:r>
              <a:rPr lang="it-IT" dirty="0"/>
              <a:t>Exploring 1 variable: Plotting distribution Histograms and Denstiy plot</a:t>
            </a:r>
          </a:p>
        </p:txBody>
      </p:sp>
    </p:spTree>
    <p:extLst>
      <p:ext uri="{BB962C8B-B14F-4D97-AF65-F5344CB8AC3E}">
        <p14:creationId xmlns:p14="http://schemas.microsoft.com/office/powerpoint/2010/main" val="42171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032F3-F47C-4D79-B315-419280AD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26" y="130201"/>
            <a:ext cx="7446398" cy="5584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09B94-813D-4AB7-A005-81A482F3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" y="66307"/>
            <a:ext cx="3095625" cy="5877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66700" y="2313857"/>
            <a:ext cx="272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u="sng" dirty="0">
                <a:solidFill>
                  <a:schemeClr val="bg1"/>
                </a:solidFill>
                <a:latin typeface="+mj-lt"/>
              </a:rPr>
              <a:t>Challenge</a:t>
            </a:r>
            <a:r>
              <a:rPr lang="it-IT" sz="4800" dirty="0">
                <a:solidFill>
                  <a:schemeClr val="bg1"/>
                </a:solidFill>
                <a:latin typeface="+mj-lt"/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308436"/>
            <a:ext cx="27550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58548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7700"/>
            <a:ext cx="11658600" cy="1065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281451" y="157010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Solution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5E753-76C4-43A0-9DBE-1BDF7039CE37}"/>
              </a:ext>
            </a:extLst>
          </p:cNvPr>
          <p:cNvSpPr/>
          <p:nvPr/>
        </p:nvSpPr>
        <p:spPr>
          <a:xfrm>
            <a:off x="1764484" y="1379208"/>
            <a:ext cx="8663032" cy="40187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t-IT" sz="2400" b="1" dirty="0"/>
              <a:t>ggplot</a:t>
            </a:r>
            <a:r>
              <a:rPr lang="it-IT" sz="2400" dirty="0"/>
              <a:t>(college, aes(x=sat_avg, y=admission_rate, color=control )) 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t-IT" sz="2400" dirty="0"/>
              <a:t>+ </a:t>
            </a:r>
            <a:r>
              <a:rPr lang="it-IT" sz="2400" b="1" dirty="0"/>
              <a:t>geom_point</a:t>
            </a:r>
            <a:r>
              <a:rPr lang="it-IT" sz="2400" dirty="0"/>
              <a:t>(size=3, alpha=0.5)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t-IT" sz="2400" dirty="0"/>
              <a:t>+</a:t>
            </a:r>
            <a:r>
              <a:rPr lang="it-IT" sz="2400" b="1" dirty="0"/>
              <a:t>theme_bw</a:t>
            </a:r>
            <a:r>
              <a:rPr lang="it-IT" sz="2400" dirty="0"/>
              <a:t>()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t-IT" sz="2400" dirty="0"/>
              <a:t>+</a:t>
            </a:r>
            <a:r>
              <a:rPr lang="it-IT" sz="2400" b="1" dirty="0"/>
              <a:t>facet_grid</a:t>
            </a:r>
            <a:r>
              <a:rPr lang="it-IT" sz="2400" dirty="0"/>
              <a:t>(region~control) 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it-IT" sz="2400" dirty="0"/>
              <a:t>+ </a:t>
            </a:r>
            <a:r>
              <a:rPr lang="it-IT" sz="2400" b="1" dirty="0"/>
              <a:t>labs</a:t>
            </a:r>
            <a:r>
              <a:rPr lang="it-IT" sz="2400" dirty="0"/>
              <a:t>(title = "USA University", subtitle = "The relation between university rate of admission and the sat results", caption = "(based on data from the 2005 survey of USA Universities)", x = "SAT average", y= "Admission Rate", color = "Type of University")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0" y="6400800"/>
            <a:ext cx="253762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39388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0" y="16812"/>
            <a:ext cx="11658600" cy="1065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281451" y="-23878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The best fitted 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B3EA51-5627-45FC-BB0C-C641C1A8B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27" y="2764512"/>
            <a:ext cx="8191500" cy="2990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A8D283-014F-475A-9F5A-C0EDFD21FF65}"/>
              </a:ext>
            </a:extLst>
          </p:cNvPr>
          <p:cNvSpPr txBox="1"/>
          <p:nvPr/>
        </p:nvSpPr>
        <p:spPr>
          <a:xfrm>
            <a:off x="249045" y="980742"/>
            <a:ext cx="113703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/>
              <a:t>+ geom_smooth () </a:t>
            </a:r>
          </a:p>
          <a:p>
            <a:pPr algn="ctr"/>
            <a:r>
              <a:rPr lang="it-IT" sz="2200" dirty="0"/>
              <a:t>Best fitted line: the line or curve that better fit the  </a:t>
            </a:r>
          </a:p>
          <a:p>
            <a:pPr algn="ctr"/>
            <a:endParaRPr lang="it-IT" sz="2200" dirty="0"/>
          </a:p>
          <a:p>
            <a:pPr algn="ctr"/>
            <a:r>
              <a:rPr lang="it-IT" sz="2200" dirty="0"/>
              <a:t>By default it shows the line and a grey area corresponding to the 95% probability that the true best fit line lies in this interval (Confidence interval)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CF8A3-7CCA-4443-A4E2-3D340B71B95E}"/>
              </a:ext>
            </a:extLst>
          </p:cNvPr>
          <p:cNvSpPr/>
          <p:nvPr/>
        </p:nvSpPr>
        <p:spPr>
          <a:xfrm>
            <a:off x="9977326" y="4936272"/>
            <a:ext cx="1974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From</a:t>
            </a:r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http://www.real-statistics.com/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1" y="6400800"/>
            <a:ext cx="207413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07237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43320"/>
            <a:ext cx="11658600" cy="1055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485802" y="31842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Welcome to statistics</a:t>
            </a:r>
          </a:p>
        </p:txBody>
      </p:sp>
      <p:pic>
        <p:nvPicPr>
          <p:cNvPr id="6" name="Picture 2" descr="Webcomics: Why math geniuses stay single - TechRepublic">
            <a:extLst>
              <a:ext uri="{FF2B5EF4-FFF2-40B4-BE49-F238E27FC236}">
                <a16:creationId xmlns:a16="http://schemas.microsoft.com/office/drawing/2014/main" id="{4780AC44-CCC1-4642-B92C-AFAC78D354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799"/>
          <a:stretch/>
        </p:blipFill>
        <p:spPr bwMode="auto">
          <a:xfrm>
            <a:off x="7039277" y="1146293"/>
            <a:ext cx="4588231" cy="41744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48846B-516C-4772-9296-49FB76259D80}"/>
              </a:ext>
            </a:extLst>
          </p:cNvPr>
          <p:cNvSpPr txBox="1"/>
          <p:nvPr/>
        </p:nvSpPr>
        <p:spPr>
          <a:xfrm>
            <a:off x="266701" y="1037751"/>
            <a:ext cx="71242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Descriptive Statistics</a:t>
            </a:r>
            <a:r>
              <a:rPr lang="it-IT" sz="2400" dirty="0"/>
              <a:t>: </a:t>
            </a:r>
          </a:p>
          <a:p>
            <a:endParaRPr lang="it-IT" dirty="0"/>
          </a:p>
          <a:p>
            <a:pPr algn="just"/>
            <a:r>
              <a:rPr lang="en-US" sz="2000" dirty="0"/>
              <a:t>Descriptive statistics uses the data to provide descriptions of the sample, either through </a:t>
            </a:r>
            <a:r>
              <a:rPr lang="en-US" sz="2000" b="1" dirty="0"/>
              <a:t>numerical calculations </a:t>
            </a:r>
            <a:r>
              <a:rPr lang="en-US" sz="2000" dirty="0"/>
              <a:t>or </a:t>
            </a:r>
            <a:r>
              <a:rPr lang="en-US" sz="2000" b="1" dirty="0"/>
              <a:t>graphs</a:t>
            </a:r>
            <a:r>
              <a:rPr lang="en-US" sz="2000" dirty="0"/>
              <a:t> or </a:t>
            </a:r>
            <a:r>
              <a:rPr lang="en-US" sz="2000" b="1" dirty="0"/>
              <a:t>tables</a:t>
            </a:r>
            <a:r>
              <a:rPr lang="en-US" sz="2000" dirty="0"/>
              <a:t>. They mostly summarize the sample (</a:t>
            </a:r>
            <a:r>
              <a:rPr lang="en-US" sz="2000" b="1" dirty="0"/>
              <a:t>Summarizing statistics</a:t>
            </a:r>
            <a:r>
              <a:rPr lang="en-US" sz="2000" dirty="0"/>
              <a:t>)</a:t>
            </a:r>
            <a:r>
              <a:rPr lang="it-IT" sz="2000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2050" name="Picture 2" descr="Using Histograms to Understand Your Data - Statistics By Jim">
            <a:extLst>
              <a:ext uri="{FF2B5EF4-FFF2-40B4-BE49-F238E27FC236}">
                <a16:creationId xmlns:a16="http://schemas.microsoft.com/office/drawing/2014/main" id="{6131AC84-059E-4B42-A476-790DB7CF0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11128" r="4183" b="7997"/>
          <a:stretch/>
        </p:blipFill>
        <p:spPr bwMode="auto">
          <a:xfrm>
            <a:off x="404664" y="2829055"/>
            <a:ext cx="4989067" cy="28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1B4065-A0AE-4AB1-A087-22E00DF5F46C}"/>
              </a:ext>
            </a:extLst>
          </p:cNvPr>
          <p:cNvSpPr/>
          <p:nvPr/>
        </p:nvSpPr>
        <p:spPr>
          <a:xfrm>
            <a:off x="8728537" y="5452596"/>
            <a:ext cx="3105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Lucida"/>
              </a:rPr>
              <a:t>https://xkcd.com/314/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01E63-E091-40BD-B872-D12856E3CAE6}"/>
              </a:ext>
            </a:extLst>
          </p:cNvPr>
          <p:cNvSpPr/>
          <p:nvPr/>
        </p:nvSpPr>
        <p:spPr>
          <a:xfrm>
            <a:off x="315754" y="5668040"/>
            <a:ext cx="56197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From  </a:t>
            </a:r>
            <a:r>
              <a:rPr lang="en-GB" sz="1400" dirty="0">
                <a:hlinkClick r:id="rId5"/>
              </a:rPr>
              <a:t>https://statisticsbyjim.com/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397937"/>
            <a:ext cx="1091326" cy="10913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5058931" y="6400800"/>
            <a:ext cx="207413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81985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 Secular Creationist: Unlimited Variation: The Dark Energy of ...">
            <a:extLst>
              <a:ext uri="{FF2B5EF4-FFF2-40B4-BE49-F238E27FC236}">
                <a16:creationId xmlns:a16="http://schemas.microsoft.com/office/drawing/2014/main" id="{87C8E7C9-671A-47D6-829D-E7D2BB9E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70" y="3036550"/>
            <a:ext cx="88773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0E8A82-B546-488D-9AC7-E73788B1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67871"/>
            <a:ext cx="11658600" cy="1019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CD8EF-454B-4295-80C5-35EBFBAA39C5}"/>
              </a:ext>
            </a:extLst>
          </p:cNvPr>
          <p:cNvSpPr txBox="1"/>
          <p:nvPr/>
        </p:nvSpPr>
        <p:spPr>
          <a:xfrm>
            <a:off x="2420874" y="0"/>
            <a:ext cx="762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+mj-lt"/>
              </a:rPr>
              <a:t>Welcome to statistics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8846B-516C-4772-9296-49FB76259D80}"/>
              </a:ext>
            </a:extLst>
          </p:cNvPr>
          <p:cNvSpPr txBox="1"/>
          <p:nvPr/>
        </p:nvSpPr>
        <p:spPr>
          <a:xfrm>
            <a:off x="266700" y="1155393"/>
            <a:ext cx="65123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Inferential Statistics:</a:t>
            </a:r>
          </a:p>
          <a:p>
            <a:endParaRPr lang="it-IT" b="1" dirty="0"/>
          </a:p>
          <a:p>
            <a:pPr algn="just"/>
            <a:r>
              <a:rPr lang="en-US" sz="2400" dirty="0"/>
              <a:t>Inferential statistics makes </a:t>
            </a:r>
            <a:r>
              <a:rPr lang="en-US" sz="2400" b="1" dirty="0"/>
              <a:t>inferences and predictions </a:t>
            </a:r>
            <a:r>
              <a:rPr lang="en-US" sz="2400" dirty="0"/>
              <a:t>about a population based on a sample of data taken from the population in question.</a:t>
            </a:r>
            <a:endParaRPr lang="it-IT" sz="2400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6" name="Picture 2" descr="Inferential Statistics Definition | DeepAI">
            <a:extLst>
              <a:ext uri="{FF2B5EF4-FFF2-40B4-BE49-F238E27FC236}">
                <a16:creationId xmlns:a16="http://schemas.microsoft.com/office/drawing/2014/main" id="{090C98E1-D2F7-40D1-8640-2ADA2E28F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6"/>
          <a:stretch/>
        </p:blipFill>
        <p:spPr bwMode="auto">
          <a:xfrm>
            <a:off x="7599723" y="1230454"/>
            <a:ext cx="4241181" cy="217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6690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C5D9A3D-BD2D-4FEE-B59A-F01ACBC5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4" y="66307"/>
            <a:ext cx="3095625" cy="4218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E654D-C925-4048-BC33-9E6B9E81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05" y="1354396"/>
            <a:ext cx="2881502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Explore your sample: Summary Stats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6C192C-8CA7-489C-ADD9-72EE446E7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2650" y="194623"/>
            <a:ext cx="6657150" cy="49706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46EA04-7A80-44F9-A0FF-394C48BCC8D7}"/>
              </a:ext>
            </a:extLst>
          </p:cNvPr>
          <p:cNvSpPr/>
          <p:nvPr/>
        </p:nvSpPr>
        <p:spPr>
          <a:xfrm>
            <a:off x="8760193" y="1880000"/>
            <a:ext cx="1351722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79E9C58-8C81-4999-AFCB-BE012D3EC103}"/>
              </a:ext>
            </a:extLst>
          </p:cNvPr>
          <p:cNvSpPr/>
          <p:nvPr/>
        </p:nvSpPr>
        <p:spPr>
          <a:xfrm rot="1192654">
            <a:off x="7548268" y="4729982"/>
            <a:ext cx="1351722" cy="4364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18445-BBF3-41D7-8E4F-96C1700722DD}"/>
              </a:ext>
            </a:extLst>
          </p:cNvPr>
          <p:cNvSpPr txBox="1"/>
          <p:nvPr/>
        </p:nvSpPr>
        <p:spPr>
          <a:xfrm>
            <a:off x="10188940" y="1682747"/>
            <a:ext cx="200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Graphic Visualisation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9A329-8F14-4A96-ABBC-FC2F900BCE48}"/>
              </a:ext>
            </a:extLst>
          </p:cNvPr>
          <p:cNvSpPr txBox="1"/>
          <p:nvPr/>
        </p:nvSpPr>
        <p:spPr>
          <a:xfrm>
            <a:off x="8760193" y="5145480"/>
            <a:ext cx="200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Mathematical Visualisation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26E04-F483-45E2-939B-68FEDF2997FF}"/>
              </a:ext>
            </a:extLst>
          </p:cNvPr>
          <p:cNvSpPr txBox="1"/>
          <p:nvPr/>
        </p:nvSpPr>
        <p:spPr>
          <a:xfrm>
            <a:off x="119014" y="4319505"/>
            <a:ext cx="3053636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Central Tendency </a:t>
            </a:r>
          </a:p>
          <a:p>
            <a:pPr algn="ctr"/>
            <a:r>
              <a:rPr lang="it-IT" sz="2400" b="1" dirty="0"/>
              <a:t>and </a:t>
            </a:r>
          </a:p>
          <a:p>
            <a:pPr algn="ctr"/>
            <a:r>
              <a:rPr lang="it-IT" sz="2400" b="1" dirty="0"/>
              <a:t>Measures of Dispertion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2C3B5-6D0F-45A5-9982-D1AD2BEFDC99}"/>
              </a:ext>
            </a:extLst>
          </p:cNvPr>
          <p:cNvSpPr txBox="1"/>
          <p:nvPr/>
        </p:nvSpPr>
        <p:spPr>
          <a:xfrm>
            <a:off x="8685809" y="81537"/>
            <a:ext cx="2504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From </a:t>
            </a:r>
          </a:p>
          <a:p>
            <a:r>
              <a:rPr lang="it-IT" sz="1600" dirty="0"/>
              <a:t>www.statit.com</a:t>
            </a:r>
            <a:endParaRPr lang="en-GB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15551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EC46E-0086-4911-AD84-DB20B43A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1" y="53230"/>
            <a:ext cx="11658600" cy="1060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E654D-C925-4048-BC33-9E6B9E81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11" y="-260042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CC4A-8840-45F9-B4EB-2251C21B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24" y="1038594"/>
            <a:ext cx="73182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Arithmetic mean </a:t>
            </a:r>
            <a:r>
              <a:rPr lang="en-US" dirty="0"/>
              <a:t>average value of the sample sum(all values) divided by (number values)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Median </a:t>
            </a:r>
            <a:r>
              <a:rPr lang="en-US" dirty="0"/>
              <a:t>value is the value splitting the higher and the lower half of the sample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Mode</a:t>
            </a:r>
            <a:r>
              <a:rPr lang="it-IT" dirty="0"/>
              <a:t> </a:t>
            </a:r>
            <a:r>
              <a:rPr lang="en-US" dirty="0"/>
              <a:t>the most repeated value of a sample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95838-4ECB-4079-8F19-6F9A34D94E6C}"/>
              </a:ext>
            </a:extLst>
          </p:cNvPr>
          <p:cNvSpPr/>
          <p:nvPr/>
        </p:nvSpPr>
        <p:spPr>
          <a:xfrm>
            <a:off x="7893158" y="1339338"/>
            <a:ext cx="354751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/>
              <a:t>mean</a:t>
            </a:r>
            <a:r>
              <a:rPr lang="en-US" sz="2800" dirty="0"/>
              <a:t>(</a:t>
            </a:r>
            <a:r>
              <a:rPr lang="en-US" sz="2800" dirty="0" err="1"/>
              <a:t>iris$Petal.Width</a:t>
            </a:r>
            <a:r>
              <a:rPr lang="en-US" sz="28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35DFB-4740-4CAA-9487-A597E4810F60}"/>
              </a:ext>
            </a:extLst>
          </p:cNvPr>
          <p:cNvSpPr/>
          <p:nvPr/>
        </p:nvSpPr>
        <p:spPr>
          <a:xfrm>
            <a:off x="7753843" y="2445686"/>
            <a:ext cx="3828036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/>
              <a:t>median</a:t>
            </a:r>
            <a:r>
              <a:rPr lang="en-US" sz="2800" dirty="0"/>
              <a:t>(</a:t>
            </a:r>
            <a:r>
              <a:rPr lang="en-US" sz="2800" dirty="0" err="1"/>
              <a:t>iris$Petal.Width</a:t>
            </a:r>
            <a:r>
              <a:rPr lang="en-US" sz="28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3ECDC-96B5-4F8B-9917-1AD3E5799910}"/>
              </a:ext>
            </a:extLst>
          </p:cNvPr>
          <p:cNvSpPr/>
          <p:nvPr/>
        </p:nvSpPr>
        <p:spPr>
          <a:xfrm>
            <a:off x="435101" y="4268330"/>
            <a:ext cx="893749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Modes </a:t>
            </a:r>
            <a:r>
              <a:rPr lang="en-US" sz="2400" dirty="0"/>
              <a:t>&lt;- function(Petal)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uniqv</a:t>
            </a:r>
            <a:r>
              <a:rPr lang="en-US" sz="2400" dirty="0"/>
              <a:t> &lt;- unique(</a:t>
            </a:r>
            <a:r>
              <a:rPr lang="en-US" sz="2400" dirty="0" err="1"/>
              <a:t>iris$Petal.Width</a:t>
            </a:r>
            <a:r>
              <a:rPr lang="en-US" sz="2400" dirty="0"/>
              <a:t>) </a:t>
            </a:r>
            <a:r>
              <a:rPr lang="en-US" sz="2400" dirty="0" err="1"/>
              <a:t>uniqv</a:t>
            </a:r>
            <a:r>
              <a:rPr lang="en-US" sz="2400" dirty="0"/>
              <a:t>[</a:t>
            </a:r>
            <a:r>
              <a:rPr lang="en-US" sz="2400" dirty="0" err="1"/>
              <a:t>which.max</a:t>
            </a:r>
            <a:r>
              <a:rPr lang="en-US" sz="2400" dirty="0"/>
              <a:t>(tabulate(match(</a:t>
            </a:r>
            <a:r>
              <a:rPr lang="en-US" sz="2400" dirty="0" err="1"/>
              <a:t>iris$Petal.Width</a:t>
            </a:r>
            <a:r>
              <a:rPr lang="en-US" sz="2400" dirty="0"/>
              <a:t>, </a:t>
            </a:r>
            <a:r>
              <a:rPr lang="en-US" sz="2400" dirty="0" err="1"/>
              <a:t>uniqv</a:t>
            </a:r>
            <a:r>
              <a:rPr lang="en-US" sz="2400" dirty="0"/>
              <a:t>)))]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FC9AC-1310-44F3-927E-7B71C043A4A2}"/>
              </a:ext>
            </a:extLst>
          </p:cNvPr>
          <p:cNvSpPr/>
          <p:nvPr/>
        </p:nvSpPr>
        <p:spPr>
          <a:xfrm>
            <a:off x="27020" y="6011232"/>
            <a:ext cx="12192000" cy="84676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25428D-7C4B-4A84-BD34-5EA1652F5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7" y="5498763"/>
            <a:ext cx="1091326" cy="10913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E0249F-219C-4D9C-8565-3853C02BD174}"/>
              </a:ext>
            </a:extLst>
          </p:cNvPr>
          <p:cNvSpPr/>
          <p:nvPr/>
        </p:nvSpPr>
        <p:spPr>
          <a:xfrm>
            <a:off x="4712678" y="6405423"/>
            <a:ext cx="28870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</p:spTree>
    <p:extLst>
      <p:ext uri="{BB962C8B-B14F-4D97-AF65-F5344CB8AC3E}">
        <p14:creationId xmlns:p14="http://schemas.microsoft.com/office/powerpoint/2010/main" val="425844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3C4344107B142896AFF4BAB57AEE6" ma:contentTypeVersion="16" ma:contentTypeDescription="Create a new document." ma:contentTypeScope="" ma:versionID="1b4ae4f646645aa0da8c9455870ff1b8">
  <xsd:schema xmlns:xsd="http://www.w3.org/2001/XMLSchema" xmlns:xs="http://www.w3.org/2001/XMLSchema" xmlns:p="http://schemas.microsoft.com/office/2006/metadata/properties" xmlns:ns2="a4cecb87-7127-4cec-8ade-f39cabdda460" xmlns:ns3="e0533433-c614-42f1-a6db-1e117b426f00" targetNamespace="http://schemas.microsoft.com/office/2006/metadata/properties" ma:root="true" ma:fieldsID="a4c14307a8b92a900619a17aef0a65b4" ns2:_="" ns3:_="">
    <xsd:import namespace="a4cecb87-7127-4cec-8ade-f39cabdda460"/>
    <xsd:import namespace="e0533433-c614-42f1-a6db-1e117b426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cecb87-7127-4cec-8ade-f39cabdda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54eff52-6b6d-4e5f-a3b0-187f185b1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3433-c614-42f1-a6db-1e117b42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52b77c-496f-4984-9256-af5fcad5ff1d}" ma:internalName="TaxCatchAll" ma:showField="CatchAllData" ma:web="e0533433-c614-42f1-a6db-1e117b426f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cecb87-7127-4cec-8ade-f39cabdda460">
      <Terms xmlns="http://schemas.microsoft.com/office/infopath/2007/PartnerControls"/>
    </lcf76f155ced4ddcb4097134ff3c332f>
    <TaxCatchAll xmlns="e0533433-c614-42f1-a6db-1e117b426f00" xsi:nil="true"/>
  </documentManagement>
</p:properties>
</file>

<file path=customXml/itemProps1.xml><?xml version="1.0" encoding="utf-8"?>
<ds:datastoreItem xmlns:ds="http://schemas.openxmlformats.org/officeDocument/2006/customXml" ds:itemID="{E9C6B27E-8465-4038-884A-8BE146788A4B}"/>
</file>

<file path=customXml/itemProps2.xml><?xml version="1.0" encoding="utf-8"?>
<ds:datastoreItem xmlns:ds="http://schemas.openxmlformats.org/officeDocument/2006/customXml" ds:itemID="{06E1F75B-4C02-4062-9BE5-2A8FDF6FF5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A65E-F7F7-4070-9FA5-E76829ED4E6B}">
  <ds:schemaRefs>
    <ds:schemaRef ds:uri="http://schemas.microsoft.com/office/2006/metadata/properties"/>
    <ds:schemaRef ds:uri="e0533433-c614-42f1-a6db-1e117b426f00"/>
    <ds:schemaRef ds:uri="http://schemas.openxmlformats.org/package/2006/metadata/core-properties"/>
    <ds:schemaRef ds:uri="http://purl.org/dc/terms/"/>
    <ds:schemaRef ds:uri="a4cecb87-7127-4cec-8ade-f39cabdda46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796</Words>
  <Application>Microsoft Office PowerPoint</Application>
  <PresentationFormat>Widescreen</PresentationFormat>
  <Paragraphs>120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Statistics and Visualisation with R</vt:lpstr>
      <vt:lpstr>Today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Explore your sample: Summary Stats</vt:lpstr>
      <vt:lpstr>Central Tendency</vt:lpstr>
      <vt:lpstr>PowerPoint Presentation</vt:lpstr>
      <vt:lpstr>PowerPoint Presentation</vt:lpstr>
      <vt:lpstr>PowerPoint Presentation</vt:lpstr>
      <vt:lpstr>Visualise the distribution: Histogram and Density plots</vt:lpstr>
      <vt:lpstr>Visualise the distribution: Histogram and Density plots</vt:lpstr>
      <vt:lpstr>PowerPoint Presentation</vt:lpstr>
      <vt:lpstr>PowerPoint Presentation</vt:lpstr>
      <vt:lpstr>PowerPoint Presentation</vt:lpstr>
      <vt:lpstr>Next Class</vt:lpstr>
      <vt:lpstr>References and 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 and Visualisation with R</dc:title>
  <dc:creator>MICHIELIN Lucia</dc:creator>
  <cp:lastModifiedBy>MICHIELIN Lucia</cp:lastModifiedBy>
  <cp:revision>21</cp:revision>
  <dcterms:created xsi:type="dcterms:W3CDTF">2020-04-10T11:47:41Z</dcterms:created>
  <dcterms:modified xsi:type="dcterms:W3CDTF">2021-10-11T13:44:43Z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0x010100ADF3C4344107B142896AFF4BAB57AEE6</vt:lpwstr>
  </property>
</Properties>
</file>