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62" r:id="rId5"/>
    <p:sldId id="278" r:id="rId6"/>
    <p:sldId id="334" r:id="rId7"/>
    <p:sldId id="361" r:id="rId8"/>
    <p:sldId id="318" r:id="rId9"/>
    <p:sldId id="342" r:id="rId10"/>
    <p:sldId id="362" r:id="rId11"/>
    <p:sldId id="343" r:id="rId12"/>
    <p:sldId id="344" r:id="rId13"/>
    <p:sldId id="345" r:id="rId14"/>
    <p:sldId id="357" r:id="rId15"/>
    <p:sldId id="356" r:id="rId16"/>
    <p:sldId id="358" r:id="rId17"/>
    <p:sldId id="359" r:id="rId18"/>
    <p:sldId id="346" r:id="rId19"/>
    <p:sldId id="347" r:id="rId20"/>
    <p:sldId id="348" r:id="rId21"/>
    <p:sldId id="365" r:id="rId22"/>
    <p:sldId id="267" r:id="rId23"/>
    <p:sldId id="363" r:id="rId24"/>
    <p:sldId id="364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F9C19-61C1-44B1-A719-0DE1FE2CD4C3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2CBA-6EDB-4699-AB42-F05280E35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16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C594-B7BC-4872-85A6-571623EE0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BBF68-9024-4E5E-9077-C1414FB9E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8704-3780-4C8B-8EF4-80D0C6AD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9BB3-26D6-43EC-A9CF-5125ED16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2527-D8F5-45D9-86D5-D76048E3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18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4328-FABB-4E86-98C9-038DFE07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D986C-B4FD-49D8-8AAA-BB9DA208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0DA0-B849-491C-B263-2040452C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7242-856D-4762-8322-BE67E16D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F6E4-BE89-4983-BA79-EB463DB8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75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5EFC8-0411-47C1-94A4-435DC106C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891E-2E98-4954-AAEA-2A8F4D67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55CA-BBF8-4E64-9717-673C893F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6C04-DB9E-4799-8400-F10FB8FD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942B-26AD-493D-8168-CD80C7E3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5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8CF9-F2C7-4506-8C89-B745630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5110-FC45-408E-B7C4-0287C1BA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F5F2-44BA-4D5B-85D1-ACFE399E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BB55-F45F-4CC5-9509-86DACFB3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33CB-851B-4143-BBF0-8598E737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9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7274-3D07-4B1C-8006-9BB8209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7E7F-5473-4EAF-9EC1-785A374E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5EB7-4758-412E-9319-74064903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65883-5D31-45F6-87E8-B2791AFA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2EE1-E49E-4190-984F-91D3955B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00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BD85-A86C-4E17-9D17-C71A8496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820C-86F9-4B2B-B11F-F2E49B3A4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D29FE-F4C4-4B0A-978A-F9790AF15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DE2D-02F6-4B53-8DE0-3C85683A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785D-B022-430B-AB2B-C6C9CEE6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43689-5921-4A60-AC37-2AEF842D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E2D0-A8D9-4515-8C9A-5683D944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4B15D-5D3B-40C9-BC90-ECF76019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1ED0-0F35-41F0-AC92-9D8C47D3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DED45-DB53-4636-8EAF-4AA635722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794EB-C4B3-4AFF-A395-7906DF2AC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1B8DC-571B-4901-9F88-CC8F8F98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FD2FE-4DE2-4BA5-8CFE-2AF309AB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AE4AD-2B23-4BFF-A723-2150C17A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24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DD00-B70F-4545-A54E-F9CABC62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D18CE-70E5-4A5D-B621-26EFD4DE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AF32C-8293-4249-AA2D-C5D0711F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C680-0946-42F3-B9FF-1EDF8018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3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CFF04-3152-46F1-80FF-E1327994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C7ABF-8C3E-4E84-AFEB-7AEE2125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DEDD5-DC5F-4D33-91AA-18D47D4E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6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A52-9398-4EC2-BE2F-58033C26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D66A-E2DD-48C2-892B-04FE7A7A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E3078-FB4E-4DAF-A9CD-9420CA75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CDA43-703F-4669-A87C-06A14F30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CFE47-307B-4B64-A6A7-03129F9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D956-EC7F-4B07-B168-6ECB364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5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8407-17D0-4F1B-A8C6-C180DD62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59F05-76EB-4452-98A7-2A69573F9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ACFD6-29F4-4277-BD6F-070781C5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D07F-606D-4CA2-BA24-D29EE8D6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AC45-A41A-4A60-B94B-56101D51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7F9C-C26A-4C36-8EAE-FF64E071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83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34EBA-09BD-406A-A33F-EF8C6269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3FEC2-05D1-40F2-B9EB-59F9DBA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9DF5-76CB-4399-A908-D69942CBD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F598-3B46-435A-A97B-8CD7E3A89A35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971E-67A3-4447-8E32-152385333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7361-B76B-40DC-AB85-2689DE2FB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920D-96CA-4CC3-91E7-1BFE8606D4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3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datanovia.com/en/blog/top-r-color-palettes-to-know-for-great-data-visualiza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datanovia.com/en/blog/top-r-color-palettes-to-know-for-great-data-visualiza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xcolortool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hyperlink" Target="http://sape.inf.usi.ch/quick-reference/ggplot2/colou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icshowto.com/what-is-bias/" TargetMode="External"/><Relationship Id="rId13" Type="http://schemas.openxmlformats.org/officeDocument/2006/relationships/hyperlink" Target="http://www.sthda.com/english/wiki/ggplot2-colors-how-to-change-colors-automatically-and-manually" TargetMode="External"/><Relationship Id="rId3" Type="http://schemas.openxmlformats.org/officeDocument/2006/relationships/hyperlink" Target="https://www.statisticssolutions.com/what-is-the-difference-between-population-and-sample/" TargetMode="External"/><Relationship Id="rId7" Type="http://schemas.openxmlformats.org/officeDocument/2006/relationships/hyperlink" Target="https://data36.com/statistical-bias-types-explained/" TargetMode="External"/><Relationship Id="rId12" Type="http://schemas.openxmlformats.org/officeDocument/2006/relationships/hyperlink" Target="http://www.cookbook-r.com/Graphs/Colors_(ggplot2)/" TargetMode="External"/><Relationship Id="rId2" Type="http://schemas.openxmlformats.org/officeDocument/2006/relationships/hyperlink" Target="https://stattrek.com/sampling/populations-and-sample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ummies.com/education/math/statistics/how-to-identify-statistical-bias/" TargetMode="External"/><Relationship Id="rId11" Type="http://schemas.openxmlformats.org/officeDocument/2006/relationships/hyperlink" Target="https://www.hexcolortool.com/" TargetMode="External"/><Relationship Id="rId5" Type="http://schemas.openxmlformats.org/officeDocument/2006/relationships/hyperlink" Target="https://towardsdatascience.com/what-is-statistical-bias-and-why-is-it-so-important-in-data-science-80e02bf7a88d" TargetMode="External"/><Relationship Id="rId15" Type="http://schemas.openxmlformats.org/officeDocument/2006/relationships/hyperlink" Target="http://sape.inf.usi.ch/quick-reference/ggplot2/colour" TargetMode="External"/><Relationship Id="rId10" Type="http://schemas.openxmlformats.org/officeDocument/2006/relationships/hyperlink" Target="https://www.datanovia.com/en/blog/ggplot-colors-best-tricks-you-will-love/" TargetMode="External"/><Relationship Id="rId4" Type="http://schemas.openxmlformats.org/officeDocument/2006/relationships/hyperlink" Target="https://www.youtube.com/watch?v=eIZD1BFfw8E" TargetMode="External"/><Relationship Id="rId9" Type="http://schemas.openxmlformats.org/officeDocument/2006/relationships/hyperlink" Target="https://www.datanovia.com/en/blog/top-r-color-palettes-to-know-for-great-data-visualization/" TargetMode="External"/><Relationship Id="rId14" Type="http://schemas.openxmlformats.org/officeDocument/2006/relationships/hyperlink" Target="https://www.r-graph-gallery.com/ggplot2-colo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boxplot.html" TargetMode="External"/><Relationship Id="rId7" Type="http://schemas.openxmlformats.org/officeDocument/2006/relationships/hyperlink" Target="https://www.linkedin.com/learning/data-visualization-in-r-with-ggplot2/box-plots?autoplay=true&amp;u=50251009" TargetMode="External"/><Relationship Id="rId2" Type="http://schemas.openxmlformats.org/officeDocument/2006/relationships/hyperlink" Target="http://www.cookbook-r.com/Graphs/Plotting_distributions_(ggplot2)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-redactyl.io/blog/2016/04/creating-plots-in-r-using-ggplot2-part-10-boxplots.html" TargetMode="External"/><Relationship Id="rId5" Type="http://schemas.openxmlformats.org/officeDocument/2006/relationships/hyperlink" Target="https://ggplot2.tidyverse.org/reference/geom_boxplot.html" TargetMode="External"/><Relationship Id="rId4" Type="http://schemas.openxmlformats.org/officeDocument/2006/relationships/hyperlink" Target="http://www.sthda.com/english/wiki/ggplot2-box-plot-quick-start-guide-r-software-and-data-visualiz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graph-gallery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ommons.wikimedia.org/wiki/File:Boxplot_vs_PDF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F420F5C-EA28-4F47-A945-049A0E0B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92" y="668503"/>
            <a:ext cx="8437008" cy="5858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7549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3064"/>
            <a:ext cx="3652189" cy="1046681"/>
          </a:xfrm>
          <a:noFill/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Statistics </a:t>
            </a:r>
            <a:r>
              <a:rPr lang="it-IT" dirty="0">
                <a:solidFill>
                  <a:schemeClr val="bg1"/>
                </a:solidFill>
              </a:rPr>
              <a:t>and Visualisation with 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3C333-9695-463E-9B09-1C934511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0" y="0"/>
            <a:ext cx="2419350" cy="242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102" y="6372809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lmichiel@exseed.ed.ac.uk</a:t>
            </a:r>
          </a:p>
        </p:txBody>
      </p:sp>
    </p:spTree>
    <p:extLst>
      <p:ext uri="{BB962C8B-B14F-4D97-AF65-F5344CB8AC3E}">
        <p14:creationId xmlns:p14="http://schemas.microsoft.com/office/powerpoint/2010/main" val="316653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8191725" y="1757022"/>
            <a:ext cx="3650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3200" b="1" dirty="0"/>
              <a:t>Color brewer Palettes</a:t>
            </a:r>
          </a:p>
        </p:txBody>
      </p:sp>
      <p:pic>
        <p:nvPicPr>
          <p:cNvPr id="1026" name="Picture 2" descr="RColorBrewer palettes">
            <a:extLst>
              <a:ext uri="{FF2B5EF4-FFF2-40B4-BE49-F238E27FC236}">
                <a16:creationId xmlns:a16="http://schemas.microsoft.com/office/drawing/2014/main" id="{D0424753-39D6-4D35-9AFB-54D3899E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17" y="66308"/>
            <a:ext cx="4620358" cy="578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12635-A406-4299-8F00-7C965443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" y="66308"/>
            <a:ext cx="2911605" cy="5892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19876" y="1557516"/>
            <a:ext cx="2809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Playing </a:t>
            </a:r>
            <a:r>
              <a:rPr lang="it-IT" sz="4800" u="sng" dirty="0">
                <a:solidFill>
                  <a:schemeClr val="bg1"/>
                </a:solidFill>
                <a:latin typeface="+mj-lt"/>
              </a:rPr>
              <a:t>with</a:t>
            </a:r>
            <a:r>
              <a:rPr lang="it-IT" sz="4800" dirty="0">
                <a:solidFill>
                  <a:schemeClr val="bg1"/>
                </a:solidFill>
                <a:latin typeface="+mj-lt"/>
              </a:rPr>
              <a:t> colours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0C95F-1263-4D0C-8EF2-0F2FB6E5E345}"/>
              </a:ext>
            </a:extLst>
          </p:cNvPr>
          <p:cNvSpPr/>
          <p:nvPr/>
        </p:nvSpPr>
        <p:spPr>
          <a:xfrm>
            <a:off x="9415749" y="4704061"/>
            <a:ext cx="2447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hlinkClick r:id="rId4"/>
              </a:rPr>
              <a:t>https://www.datanovia.com/en/blog/top-r-color-palettes-to-know-for-great-data-visualization/</a:t>
            </a:r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80076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8445607" y="2372482"/>
            <a:ext cx="3726517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3200" b="1" dirty="0"/>
              <a:t>Wesander Palettes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12635-A406-4299-8F00-7C965443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" y="96305"/>
            <a:ext cx="3726517" cy="5847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46088" y="2342346"/>
            <a:ext cx="3274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u="sng" dirty="0">
                <a:solidFill>
                  <a:schemeClr val="bg1"/>
                </a:solidFill>
                <a:latin typeface="+mj-lt"/>
              </a:rPr>
              <a:t>Playing with </a:t>
            </a:r>
            <a:r>
              <a:rPr lang="it-IT" sz="4800" dirty="0">
                <a:solidFill>
                  <a:schemeClr val="bg1"/>
                </a:solidFill>
                <a:latin typeface="+mj-lt"/>
              </a:rPr>
              <a:t>colours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AF7281-684D-4C5B-B1E7-7A110C3D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95" y="136646"/>
            <a:ext cx="4320886" cy="581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F72E17-8654-4110-BE11-39D45E84E7B1}"/>
              </a:ext>
            </a:extLst>
          </p:cNvPr>
          <p:cNvSpPr/>
          <p:nvPr/>
        </p:nvSpPr>
        <p:spPr>
          <a:xfrm>
            <a:off x="9187285" y="4677007"/>
            <a:ext cx="2548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hlinkClick r:id="rId4"/>
              </a:rPr>
              <a:t>https://www.datanovia.com/en/blog/top-r-color-palettes-to-know-for-great-data-visualization/</a:t>
            </a:r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67184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922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378843" y="78437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Using a Gray values palette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7743145" y="1120005"/>
            <a:ext cx="413887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You can plot everything in a </a:t>
            </a:r>
            <a:r>
              <a:rPr lang="it-IT" sz="2400" b="1" dirty="0"/>
              <a:t>gray scale </a:t>
            </a:r>
            <a:r>
              <a:rPr lang="it-IT" sz="2400" dirty="0"/>
              <a:t>by using </a:t>
            </a:r>
            <a:endParaRPr lang="it-IT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+ </a:t>
            </a:r>
            <a:r>
              <a:rPr lang="en-US" sz="2400" b="1" dirty="0" err="1"/>
              <a:t>scale_color_grey</a:t>
            </a:r>
            <a:r>
              <a:rPr lang="en-US" sz="2400" dirty="0"/>
              <a:t>(start = 0.6, end = 0.1)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Start</a:t>
            </a:r>
            <a:r>
              <a:rPr lang="en-US" sz="2400" dirty="0"/>
              <a:t>: the lighter value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End</a:t>
            </a:r>
            <a:r>
              <a:rPr lang="en-US" sz="2400" dirty="0"/>
              <a:t>: the darker color </a:t>
            </a:r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8F2B4-B725-4563-957C-F201A3C8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06" y="1214478"/>
            <a:ext cx="6666221" cy="4561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14524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1"/>
            <a:ext cx="11658600" cy="1079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1" y="159596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Manually changing colours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6499967" y="1315464"/>
            <a:ext cx="5338762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400" dirty="0"/>
              <a:t>You can use either the hex values (</a:t>
            </a:r>
            <a:r>
              <a:rPr lang="it-IT" sz="2400" dirty="0">
                <a:hlinkClick r:id="rId3"/>
              </a:rPr>
              <a:t>https://www.hexcolortool.com/</a:t>
            </a:r>
            <a:r>
              <a:rPr lang="it-IT" sz="2400" dirty="0"/>
              <a:t>) </a:t>
            </a:r>
          </a:p>
          <a:p>
            <a:pPr>
              <a:lnSpc>
                <a:spcPct val="120000"/>
              </a:lnSpc>
            </a:pPr>
            <a:r>
              <a:rPr lang="it-IT" sz="2400" dirty="0"/>
              <a:t>or the colours names recognised by ggplot (</a:t>
            </a:r>
            <a:r>
              <a:rPr lang="it-IT" sz="2400" dirty="0">
                <a:hlinkClick r:id="rId4"/>
              </a:rPr>
              <a:t>http://sape.inf.usi.ch/quick-reference/ggplot2/colour</a:t>
            </a:r>
            <a:r>
              <a:rPr lang="it-IT" sz="2400" dirty="0"/>
              <a:t>)</a:t>
            </a:r>
          </a:p>
          <a:p>
            <a:pPr>
              <a:lnSpc>
                <a:spcPct val="120000"/>
              </a:lnSpc>
            </a:pPr>
            <a:endParaRPr lang="it-IT" sz="2400" dirty="0"/>
          </a:p>
          <a:p>
            <a:pPr>
              <a:lnSpc>
                <a:spcPct val="120000"/>
              </a:lnSpc>
            </a:pPr>
            <a:r>
              <a:rPr lang="it-IT" sz="2400" dirty="0"/>
              <a:t>You need to select a n number of colors corresponding to the number of different colours you need within a concatenate function 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0DEC3-2B2D-47A3-BB27-F3F059F63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75" y="1378861"/>
            <a:ext cx="5668053" cy="3878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416776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1"/>
            <a:ext cx="11658600" cy="1079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1" y="176504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Continuous colours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6469478" y="1511578"/>
            <a:ext cx="5338762" cy="3165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400" dirty="0"/>
              <a:t>When instead of a series of values you need a continous palette like for scatterplots you can use:</a:t>
            </a:r>
          </a:p>
          <a:p>
            <a:pPr>
              <a:lnSpc>
                <a:spcPct val="120000"/>
              </a:lnSpc>
            </a:pPr>
            <a:r>
              <a:rPr lang="it-IT" sz="2400" dirty="0"/>
              <a:t>+</a:t>
            </a:r>
            <a:r>
              <a:rPr lang="it-IT" sz="2400" b="1" dirty="0"/>
              <a:t>scale_color_gradientn</a:t>
            </a:r>
            <a:r>
              <a:rPr lang="it-IT" sz="2400" dirty="0"/>
              <a:t>(colours = rainbow(7))</a:t>
            </a:r>
          </a:p>
          <a:p>
            <a:pPr>
              <a:lnSpc>
                <a:spcPct val="120000"/>
              </a:lnSpc>
            </a:pPr>
            <a:r>
              <a:rPr lang="it-IT" sz="2400" dirty="0"/>
              <a:t>7: is the number of colours the system will use and rainbow is the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FB56C-21C9-42A6-98E4-83BA9B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37" y="1414095"/>
            <a:ext cx="5404427" cy="4434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18642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9227821" y="892208"/>
            <a:ext cx="250983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If you are not sure of the proportions you want to use use the </a:t>
            </a:r>
            <a:r>
              <a:rPr lang="it-IT" sz="2400" b="1" dirty="0"/>
              <a:t>Copy plot to Clipboard</a:t>
            </a:r>
            <a:r>
              <a:rPr lang="it-IT" sz="2400" dirty="0"/>
              <a:t> first and then </a:t>
            </a:r>
            <a:r>
              <a:rPr lang="it-IT" sz="2400" b="1" dirty="0"/>
              <a:t>export</a:t>
            </a:r>
            <a:r>
              <a:rPr lang="it-IT" sz="2400" dirty="0"/>
              <a:t> in the format you want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7A514-0E72-4DCD-A725-DEF5CACC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24"/>
            <a:ext cx="3514725" cy="606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80559" y="1474400"/>
            <a:ext cx="3105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Export and </a:t>
            </a:r>
            <a:r>
              <a:rPr lang="it-IT" sz="4800" u="sng" dirty="0">
                <a:solidFill>
                  <a:schemeClr val="bg1"/>
                </a:solidFill>
                <a:latin typeface="+mj-lt"/>
              </a:rPr>
              <a:t>set</a:t>
            </a:r>
            <a:r>
              <a:rPr lang="it-IT" sz="4800" dirty="0">
                <a:solidFill>
                  <a:schemeClr val="bg1"/>
                </a:solidFill>
                <a:latin typeface="+mj-lt"/>
              </a:rPr>
              <a:t> proportion of  a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A0379-6204-4163-A506-D940DAB9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45" y="273472"/>
            <a:ext cx="5432537" cy="55673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91646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159826"/>
            <a:ext cx="11658600" cy="1000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0" y="60241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Challenge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449482" y="1089547"/>
            <a:ext cx="11347075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Create a </a:t>
            </a:r>
            <a:r>
              <a:rPr lang="en-US" sz="2400" b="1" dirty="0"/>
              <a:t>boxplot visualization </a:t>
            </a:r>
            <a:r>
              <a:rPr lang="en-US" sz="2400" dirty="0"/>
              <a:t>that would analyze the variation of the </a:t>
            </a:r>
            <a:r>
              <a:rPr lang="en-US" sz="2400" b="1" dirty="0"/>
              <a:t>faculty salary</a:t>
            </a:r>
            <a:r>
              <a:rPr lang="en-US" sz="2400" dirty="0"/>
              <a:t> average across the </a:t>
            </a:r>
            <a:r>
              <a:rPr lang="en-US" sz="2400" b="1" dirty="0"/>
              <a:t>different regions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Add to the visualization the representation of the </a:t>
            </a:r>
            <a:r>
              <a:rPr lang="en-US" sz="2400" b="1" dirty="0"/>
              <a:t>single observations </a:t>
            </a:r>
            <a:r>
              <a:rPr lang="en-US" sz="2400" dirty="0"/>
              <a:t>(Tip: use </a:t>
            </a:r>
            <a:r>
              <a:rPr lang="en-US" sz="2400" dirty="0" err="1"/>
              <a:t>geom_jitter</a:t>
            </a:r>
            <a:r>
              <a:rPr lang="en-US" sz="2400" dirty="0"/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Set the parameters to make </a:t>
            </a:r>
            <a:r>
              <a:rPr lang="en-US" sz="2400" b="1" dirty="0"/>
              <a:t>the graph more readable </a:t>
            </a:r>
            <a:r>
              <a:rPr lang="en-US" sz="2400" dirty="0"/>
              <a:t>(size and alpha of the jitters, hide the outliers of the boxplot, change the colors to something you like more)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/>
              <a:t>Export the final graph into the plot folder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84378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04F524-00B7-4D85-A4F9-621BBB47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62" y="220224"/>
            <a:ext cx="7790017" cy="5310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7B885B-E722-463E-9047-F90598CC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23"/>
            <a:ext cx="3514725" cy="5875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83450" y="2431112"/>
            <a:ext cx="3347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u="sng" dirty="0">
                <a:solidFill>
                  <a:schemeClr val="bg1"/>
                </a:solidFill>
                <a:latin typeface="+mj-lt"/>
              </a:rPr>
              <a:t>Challenge 3: </a:t>
            </a:r>
            <a:r>
              <a:rPr lang="it-IT" sz="4800" dirty="0">
                <a:solidFill>
                  <a:schemeClr val="bg1"/>
                </a:solidFill>
                <a:latin typeface="+mj-lt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36436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/>
          <p:nvPr/>
        </p:nvSpPr>
        <p:spPr>
          <a:xfrm>
            <a:off x="0" y="4138065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494567" y="4105855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995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0" y="4059906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0" y="4943006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B14F8E-028C-4553-936C-67EBD73319EF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1411E-4B1A-41A6-84DD-2FD3AE1E2B6D}"/>
              </a:ext>
            </a:extLst>
          </p:cNvPr>
          <p:cNvSpPr/>
          <p:nvPr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49C34F7-1A24-4CB6-B027-718128965D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12" y="199469"/>
            <a:ext cx="11588621" cy="6363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Next Class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21" y="693289"/>
            <a:ext cx="6802212" cy="5894123"/>
          </a:xfrm>
        </p:spPr>
        <p:txBody>
          <a:bodyPr anchor="ctr">
            <a:normAutofit/>
          </a:bodyPr>
          <a:lstStyle/>
          <a:p>
            <a:pPr lvl="1"/>
            <a:r>
              <a:rPr lang="it-IT" sz="2800" dirty="0"/>
              <a:t>Data Collection </a:t>
            </a:r>
          </a:p>
          <a:p>
            <a:pPr lvl="1"/>
            <a:r>
              <a:rPr lang="it-IT" sz="2800" dirty="0"/>
              <a:t>Datesets biases</a:t>
            </a:r>
          </a:p>
          <a:p>
            <a:pPr lvl="1"/>
            <a:r>
              <a:rPr lang="it-IT" sz="2800" dirty="0"/>
              <a:t>Inferential statistics</a:t>
            </a:r>
          </a:p>
          <a:p>
            <a:pPr lvl="1"/>
            <a:r>
              <a:rPr lang="it-IT" sz="2800" dirty="0"/>
              <a:t>Probability </a:t>
            </a:r>
          </a:p>
          <a:p>
            <a:pPr lvl="1"/>
            <a:endParaRPr lang="it-IT" sz="28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5186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12" y="199469"/>
            <a:ext cx="11588621" cy="6363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Today Program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21" y="693289"/>
            <a:ext cx="6802212" cy="5894123"/>
          </a:xfrm>
        </p:spPr>
        <p:txBody>
          <a:bodyPr anchor="ctr">
            <a:normAutofit/>
          </a:bodyPr>
          <a:lstStyle/>
          <a:p>
            <a:pPr lvl="1"/>
            <a:r>
              <a:rPr lang="it-IT" sz="2800" dirty="0"/>
              <a:t>Discuss Challenge 2</a:t>
            </a:r>
          </a:p>
          <a:p>
            <a:pPr lvl="1"/>
            <a:r>
              <a:rPr lang="it-IT" sz="2800" dirty="0"/>
              <a:t>Boxplots</a:t>
            </a:r>
          </a:p>
          <a:p>
            <a:pPr lvl="1"/>
            <a:r>
              <a:rPr lang="it-IT" sz="2800" dirty="0"/>
              <a:t>Playing with colours </a:t>
            </a:r>
          </a:p>
          <a:p>
            <a:pPr lvl="1"/>
            <a:r>
              <a:rPr lang="it-IT" sz="2800" dirty="0"/>
              <a:t>Exporting graphs</a:t>
            </a:r>
          </a:p>
          <a:p>
            <a:pPr marL="457200" lvl="1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1716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12" y="199469"/>
            <a:ext cx="11588621" cy="6363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3" y="547515"/>
            <a:ext cx="2483801" cy="4930246"/>
          </a:xfrm>
        </p:spPr>
        <p:txBody>
          <a:bodyPr>
            <a:normAutofit/>
          </a:bodyPr>
          <a:lstStyle/>
          <a:p>
            <a:pPr algn="r"/>
            <a:r>
              <a:rPr lang="it-IT" sz="4000" dirty="0">
                <a:solidFill>
                  <a:schemeClr val="accent1"/>
                </a:solidFill>
              </a:rPr>
              <a:t>References and other Resources</a:t>
            </a:r>
            <a:endParaRPr lang="it-IT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4" y="199469"/>
            <a:ext cx="9277099" cy="636347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800" dirty="0"/>
              <a:t>Sample, Population and Bias </a:t>
            </a:r>
            <a:endParaRPr lang="en-GB" sz="1800" b="1" dirty="0"/>
          </a:p>
          <a:p>
            <a:pPr fontAlgn="base"/>
            <a:r>
              <a:rPr lang="en-GB" sz="1800" u="sng" dirty="0">
                <a:hlinkClick r:id="rId2"/>
              </a:rPr>
              <a:t>https://stattrek.com/sampling/populations-and-samples.aspx</a:t>
            </a:r>
            <a:endParaRPr lang="en-GB" sz="1800" dirty="0"/>
          </a:p>
          <a:p>
            <a:pPr fontAlgn="base"/>
            <a:r>
              <a:rPr lang="en-GB" sz="1800" u="sng" dirty="0">
                <a:hlinkClick r:id="rId3"/>
              </a:rPr>
              <a:t>https://www.statisticssolutions.com/what-is-the-difference-between-population-and-sample/</a:t>
            </a:r>
            <a:endParaRPr lang="en-GB" sz="1800" dirty="0"/>
          </a:p>
          <a:p>
            <a:pPr fontAlgn="base"/>
            <a:r>
              <a:rPr lang="en-GB" sz="1800" u="sng" dirty="0">
                <a:hlinkClick r:id="rId4"/>
              </a:rPr>
              <a:t>https://www.youtube.com/watch?v=eIZD1BFfw8E</a:t>
            </a:r>
            <a:endParaRPr lang="en-GB" sz="1800" dirty="0"/>
          </a:p>
          <a:p>
            <a:pPr fontAlgn="base"/>
            <a:r>
              <a:rPr lang="en-GB" sz="1800" u="sng" dirty="0">
                <a:hlinkClick r:id="rId5"/>
              </a:rPr>
              <a:t>https://towardsdatascience.com/what-is-statistical-bias-and-why-is-it-so-important-in-data-science-80e02bf7a88d</a:t>
            </a:r>
            <a:endParaRPr lang="en-GB" sz="1800" dirty="0"/>
          </a:p>
          <a:p>
            <a:pPr fontAlgn="base"/>
            <a:r>
              <a:rPr lang="en-GB" sz="1800" u="sng" dirty="0">
                <a:hlinkClick r:id="rId6"/>
              </a:rPr>
              <a:t>https://www.dummies.com/education/math/statistics/how-to-identify-statistical-bias/</a:t>
            </a:r>
            <a:endParaRPr lang="en-GB" sz="1800" dirty="0"/>
          </a:p>
          <a:p>
            <a:pPr fontAlgn="base"/>
            <a:r>
              <a:rPr lang="en-GB" sz="1800" u="sng" dirty="0">
                <a:hlinkClick r:id="rId7"/>
              </a:rPr>
              <a:t>https://data36.com/statistical-bias-types-explained/</a:t>
            </a:r>
            <a:endParaRPr lang="en-GB" sz="1800" dirty="0"/>
          </a:p>
          <a:p>
            <a:pPr fontAlgn="base"/>
            <a:r>
              <a:rPr lang="en-GB" sz="1800" u="sng" dirty="0">
                <a:hlinkClick r:id="rId8"/>
              </a:rPr>
              <a:t>https://www.statisticshowto.com/what-is-bias/</a:t>
            </a:r>
            <a:endParaRPr lang="en-GB" sz="1800" u="sng" dirty="0"/>
          </a:p>
          <a:p>
            <a:pPr marL="0" indent="0">
              <a:buNone/>
            </a:pPr>
            <a:r>
              <a:rPr lang="en-GB" sz="1800" dirty="0"/>
              <a:t>Setting Colour</a:t>
            </a:r>
            <a:endParaRPr lang="en-GB" sz="1800" b="1" dirty="0"/>
          </a:p>
          <a:p>
            <a:pPr fontAlgn="base"/>
            <a:r>
              <a:rPr lang="en-GB" sz="1800" u="sng" dirty="0">
                <a:hlinkClick r:id="rId9"/>
              </a:rPr>
              <a:t>https://www.datanovia.com/en/blog/top-r-color-palettes-to-know-for-great-data-visualization/</a:t>
            </a:r>
            <a:endParaRPr lang="en-GB" sz="1800" dirty="0"/>
          </a:p>
          <a:p>
            <a:pPr fontAlgn="base"/>
            <a:r>
              <a:rPr lang="en-GB" sz="1800" u="sng" dirty="0">
                <a:hlinkClick r:id="rId10"/>
              </a:rPr>
              <a:t>https://www.datanovia.com/en/blog/ggplot-colors-best-tricks-you-will-love/</a:t>
            </a:r>
            <a:endParaRPr lang="en-GB" sz="1800" dirty="0"/>
          </a:p>
          <a:p>
            <a:pPr fontAlgn="base"/>
            <a:r>
              <a:rPr lang="en-GB" sz="1800" u="sng" dirty="0">
                <a:hlinkClick r:id="rId11"/>
              </a:rPr>
              <a:t>https://www.hexcolortool.com/</a:t>
            </a:r>
            <a:endParaRPr lang="en-GB" sz="1800" dirty="0"/>
          </a:p>
          <a:p>
            <a:pPr fontAlgn="base"/>
            <a:r>
              <a:rPr lang="en-GB" sz="1800" u="sng" dirty="0">
                <a:hlinkClick r:id="rId12"/>
              </a:rPr>
              <a:t>http://www.cookbook-r.com/Graphs/Colors_(ggplot2)/</a:t>
            </a:r>
            <a:endParaRPr lang="en-GB" sz="1800" dirty="0"/>
          </a:p>
          <a:p>
            <a:pPr fontAlgn="base"/>
            <a:r>
              <a:rPr lang="en-GB" sz="1800" u="sng" dirty="0">
                <a:hlinkClick r:id="rId13"/>
              </a:rPr>
              <a:t>http://www.sthda.com/english/wiki/ggplot2-colors-how-to-change-colors-automatically-and-manually</a:t>
            </a:r>
            <a:endParaRPr lang="en-GB" sz="1800" dirty="0"/>
          </a:p>
          <a:p>
            <a:pPr fontAlgn="base"/>
            <a:r>
              <a:rPr lang="en-GB" sz="1800" u="sng" dirty="0">
                <a:hlinkClick r:id="rId14"/>
              </a:rPr>
              <a:t>https://www.r-graph-gallery.com/ggplot2-color.html</a:t>
            </a:r>
            <a:endParaRPr lang="en-GB" sz="1800" dirty="0"/>
          </a:p>
          <a:p>
            <a:pPr fontAlgn="base"/>
            <a:r>
              <a:rPr lang="en-GB" sz="1800" u="sng" dirty="0">
                <a:hlinkClick r:id="rId15"/>
              </a:rPr>
              <a:t>http://sape.inf.usi.ch/quick-reference/ggplot2/colour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608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12" y="199469"/>
            <a:ext cx="11588621" cy="6363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8" y="693289"/>
            <a:ext cx="2576566" cy="4930246"/>
          </a:xfrm>
        </p:spPr>
        <p:txBody>
          <a:bodyPr>
            <a:normAutofit/>
          </a:bodyPr>
          <a:lstStyle/>
          <a:p>
            <a:pPr algn="r"/>
            <a:r>
              <a:rPr lang="it-IT" sz="4000" dirty="0">
                <a:solidFill>
                  <a:schemeClr val="accent1"/>
                </a:solidFill>
              </a:rPr>
              <a:t>References and other Resources</a:t>
            </a:r>
            <a:endParaRPr lang="it-IT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444" y="434145"/>
            <a:ext cx="9149644" cy="5894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Boxplot</a:t>
            </a:r>
            <a:endParaRPr lang="en-GB" sz="2000" dirty="0"/>
          </a:p>
          <a:p>
            <a:pPr fontAlgn="base"/>
            <a:r>
              <a:rPr lang="en-GB" sz="2000" u="sng" dirty="0">
                <a:hlinkClick r:id="rId2"/>
              </a:rPr>
              <a:t>http://www.cookbook-r.com/Graphs/Plotting_distributions_(ggplot2)/</a:t>
            </a:r>
            <a:endParaRPr lang="en-GB" sz="2000" dirty="0"/>
          </a:p>
          <a:p>
            <a:pPr fontAlgn="base"/>
            <a:r>
              <a:rPr lang="en-GB" sz="2000" u="sng" dirty="0">
                <a:hlinkClick r:id="rId3"/>
              </a:rPr>
              <a:t>https://www.r-graph-gallery.com/boxplot.html</a:t>
            </a:r>
            <a:endParaRPr lang="en-GB" sz="2000" dirty="0"/>
          </a:p>
          <a:p>
            <a:pPr fontAlgn="base"/>
            <a:r>
              <a:rPr lang="en-GB" sz="2000" u="sng" dirty="0">
                <a:hlinkClick r:id="rId4"/>
              </a:rPr>
              <a:t>http://www.sthda.com/english/wiki/ggplot2-box-plot-quick-start-guide-r-software-and-data-visualization</a:t>
            </a:r>
            <a:endParaRPr lang="en-GB" sz="2000" dirty="0"/>
          </a:p>
          <a:p>
            <a:pPr fontAlgn="base"/>
            <a:r>
              <a:rPr lang="en-GB" sz="2000" u="sng" dirty="0">
                <a:hlinkClick r:id="rId5"/>
              </a:rPr>
              <a:t>https://ggplot2.tidyverse.org/reference/geom_boxplot.html</a:t>
            </a:r>
            <a:endParaRPr lang="en-GB" sz="2000" dirty="0"/>
          </a:p>
          <a:p>
            <a:pPr fontAlgn="base"/>
            <a:r>
              <a:rPr lang="en-GB" sz="2000" u="sng" dirty="0">
                <a:hlinkClick r:id="rId6"/>
              </a:rPr>
              <a:t>http://t-redactyl.io/blog/2016/04/creating-plots-in-r-using-ggplot2-part-10-boxplots.html</a:t>
            </a:r>
            <a:endParaRPr lang="en-GB" sz="2000" dirty="0"/>
          </a:p>
          <a:p>
            <a:r>
              <a:rPr lang="en-GB" sz="2000" u="sng" dirty="0">
                <a:hlinkClick r:id="rId7"/>
              </a:rPr>
              <a:t>https://www.linkedin.com/learning/data-visualization-in-r-with-ggplot2/box-plots?autoplay=true&amp;u=50251009</a:t>
            </a:r>
            <a:endParaRPr lang="en-GB" sz="2000" dirty="0"/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927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09B94-813D-4AB7-A005-81A482F3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" y="66307"/>
            <a:ext cx="2911605" cy="5877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171861" y="2313857"/>
            <a:ext cx="272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u="sng" dirty="0">
                <a:solidFill>
                  <a:schemeClr val="bg1"/>
                </a:solidFill>
                <a:latin typeface="+mj-lt"/>
              </a:rPr>
              <a:t>Challenge</a:t>
            </a:r>
            <a:r>
              <a:rPr lang="it-IT" sz="4800" dirty="0">
                <a:solidFill>
                  <a:schemeClr val="bg1"/>
                </a:solidFill>
                <a:latin typeface="+mj-lt"/>
              </a:rPr>
              <a:t>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9314C-1BC3-4525-8518-05861484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09" y="211894"/>
            <a:ext cx="7752381" cy="5304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58548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0791"/>
            <a:ext cx="11658600" cy="911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308471" y="-40815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Challenge 2: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8D283-014F-475A-9F5A-C0EDFD21FF65}"/>
              </a:ext>
            </a:extLst>
          </p:cNvPr>
          <p:cNvSpPr txBox="1"/>
          <p:nvPr/>
        </p:nvSpPr>
        <p:spPr>
          <a:xfrm>
            <a:off x="266700" y="1033880"/>
            <a:ext cx="11658600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/>
              <a:t>ggplot</a:t>
            </a:r>
            <a:r>
              <a:rPr lang="it-IT" sz="2000" dirty="0"/>
              <a:t>(college, aes(x=faculty_salary_avg, fill=region)) + </a:t>
            </a:r>
          </a:p>
          <a:p>
            <a:r>
              <a:rPr lang="it-IT" sz="2000" dirty="0"/>
              <a:t>  </a:t>
            </a:r>
            <a:r>
              <a:rPr lang="it-IT" sz="2000" b="1" dirty="0"/>
              <a:t>geom_histogram</a:t>
            </a:r>
            <a:r>
              <a:rPr lang="it-IT" sz="2000" dirty="0"/>
              <a:t>(alpha=0.8, color="black", binwidth=750)+</a:t>
            </a:r>
          </a:p>
          <a:p>
            <a:r>
              <a:rPr lang="it-IT" sz="2000" dirty="0"/>
              <a:t>  </a:t>
            </a:r>
            <a:r>
              <a:rPr lang="it-IT" sz="2000" b="1" dirty="0"/>
              <a:t>geom_vline</a:t>
            </a:r>
            <a:r>
              <a:rPr lang="it-IT" sz="2000" dirty="0"/>
              <a:t>(aes(xintercept = mean(faculty_salary_avg)),col='red',size=2)+ </a:t>
            </a:r>
            <a:r>
              <a:rPr lang="it-IT" sz="2000" b="1" dirty="0"/>
              <a:t>theme_bw</a:t>
            </a:r>
            <a:r>
              <a:rPr lang="it-IT" sz="2000" dirty="0"/>
              <a:t>()+ </a:t>
            </a:r>
          </a:p>
          <a:p>
            <a:r>
              <a:rPr lang="it-IT" sz="2000" dirty="0"/>
              <a:t>  facet_wrap(~region, ncol = 1)+ </a:t>
            </a:r>
          </a:p>
          <a:p>
            <a:r>
              <a:rPr lang="it-IT" sz="2000" b="1" dirty="0"/>
              <a:t>labs</a:t>
            </a:r>
            <a:r>
              <a:rPr lang="it-IT" sz="2000" dirty="0"/>
              <a:t>(title = "USA University", subtitle = "Average Income of the professors across the different regions", caption = "(based on data from the 2005 survey of USA Universities)", x = "Income average",  color = "Regions")+ </a:t>
            </a:r>
          </a:p>
          <a:p>
            <a:r>
              <a:rPr lang="it-IT" sz="2000" dirty="0"/>
              <a:t>  geom_vline(data=filter(college, region=="Midwest"),aes(xintercept =mean(faculty_salary_avg)) ,col='orange',size=2)+</a:t>
            </a:r>
          </a:p>
          <a:p>
            <a:r>
              <a:rPr lang="it-IT" sz="2000" b="1" dirty="0"/>
              <a:t>  geom_vline</a:t>
            </a:r>
            <a:r>
              <a:rPr lang="it-IT" sz="2000" dirty="0"/>
              <a:t>(data=filter(college, region=="Northeast"),aes(xintercept = mean(faculty_salary_avg)),col='green',size=2)+</a:t>
            </a:r>
          </a:p>
          <a:p>
            <a:r>
              <a:rPr lang="it-IT" sz="2000" dirty="0"/>
              <a:t>  </a:t>
            </a:r>
            <a:r>
              <a:rPr lang="it-IT" sz="2000" b="1" dirty="0"/>
              <a:t>geom_vline</a:t>
            </a:r>
            <a:r>
              <a:rPr lang="it-IT" sz="2000" dirty="0"/>
              <a:t>(data=filter(college, region=="South"),aes(xintercept = mean(faculty_salary_avg)),col='light blue',size=2)+</a:t>
            </a:r>
          </a:p>
          <a:p>
            <a:r>
              <a:rPr lang="it-IT" sz="2000" dirty="0"/>
              <a:t>  </a:t>
            </a:r>
            <a:r>
              <a:rPr lang="it-IT" sz="2000" b="1" dirty="0"/>
              <a:t>geom_vline</a:t>
            </a:r>
            <a:r>
              <a:rPr lang="it-IT" sz="2000" dirty="0"/>
              <a:t>(data=filter(college, region=="West"),aes(xintercept = mean(faculty_salary_avg)),col='purple',size=2)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3497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99E2B-C777-4363-9AF8-AC2542CC0FFB}"/>
              </a:ext>
            </a:extLst>
          </p:cNvPr>
          <p:cNvSpPr/>
          <p:nvPr/>
        </p:nvSpPr>
        <p:spPr>
          <a:xfrm>
            <a:off x="910326" y="4618134"/>
            <a:ext cx="2958657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0F543-ADD8-4647-B8BE-B55EFDFB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7916"/>
            <a:ext cx="11658600" cy="1016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C75D7-6232-4FDF-9408-1B2902C5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001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Distribution</a:t>
            </a:r>
          </a:p>
        </p:txBody>
      </p:sp>
      <p:pic>
        <p:nvPicPr>
          <p:cNvPr id="6146" name="Picture 2" descr="Histogram plot - MATLAB">
            <a:extLst>
              <a:ext uri="{FF2B5EF4-FFF2-40B4-BE49-F238E27FC236}">
                <a16:creationId xmlns:a16="http://schemas.microsoft.com/office/drawing/2014/main" id="{47716B7B-F7F4-44E1-805D-64EBE37FD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4921" r="6558"/>
          <a:stretch/>
        </p:blipFill>
        <p:spPr bwMode="auto">
          <a:xfrm>
            <a:off x="305906" y="1201090"/>
            <a:ext cx="3778204" cy="30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Quick-R: Density Plots">
            <a:extLst>
              <a:ext uri="{FF2B5EF4-FFF2-40B4-BE49-F238E27FC236}">
                <a16:creationId xmlns:a16="http://schemas.microsoft.com/office/drawing/2014/main" id="{13A29018-5EFF-4EF4-913E-7D0CAE3C5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1" b="6828"/>
          <a:stretch/>
        </p:blipFill>
        <p:spPr bwMode="auto">
          <a:xfrm>
            <a:off x="4415779" y="1204484"/>
            <a:ext cx="3569610" cy="30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oxplot | the R Graph Gallery">
            <a:extLst>
              <a:ext uri="{FF2B5EF4-FFF2-40B4-BE49-F238E27FC236}">
                <a16:creationId xmlns:a16="http://schemas.microsoft.com/office/drawing/2014/main" id="{DFCF3972-4C01-4D3C-B797-6287368B7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"/>
          <a:stretch/>
        </p:blipFill>
        <p:spPr bwMode="auto">
          <a:xfrm>
            <a:off x="8303806" y="1201090"/>
            <a:ext cx="3563075" cy="345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399966-CC58-4DE8-AE4F-69AE2E4853C5}"/>
              </a:ext>
            </a:extLst>
          </p:cNvPr>
          <p:cNvSpPr/>
          <p:nvPr/>
        </p:nvSpPr>
        <p:spPr>
          <a:xfrm>
            <a:off x="5514506" y="4635771"/>
            <a:ext cx="184442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Density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229841-EEE0-46A3-9C8A-43898454C0BA}"/>
              </a:ext>
            </a:extLst>
          </p:cNvPr>
          <p:cNvSpPr/>
          <p:nvPr/>
        </p:nvSpPr>
        <p:spPr>
          <a:xfrm>
            <a:off x="9751231" y="4635771"/>
            <a:ext cx="117077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Boxplot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27023-3DD1-4F33-BB92-6CCE57A887D4}"/>
              </a:ext>
            </a:extLst>
          </p:cNvPr>
          <p:cNvSpPr/>
          <p:nvPr/>
        </p:nvSpPr>
        <p:spPr>
          <a:xfrm>
            <a:off x="9155946" y="5560426"/>
            <a:ext cx="2955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6"/>
              </a:rPr>
              <a:t>https://www.r-graph-gallery.com/</a:t>
            </a:r>
            <a:endParaRPr lang="en-GB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416760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7362"/>
            <a:ext cx="11658600" cy="1111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1" y="127362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From Histogram to boxplot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10F0A-E91D-4077-8FE6-3427E9D0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1289874"/>
            <a:ext cx="7033323" cy="4266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7438135" y="1118132"/>
            <a:ext cx="4487165" cy="359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/>
              <a:t>The </a:t>
            </a:r>
            <a:r>
              <a:rPr lang="it-IT" sz="2200" b="1" dirty="0"/>
              <a:t>thick black line </a:t>
            </a:r>
            <a:r>
              <a:rPr lang="en-US" sz="2200" dirty="0"/>
              <a:t>is the median.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boxes</a:t>
            </a:r>
            <a:r>
              <a:rPr lang="en-US" sz="2200" dirty="0"/>
              <a:t> represent 50% of the sample closest to the 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whiskers</a:t>
            </a:r>
            <a:r>
              <a:rPr lang="en-US" sz="2200" dirty="0"/>
              <a:t> correspond to 95% of the sample closest to the median aka 2SD from the median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dots</a:t>
            </a:r>
            <a:r>
              <a:rPr lang="en-US" sz="2200" dirty="0"/>
              <a:t> represent the outliers </a:t>
            </a:r>
            <a:endParaRPr lang="it-IT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07237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1" y="446361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From Histogram to boxplot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5713821" y="3140016"/>
            <a:ext cx="35208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/>
              <a:t>The outliers are all the value below or above 1.5* the interquartile range from Q1 and Q3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2B57E-BCE3-4E85-BBEC-A2BC405E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40" y="110836"/>
            <a:ext cx="5177824" cy="56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2FFD9-F94B-4C76-8B80-F06592C4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11" y="1930"/>
            <a:ext cx="2911605" cy="59416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8D9F46-9B44-4523-BC11-EBD57E44995F}"/>
              </a:ext>
            </a:extLst>
          </p:cNvPr>
          <p:cNvSpPr/>
          <p:nvPr/>
        </p:nvSpPr>
        <p:spPr>
          <a:xfrm>
            <a:off x="9753788" y="1988190"/>
            <a:ext cx="18193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u="sng" dirty="0">
                <a:solidFill>
                  <a:schemeClr val="bg1"/>
                </a:solidFill>
              </a:rPr>
              <a:t>boxplot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CEA45-D35A-4E03-93C2-5C61C08FF175}"/>
              </a:ext>
            </a:extLst>
          </p:cNvPr>
          <p:cNvSpPr/>
          <p:nvPr/>
        </p:nvSpPr>
        <p:spPr>
          <a:xfrm>
            <a:off x="82836" y="51760"/>
            <a:ext cx="2374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B0080"/>
                </a:solidFill>
                <a:latin typeface="Arial" panose="020B0604020202020204" pitchFamily="34" charset="0"/>
                <a:hlinkClick r:id="rId4" tooltip="File:Boxplot vs PDF.png"/>
              </a:rPr>
              <a:t>File:Boxplot vs PDF.png</a:t>
            </a:r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52398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5" y="57024"/>
            <a:ext cx="11658600" cy="1079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76041" y="0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From Histogram to boxplot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7248762" y="1258809"/>
            <a:ext cx="448716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By adding 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+ </a:t>
            </a:r>
            <a:r>
              <a:rPr lang="en-US" sz="2400" b="1" dirty="0" err="1"/>
              <a:t>geom_jitter</a:t>
            </a:r>
            <a:r>
              <a:rPr lang="en-US" sz="2400" dirty="0"/>
              <a:t>(size= 4, alpha =0.3)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 can add the information of the single observations </a:t>
            </a:r>
            <a:endParaRPr lang="it-IT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C1154-C8B8-4468-81E4-0F222D2F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5" y="1258809"/>
            <a:ext cx="7316415" cy="4438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89765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1"/>
            <a:ext cx="11658600" cy="1079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26766" y="154185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Adding the mean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2EFB-4F1B-4618-873F-B9065B7745C0}"/>
              </a:ext>
            </a:extLst>
          </p:cNvPr>
          <p:cNvSpPr txBox="1"/>
          <p:nvPr/>
        </p:nvSpPr>
        <p:spPr>
          <a:xfrm>
            <a:off x="7705270" y="1349857"/>
            <a:ext cx="413887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You cand add the mean information by create a </a:t>
            </a:r>
            <a:r>
              <a:rPr lang="it-IT" sz="2400" b="1" dirty="0"/>
              <a:t>means dataframe </a:t>
            </a:r>
            <a:r>
              <a:rPr lang="it-IT" sz="2400" dirty="0"/>
              <a:t>using the </a:t>
            </a:r>
            <a:r>
              <a:rPr lang="it-IT" sz="2400" b="1" dirty="0"/>
              <a:t>aggregate</a:t>
            </a:r>
            <a:r>
              <a:rPr lang="it-IT" sz="2400" dirty="0"/>
              <a:t> command </a:t>
            </a:r>
            <a:endParaRPr lang="it-IT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And then use </a:t>
            </a:r>
            <a:r>
              <a:rPr lang="en-US" sz="2400" b="1" dirty="0" err="1"/>
              <a:t>stat_summary</a:t>
            </a:r>
            <a:r>
              <a:rPr lang="en-US" sz="2400" b="1" dirty="0"/>
              <a:t>  </a:t>
            </a:r>
            <a:r>
              <a:rPr lang="en-US" sz="2400" dirty="0"/>
              <a:t>and </a:t>
            </a:r>
            <a:r>
              <a:rPr lang="en-US" sz="2400" b="1" dirty="0" err="1"/>
              <a:t>geom_text</a:t>
            </a:r>
            <a:r>
              <a:rPr lang="en-US" sz="2400" dirty="0"/>
              <a:t> </a:t>
            </a:r>
            <a:r>
              <a:rPr lang="en-US" sz="2400" dirty="0" err="1"/>
              <a:t>comands</a:t>
            </a:r>
            <a:endParaRPr lang="it-IT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72431-2645-4CBF-A1DC-0242DED1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1" y="1277359"/>
            <a:ext cx="7519729" cy="4561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84955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3C4344107B142896AFF4BAB57AEE6" ma:contentTypeVersion="12" ma:contentTypeDescription="Create a new document." ma:contentTypeScope="" ma:versionID="a4e0d21edb314b008dca96cb0ed907e7">
  <xsd:schema xmlns:xsd="http://www.w3.org/2001/XMLSchema" xmlns:xs="http://www.w3.org/2001/XMLSchema" xmlns:p="http://schemas.microsoft.com/office/2006/metadata/properties" xmlns:ns2="a4cecb87-7127-4cec-8ade-f39cabdda460" xmlns:ns3="e0533433-c614-42f1-a6db-1e117b426f00" targetNamespace="http://schemas.microsoft.com/office/2006/metadata/properties" ma:root="true" ma:fieldsID="497e74006ad43b890e22032aa0bab435" ns2:_="" ns3:_="">
    <xsd:import namespace="a4cecb87-7127-4cec-8ade-f39cabdda460"/>
    <xsd:import namespace="e0533433-c614-42f1-a6db-1e117b426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cecb87-7127-4cec-8ade-f39cabdda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3433-c614-42f1-a6db-1e117b42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42139-C77E-440A-ADA7-FAB76D744CEA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e0533433-c614-42f1-a6db-1e117b426f00"/>
    <ds:schemaRef ds:uri="http://schemas.openxmlformats.org/package/2006/metadata/core-properties"/>
    <ds:schemaRef ds:uri="http://purl.org/dc/terms/"/>
    <ds:schemaRef ds:uri="a4cecb87-7127-4cec-8ade-f39cabdda46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F5F346-5ED5-4F06-9684-EF33E6B620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EFAD13-CF2E-49C7-9165-35BAC4BD8D18}"/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689</Words>
  <Application>Microsoft Office PowerPoint</Application>
  <PresentationFormat>Widescreen</PresentationFormat>
  <Paragraphs>118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Source Sans Pro</vt:lpstr>
      <vt:lpstr>Office Theme</vt:lpstr>
      <vt:lpstr>Statistics and Visualisation with R</vt:lpstr>
      <vt:lpstr>Today Program</vt:lpstr>
      <vt:lpstr>PowerPoint Presentation</vt:lpstr>
      <vt:lpstr>PowerPoint Presentation</vt:lpstr>
      <vt:lpstr>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</vt:lpstr>
      <vt:lpstr>References and other Resources</vt:lpstr>
      <vt:lpstr>References and 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and Visualisation with R</dc:title>
  <dc:creator>MICHIELIN Lucia</dc:creator>
  <cp:lastModifiedBy>MICHIELIN Lucia</cp:lastModifiedBy>
  <cp:revision>16</cp:revision>
  <dcterms:created xsi:type="dcterms:W3CDTF">2020-04-13T19:32:43Z</dcterms:created>
  <dcterms:modified xsi:type="dcterms:W3CDTF">2021-03-24T14:07:43Z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0x010100ADF3C4344107B142896AFF4BAB57AEE6</vt:lpwstr>
  </property>
</Properties>
</file>