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88" r:id="rId2"/>
    <p:sldId id="389" r:id="rId3"/>
    <p:sldId id="390" r:id="rId4"/>
    <p:sldId id="265" r:id="rId5"/>
    <p:sldId id="391" r:id="rId6"/>
    <p:sldId id="392" r:id="rId7"/>
    <p:sldId id="381" r:id="rId8"/>
    <p:sldId id="277" r:id="rId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97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A6D6F-B0B7-4467-8177-4DF2327001A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B601A-261C-4E2D-80E3-27791A5D7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1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Independence of residuals: </a:t>
            </a:r>
            <a:r>
              <a:rPr lang="en-GB" dirty="0"/>
              <a:t>requires each residual should not be affected by other residuals; No easy way to check it, depends on the source of the observations, one determinant might be a participant observed multiple times, i.e. REPEATED measures, in which case the independence assumption is violated, mixed effect should be used</a:t>
            </a:r>
          </a:p>
          <a:p>
            <a:endParaRPr lang="en-GB" dirty="0"/>
          </a:p>
          <a:p>
            <a:r>
              <a:rPr lang="en-GB" b="1" dirty="0"/>
              <a:t>For Cook’s distance</a:t>
            </a:r>
            <a:r>
              <a:rPr lang="en-GB" dirty="0"/>
              <a:t>, distances over 1 are worth looking at. In general below 1 is good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3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Cook’s distance, distances over 1 are worth looking at .</a:t>
            </a:r>
          </a:p>
          <a:p>
            <a:r>
              <a:rPr lang="en-GB" dirty="0"/>
              <a:t>In general below 1 is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15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9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For linear (mixed) models, this function produces plots for:</a:t>
            </a:r>
          </a:p>
          <a:p>
            <a:pPr marL="228600" indent="-228600">
              <a:buAutoNum type="arabicParenBoth"/>
            </a:pPr>
            <a:r>
              <a:rPr lang="en-GB" b="1" dirty="0"/>
              <a:t>multicollinearity (i.e., check Variance Inflation Factors);</a:t>
            </a:r>
          </a:p>
          <a:p>
            <a:pPr marL="228600" indent="-228600">
              <a:buAutoNum type="arabicParenBoth"/>
            </a:pPr>
            <a:r>
              <a:rPr lang="en-GB" b="1" dirty="0"/>
              <a:t>QQ-plots: checks for </a:t>
            </a:r>
            <a:r>
              <a:rPr lang="en-GB" b="1" dirty="0">
                <a:solidFill>
                  <a:srgbClr val="FF0000"/>
                </a:solidFill>
              </a:rPr>
              <a:t>normal distribution of residuals </a:t>
            </a:r>
            <a:r>
              <a:rPr lang="en-GB" b="1" dirty="0"/>
              <a:t>and </a:t>
            </a:r>
          </a:p>
          <a:p>
            <a:pPr marL="228600" indent="-228600">
              <a:buAutoNum type="arabicParenBoth"/>
            </a:pPr>
            <a:r>
              <a:rPr lang="en-GB" b="1" dirty="0" err="1"/>
              <a:t>homoscedasticity,i.e</a:t>
            </a:r>
            <a:r>
              <a:rPr lang="en-GB" b="1" dirty="0"/>
              <a:t>., constant variance of residuals). </a:t>
            </a:r>
          </a:p>
          <a:p>
            <a:endParaRPr lang="en-GB" b="1" dirty="0"/>
          </a:p>
          <a:p>
            <a:r>
              <a:rPr lang="en-GB" b="1" dirty="0"/>
              <a:t>Linear relationship</a:t>
            </a:r>
          </a:p>
          <a:p>
            <a:r>
              <a:rPr lang="en-GB" b="1" dirty="0"/>
              <a:t>Independence of residuals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Homoscedasiticity</a:t>
            </a:r>
            <a:r>
              <a:rPr lang="en-GB" dirty="0"/>
              <a:t> :</a:t>
            </a:r>
            <a:r>
              <a:rPr lang="en-GB" b="1" dirty="0"/>
              <a:t>Equal variance</a:t>
            </a:r>
            <a:r>
              <a:rPr lang="en-GB" dirty="0"/>
              <a:t>: constant variance of residual, i.e., amount and distance of points scattered above/below line should be equal</a:t>
            </a:r>
          </a:p>
          <a:p>
            <a:r>
              <a:rPr lang="en-GB" b="1" dirty="0"/>
              <a:t>e</a:t>
            </a:r>
            <a:r>
              <a:rPr lang="en-GB" dirty="0"/>
              <a:t>: constant variance of residual, i.e., amount and distance of points scattered above/below line should be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4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For generalized linear mixed models, this function produces plots for the QQ-plot for random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32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4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E3F3-674A-4571-A706-9FBEE127DC3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1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F492A-76FB-47AB-BC3C-97495201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r="2059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AF839-0801-48C0-8CC9-E6CACA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586" y="3139632"/>
            <a:ext cx="6872502" cy="98436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>
                <a:solidFill>
                  <a:srgbClr val="FFFFFF"/>
                </a:solidFill>
              </a:rPr>
              <a:t>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47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69D7-2B72-7D8E-49ED-26A08647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Linear regression</a:t>
            </a:r>
            <a:endParaRPr lang="en-GB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6BC4-93B0-DADA-C919-259FF774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888"/>
            <a:ext cx="10515600" cy="3278811"/>
          </a:xfrm>
        </p:spPr>
        <p:txBody>
          <a:bodyPr/>
          <a:lstStyle/>
          <a:p>
            <a:r>
              <a:rPr lang="en-GB" dirty="0"/>
              <a:t>Nature of the model </a:t>
            </a:r>
          </a:p>
          <a:p>
            <a:pPr marL="0" indent="0">
              <a:buNone/>
            </a:pPr>
            <a:r>
              <a:rPr lang="en-GB" dirty="0"/>
              <a:t>	- the relation between predictor and outcome has to be linear</a:t>
            </a:r>
          </a:p>
          <a:p>
            <a:endParaRPr lang="en-GB" dirty="0"/>
          </a:p>
          <a:p>
            <a:r>
              <a:rPr lang="en-GB" dirty="0"/>
              <a:t>Nature of the errors (i.e., residuals) </a:t>
            </a:r>
          </a:p>
          <a:p>
            <a:pPr marL="0" indent="0">
              <a:buNone/>
            </a:pPr>
            <a:r>
              <a:rPr lang="en-GB" dirty="0"/>
              <a:t> 	- normal and independent of each 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2B25-86F9-71D8-01CB-8EACAEBC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118"/>
            <a:ext cx="5794094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Required(LINE): 	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b="1" dirty="0">
                <a:solidFill>
                  <a:schemeClr val="accent1"/>
                </a:solidFill>
              </a:rPr>
              <a:t>L</a:t>
            </a:r>
            <a:r>
              <a:rPr lang="en-GB" dirty="0"/>
              <a:t>inearity of relationships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-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chemeClr val="accent1"/>
                </a:solidFill>
              </a:rPr>
              <a:t>I</a:t>
            </a:r>
            <a:r>
              <a:rPr lang="en-GB" b="1" dirty="0">
                <a:solidFill>
                  <a:schemeClr val="accent6"/>
                </a:solidFill>
              </a:rPr>
              <a:t>ndependence of residuals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/>
                </a:solidFill>
              </a:rPr>
              <a:t>	</a:t>
            </a:r>
            <a:r>
              <a:rPr lang="en-GB" dirty="0"/>
              <a:t>- </a:t>
            </a:r>
            <a:r>
              <a:rPr lang="en-GB" b="1" dirty="0">
                <a:solidFill>
                  <a:schemeClr val="accent1"/>
                </a:solidFill>
              </a:rPr>
              <a:t>N</a:t>
            </a:r>
            <a:r>
              <a:rPr lang="en-GB" dirty="0"/>
              <a:t>ormality of residuals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b="1" dirty="0">
                <a:solidFill>
                  <a:schemeClr val="accent1"/>
                </a:solidFill>
              </a:rPr>
              <a:t>E</a:t>
            </a:r>
            <a:r>
              <a:rPr lang="en-GB" dirty="0"/>
              <a:t>qual variances for residuals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endParaRPr lang="en-GB" dirty="0"/>
          </a:p>
          <a:p>
            <a:r>
              <a:rPr lang="en-GB" dirty="0"/>
              <a:t>Desirable:</a:t>
            </a:r>
          </a:p>
          <a:p>
            <a:pPr marL="0" indent="0">
              <a:buNone/>
            </a:pPr>
            <a:r>
              <a:rPr lang="en-GB" dirty="0"/>
              <a:t>	- uncorrelated predictors </a:t>
            </a:r>
          </a:p>
          <a:p>
            <a:pPr marL="0" indent="0">
              <a:buNone/>
            </a:pPr>
            <a:r>
              <a:rPr lang="en-GB" dirty="0"/>
              <a:t>	   (no collinearity)</a:t>
            </a:r>
          </a:p>
          <a:p>
            <a:pPr marL="0" indent="0">
              <a:buNone/>
            </a:pPr>
            <a:r>
              <a:rPr lang="en-GB" dirty="0"/>
              <a:t>	- no outliers  </a:t>
            </a:r>
          </a:p>
          <a:p>
            <a:endParaRPr lang="en-GB" dirty="0"/>
          </a:p>
        </p:txBody>
      </p:sp>
      <p:pic>
        <p:nvPicPr>
          <p:cNvPr id="5" name="Content Placeholder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B0D54192-03E6-4057-25C9-1B474BFD6DE7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23" y="1998992"/>
            <a:ext cx="5440102" cy="44938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937845C-C5CA-D76E-881D-BD4B17D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Simple regression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lm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34CD-B150-4CED-BFFA-EC5325D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160"/>
            <a:ext cx="65464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For binomial DVs, (logistic regression)</a:t>
            </a:r>
          </a:p>
          <a:p>
            <a:endParaRPr lang="en-GB" dirty="0"/>
          </a:p>
          <a:p>
            <a:r>
              <a:rPr lang="en-GB" dirty="0"/>
              <a:t>Required: </a:t>
            </a:r>
          </a:p>
          <a:p>
            <a:pPr marL="0" indent="0">
              <a:buNone/>
            </a:pPr>
            <a:r>
              <a:rPr lang="en-GB" dirty="0"/>
              <a:t>  	- LINEAR relationships between IVs and log-odds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	- </a:t>
            </a:r>
            <a:r>
              <a:rPr lang="en-GB" b="1" strike="sngStrike" dirty="0">
                <a:solidFill>
                  <a:schemeClr val="tx2">
                    <a:lumMod val="75000"/>
                  </a:schemeClr>
                </a:solidFill>
              </a:rPr>
              <a:t>Normality of residuals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 	- </a:t>
            </a:r>
            <a:r>
              <a:rPr lang="en-GB" b="1" strike="sngStrike" dirty="0">
                <a:solidFill>
                  <a:schemeClr val="tx2">
                    <a:lumMod val="75000"/>
                  </a:schemeClr>
                </a:solidFill>
              </a:rPr>
              <a:t>homogeneity of variance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	- </a:t>
            </a:r>
            <a:r>
              <a:rPr lang="en-GB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Independence of residuals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Desirable: 	</a:t>
            </a:r>
          </a:p>
          <a:p>
            <a:pPr marL="0" indent="0">
              <a:buNone/>
            </a:pPr>
            <a:r>
              <a:rPr lang="en-GB" dirty="0"/>
              <a:t> 	- uncorrelated predictors (no collinearity)</a:t>
            </a:r>
          </a:p>
          <a:p>
            <a:pPr marL="0" indent="0">
              <a:buNone/>
            </a:pPr>
            <a:r>
              <a:rPr lang="en-GB" dirty="0"/>
              <a:t> 	- no “bad” (overly influential) observations  </a:t>
            </a:r>
          </a:p>
          <a:p>
            <a:pPr marL="0" indent="0">
              <a:buNone/>
            </a:pPr>
            <a:r>
              <a:rPr lang="en-GB" dirty="0"/>
              <a:t> 	- large samples (due to maximum likelihood fitting)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41B871F-7795-4529-907B-DC62855D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88" y="2070160"/>
            <a:ext cx="4256786" cy="43513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DC33FC-3156-547A-A46B-63657097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2"/>
            <a:ext cx="10515600" cy="1325563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Simple regression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glm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F75A-48C6-4715-1377-BDE7AC8E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2850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Similar to simple linear regressions model</a:t>
            </a:r>
          </a:p>
          <a:p>
            <a:endParaRPr lang="en-GB" dirty="0"/>
          </a:p>
          <a:p>
            <a:r>
              <a:rPr lang="en-GB" dirty="0"/>
              <a:t>Error is random </a:t>
            </a:r>
          </a:p>
          <a:p>
            <a:endParaRPr lang="en-GB" dirty="0"/>
          </a:p>
          <a:p>
            <a:r>
              <a:rPr lang="en-GB" dirty="0"/>
              <a:t>Residuals at multiple levels</a:t>
            </a:r>
          </a:p>
          <a:p>
            <a:pPr lvl="1"/>
            <a:r>
              <a:rPr lang="en-GB" dirty="0"/>
              <a:t>Level1 residuals: mean = 0, variance constant (R code: residual() )</a:t>
            </a:r>
          </a:p>
          <a:p>
            <a:pPr lvl="1"/>
            <a:r>
              <a:rPr lang="en-GB" dirty="0"/>
              <a:t>Level2+ residuals: mean = 0, variance constant (R code: </a:t>
            </a:r>
            <a:r>
              <a:rPr lang="en-GB" dirty="0" err="1"/>
              <a:t>ranef</a:t>
            </a:r>
            <a:r>
              <a:rPr lang="en-GB" dirty="0"/>
              <a:t>() )</a:t>
            </a:r>
          </a:p>
          <a:p>
            <a:pPr lvl="1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7F4C6-975E-3FA6-B241-40526FEFD825}"/>
              </a:ext>
            </a:extLst>
          </p:cNvPr>
          <p:cNvSpPr txBox="1">
            <a:spLocks/>
          </p:cNvSpPr>
          <p:nvPr/>
        </p:nvSpPr>
        <p:spPr>
          <a:xfrm>
            <a:off x="838200" y="395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Mixed-effects Models</a:t>
            </a:r>
            <a:endParaRPr lang="en-GB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5C4C5C-C980-DC7E-72A4-983739EF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60" y="2401677"/>
            <a:ext cx="3823979" cy="21032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4D692B-E0D8-188E-FCEB-DDBDDFF29EEC}"/>
              </a:ext>
            </a:extLst>
          </p:cNvPr>
          <p:cNvSpPr txBox="1">
            <a:spLocks/>
          </p:cNvSpPr>
          <p:nvPr/>
        </p:nvSpPr>
        <p:spPr>
          <a:xfrm>
            <a:off x="838200" y="352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Mixed Models –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lmer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AA2EDB-3B16-C4A4-5E27-406AC1AC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05288" y="2401681"/>
            <a:ext cx="3823972" cy="210320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FFAEC1A6-C792-1F96-DB1D-20A4CBFD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61" y="4624432"/>
            <a:ext cx="3823977" cy="2103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A5C14-D993-4C2D-DEC3-DD13FC7AC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288" y="4624432"/>
            <a:ext cx="3823973" cy="2103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EE4D60-892E-CF45-78F5-9E5C8848B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960" y="1897161"/>
            <a:ext cx="42767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EED55-7699-B1BE-E0B1-E01E5491D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0100" y="2662176"/>
            <a:ext cx="4540028" cy="33149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707E4-8CA7-1D4A-56AF-1A47BA51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27" y="2662177"/>
            <a:ext cx="4540027" cy="33149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E1C78D-C95E-E2B9-C588-913BF40927C7}"/>
              </a:ext>
            </a:extLst>
          </p:cNvPr>
          <p:cNvSpPr txBox="1">
            <a:spLocks/>
          </p:cNvSpPr>
          <p:nvPr/>
        </p:nvSpPr>
        <p:spPr>
          <a:xfrm>
            <a:off x="838200" y="352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Mixed Models –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glmer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A6F705-3248-4B04-4AEA-298D543FE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27" y="2116480"/>
            <a:ext cx="3781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34AF-D743-43E7-9EEB-A014756C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Exercise for Friday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1689-62BA-437C-ACD4-5362281A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78" y="1561625"/>
            <a:ext cx="7056833" cy="35473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600" dirty="0"/>
              <a:t>The ‘cheese data’: Simulated data based on real psycholinguistic findings on structural priming.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 Two Predictors : </a:t>
            </a:r>
          </a:p>
          <a:p>
            <a:pPr marL="0" indent="0">
              <a:buNone/>
            </a:pPr>
            <a:r>
              <a:rPr lang="en-GB" dirty="0"/>
              <a:t>     2-level factor “Prime”</a:t>
            </a:r>
          </a:p>
          <a:p>
            <a:pPr marL="0" indent="0">
              <a:buNone/>
            </a:pPr>
            <a:r>
              <a:rPr lang="en-GB" sz="2400" dirty="0"/>
              <a:t>	(a): Tom gave Spike some flowers. </a:t>
            </a:r>
          </a:p>
          <a:p>
            <a:pPr marL="0" indent="0">
              <a:buNone/>
            </a:pPr>
            <a:r>
              <a:rPr lang="en-GB" sz="2400" dirty="0"/>
              <a:t>	(b): Tom gave some flowers to Spike.</a:t>
            </a:r>
          </a:p>
          <a:p>
            <a:pPr marL="0" indent="0">
              <a:buNone/>
            </a:pPr>
            <a:r>
              <a:rPr lang="en-GB" dirty="0"/>
              <a:t>     2-level factor “communication” </a:t>
            </a:r>
            <a:r>
              <a:rPr lang="en-GB" sz="3200" dirty="0"/>
              <a:t>(</a:t>
            </a:r>
            <a:r>
              <a:rPr lang="en-GB" sz="2400" dirty="0"/>
              <a:t>video- vs audio-call)</a:t>
            </a:r>
          </a:p>
        </p:txBody>
      </p:sp>
      <p:pic>
        <p:nvPicPr>
          <p:cNvPr id="5" name="Picture 4" descr="A close-up of cartoon characters&#10;&#10;Description automatically generated with low confidence">
            <a:extLst>
              <a:ext uri="{FF2B5EF4-FFF2-40B4-BE49-F238E27FC236}">
                <a16:creationId xmlns:a16="http://schemas.microsoft.com/office/drawing/2014/main" id="{5AF94065-CE79-F553-11D6-0B501A4F3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2" r="11608" b="1"/>
          <a:stretch/>
        </p:blipFill>
        <p:spPr>
          <a:xfrm>
            <a:off x="8807264" y="3823165"/>
            <a:ext cx="2481377" cy="2120813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10" name="Picture 9" descr="A picture containing clipart, animated cartoon, animation, cartoon&#10;&#10;Description automatically generated">
            <a:extLst>
              <a:ext uri="{FF2B5EF4-FFF2-40B4-BE49-F238E27FC236}">
                <a16:creationId xmlns:a16="http://schemas.microsoft.com/office/drawing/2014/main" id="{7A5C1CB7-E19C-04E4-3B3C-76979ADF9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92" y="806228"/>
            <a:ext cx="3385432" cy="178656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28" name="Picture 27" descr="A person with a speech bubble above his head&#10;&#10;Description automatically generated with medium confidence">
            <a:extLst>
              <a:ext uri="{FF2B5EF4-FFF2-40B4-BE49-F238E27FC236}">
                <a16:creationId xmlns:a16="http://schemas.microsoft.com/office/drawing/2014/main" id="{51778C04-F361-1E6C-EF1F-636405EE0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9627" y="2243139"/>
            <a:ext cx="807165" cy="1160300"/>
          </a:xfrm>
          <a:prstGeom prst="rect">
            <a:avLst/>
          </a:prstGeom>
        </p:spPr>
      </p:pic>
      <p:pic>
        <p:nvPicPr>
          <p:cNvPr id="34" name="Picture 33" descr="A cartoon of a person's head&#10;&#10;Description automatically generated with medium confidence">
            <a:extLst>
              <a:ext uri="{FF2B5EF4-FFF2-40B4-BE49-F238E27FC236}">
                <a16:creationId xmlns:a16="http://schemas.microsoft.com/office/drawing/2014/main" id="{B564E2F2-8955-F34C-9AFA-02F9C1BD7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88641" y="3201288"/>
            <a:ext cx="807165" cy="14368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4B32136-30A0-16EE-D4F3-2E250E810A60}"/>
              </a:ext>
            </a:extLst>
          </p:cNvPr>
          <p:cNvSpPr txBox="1"/>
          <p:nvPr/>
        </p:nvSpPr>
        <p:spPr>
          <a:xfrm>
            <a:off x="585778" y="5469995"/>
            <a:ext cx="6013284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100" dirty="0"/>
              <a:t>Binary outcome: (a) or (b)?</a:t>
            </a:r>
          </a:p>
          <a:p>
            <a:pPr lvl="2"/>
            <a:r>
              <a:rPr lang="en-GB" sz="2000" dirty="0"/>
              <a:t>(a) Gromit gave … (Wallace some cheese)</a:t>
            </a:r>
          </a:p>
          <a:p>
            <a:pPr lvl="2"/>
            <a:r>
              <a:rPr lang="en-GB" sz="2000" dirty="0"/>
              <a:t>(b) Gromit gave … (some cheese to Wallace).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44774-3039-2DF9-AF22-A58EFC9890F3}"/>
              </a:ext>
            </a:extLst>
          </p:cNvPr>
          <p:cNvSpPr/>
          <p:nvPr/>
        </p:nvSpPr>
        <p:spPr>
          <a:xfrm>
            <a:off x="7499626" y="373946"/>
            <a:ext cx="4559023" cy="592268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7665</TotalTime>
  <Words>563</Words>
  <Application>Microsoft Office PowerPoint</Application>
  <PresentationFormat>Widescreen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 Assumptions</vt:lpstr>
      <vt:lpstr>Model Assumptions:  Linear regression</vt:lpstr>
      <vt:lpstr>Model Assumptions:  Simple regression lm()</vt:lpstr>
      <vt:lpstr>Model Assumptions:  Simple regression glm()</vt:lpstr>
      <vt:lpstr>PowerPoint Presentation</vt:lpstr>
      <vt:lpstr>PowerPoint Presentation</vt:lpstr>
      <vt:lpstr>PowerPoint Presentation</vt:lpstr>
      <vt:lpstr>Exercise for Friday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 Mixed-Effects Modelling  with R</dc:title>
  <dc:creator>Fang Jackson-Yang</dc:creator>
  <cp:lastModifiedBy>Fang Jackson-Yang</cp:lastModifiedBy>
  <cp:revision>274</cp:revision>
  <cp:lastPrinted>2022-02-25T10:02:03Z</cp:lastPrinted>
  <dcterms:created xsi:type="dcterms:W3CDTF">2022-02-21T10:21:36Z</dcterms:created>
  <dcterms:modified xsi:type="dcterms:W3CDTF">2025-05-16T12:20:30Z</dcterms:modified>
</cp:coreProperties>
</file>