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340" r:id="rId2"/>
    <p:sldId id="325" r:id="rId3"/>
    <p:sldId id="257" r:id="rId4"/>
    <p:sldId id="335" r:id="rId5"/>
    <p:sldId id="277" r:id="rId6"/>
    <p:sldId id="328" r:id="rId7"/>
    <p:sldId id="331" r:id="rId8"/>
    <p:sldId id="329" r:id="rId9"/>
    <p:sldId id="332" r:id="rId10"/>
    <p:sldId id="330" r:id="rId11"/>
    <p:sldId id="333" r:id="rId12"/>
    <p:sldId id="334" r:id="rId13"/>
    <p:sldId id="337" r:id="rId14"/>
    <p:sldId id="341" r:id="rId15"/>
    <p:sldId id="336" r:id="rId16"/>
    <p:sldId id="344" r:id="rId17"/>
    <p:sldId id="338" r:id="rId18"/>
    <p:sldId id="339" r:id="rId19"/>
    <p:sldId id="343" r:id="rId2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7" autoAdjust="0"/>
  </p:normalViewPr>
  <p:slideViewPr>
    <p:cSldViewPr snapToGrid="0">
      <p:cViewPr varScale="1">
        <p:scale>
          <a:sx n="66" d="100"/>
          <a:sy n="66" d="100"/>
        </p:scale>
        <p:origin x="130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A6D6F-B0B7-4467-8177-4DF2327001AA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B601A-261C-4E2D-80E3-27791A5D7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12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462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4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150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repeated measures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705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1872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9580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5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57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4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Continuous predictor:</a:t>
            </a:r>
          </a:p>
          <a:p>
            <a:r>
              <a:rPr lang="en-GB" dirty="0"/>
              <a:t>Centre it: to make intercept meaningful</a:t>
            </a:r>
          </a:p>
          <a:p>
            <a:r>
              <a:rPr lang="en-GB" dirty="0"/>
              <a:t>Standardise it when: </a:t>
            </a:r>
          </a:p>
          <a:p>
            <a:r>
              <a:rPr lang="en-GB" dirty="0"/>
              <a:t>If the </a:t>
            </a:r>
            <a:r>
              <a:rPr lang="en-GB" b="1" dirty="0"/>
              <a:t>scales of our variables are arbitrary.</a:t>
            </a:r>
          </a:p>
          <a:p>
            <a:r>
              <a:rPr lang="en-GB" dirty="0"/>
              <a:t>    Example: </a:t>
            </a:r>
            <a:r>
              <a:rPr lang="en-GB" b="1" dirty="0"/>
              <a:t>A sum score of questionnaire items answered on a Likert scale.</a:t>
            </a:r>
          </a:p>
          <a:p>
            <a:r>
              <a:rPr lang="en-GB" dirty="0"/>
              <a:t>    </a:t>
            </a:r>
            <a:r>
              <a:rPr lang="en-GB" b="1" dirty="0"/>
              <a:t>A unit here would equal moving from a 2 to 3 on one item</a:t>
            </a:r>
            <a:r>
              <a:rPr lang="en-GB" dirty="0"/>
              <a:t>.</a:t>
            </a:r>
          </a:p>
          <a:p>
            <a:r>
              <a:rPr lang="en-GB" dirty="0"/>
              <a:t>    This is not especially meaningful (and actually has A LOT of associated assumptions)</a:t>
            </a:r>
          </a:p>
          <a:p>
            <a:r>
              <a:rPr lang="en-GB" dirty="0"/>
              <a:t>If we want to compare the effects of </a:t>
            </a:r>
            <a:r>
              <a:rPr lang="en-GB" b="1" dirty="0"/>
              <a:t>variables on different scales</a:t>
            </a:r>
          </a:p>
          <a:p>
            <a:r>
              <a:rPr lang="en-GB" dirty="0"/>
              <a:t>    If we want to say something like, the effect of x1</a:t>
            </a:r>
          </a:p>
          <a:p>
            <a:r>
              <a:rPr lang="en-GB" dirty="0"/>
              <a:t>is stronger than the effect of x2, we need a common scale.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0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281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Multiple regression:  when we include multiple predictors, those predictors are likely to correlate.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Thus, a linear model with multiple predictors finds the optimal prediction of the outcome from several predictors, </a:t>
            </a:r>
            <a:r>
              <a:rPr lang="en-GB" b="1" dirty="0"/>
              <a:t>taking into account their </a:t>
            </a:r>
            <a:r>
              <a:rPr lang="en-GB" b="1" dirty="0">
                <a:highlight>
                  <a:srgbClr val="FFFF00"/>
                </a:highlight>
              </a:rPr>
              <a:t>redundancy</a:t>
            </a:r>
            <a:r>
              <a:rPr lang="en-GB" b="1" dirty="0"/>
              <a:t> with one another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Adjusted r-square</a:t>
            </a:r>
            <a:endParaRPr lang="en-GB" dirty="0"/>
          </a:p>
          <a:p>
            <a:endParaRPr lang="en-GB" dirty="0"/>
          </a:p>
          <a:p>
            <a:r>
              <a:rPr lang="en-GB" dirty="0"/>
              <a:t>What does </a:t>
            </a:r>
            <a:r>
              <a:rPr lang="en-GB" b="1" dirty="0"/>
              <a:t>holding constant </a:t>
            </a:r>
            <a:r>
              <a:rPr lang="en-GB" dirty="0"/>
              <a:t>mean?</a:t>
            </a:r>
          </a:p>
          <a:p>
            <a:r>
              <a:rPr lang="en-GB" dirty="0"/>
              <a:t>-    Refers to finding the effect of the predictor </a:t>
            </a:r>
            <a:r>
              <a:rPr lang="en-GB" b="1" dirty="0"/>
              <a:t>when the values of the other predictors are fixed</a:t>
            </a:r>
          </a:p>
          <a:p>
            <a:r>
              <a:rPr lang="en-GB" dirty="0"/>
              <a:t>-    It may also be expressed as the effect of controlling for, or </a:t>
            </a:r>
            <a:r>
              <a:rPr lang="en-GB" dirty="0" err="1"/>
              <a:t>partialling</a:t>
            </a:r>
            <a:r>
              <a:rPr lang="en-GB" dirty="0"/>
              <a:t> out, or residualizing for the other x’s</a:t>
            </a:r>
          </a:p>
          <a:p>
            <a:r>
              <a:rPr lang="en-GB" dirty="0"/>
              <a:t>-    With multiple predictors </a:t>
            </a:r>
            <a:r>
              <a:rPr lang="en-GB" dirty="0" err="1"/>
              <a:t>lm</a:t>
            </a:r>
            <a:r>
              <a:rPr lang="en-GB" dirty="0"/>
              <a:t> isolates the effects and estimates the unique contributions of predictors.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036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54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80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E3F3-674A-4571-A706-9FBEE127DC3E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1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graphic design of a person&#10;&#10;Description automatically generated">
            <a:extLst>
              <a:ext uri="{FF2B5EF4-FFF2-40B4-BE49-F238E27FC236}">
                <a16:creationId xmlns:a16="http://schemas.microsoft.com/office/drawing/2014/main" id="{63319B5E-81E9-9121-B7A6-EE799CBEDB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678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D54038-F465-6419-0B96-5B95E302CAC2}"/>
              </a:ext>
            </a:extLst>
          </p:cNvPr>
          <p:cNvSpPr txBox="1">
            <a:spLocks/>
          </p:cNvSpPr>
          <p:nvPr/>
        </p:nvSpPr>
        <p:spPr>
          <a:xfrm>
            <a:off x="5749151" y="2111388"/>
            <a:ext cx="5787614" cy="2982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Regression &amp;</a:t>
            </a:r>
            <a:b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</a:br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Mixed-Effects Modelling </a:t>
            </a:r>
            <a:b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</a:br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with R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9612DD3-F940-925B-351D-D49045322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6"/>
            <a:ext cx="3314338" cy="642073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948CB89A-007E-D2B5-B656-8FDEED673B65}"/>
              </a:ext>
            </a:extLst>
          </p:cNvPr>
          <p:cNvSpPr txBox="1">
            <a:spLocks/>
          </p:cNvSpPr>
          <p:nvPr/>
        </p:nvSpPr>
        <p:spPr>
          <a:xfrm>
            <a:off x="5725424" y="5310905"/>
            <a:ext cx="6309255" cy="849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Fang Jackson-Yang &amp; Aislinn Keogh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29 April 2025</a:t>
            </a:r>
          </a:p>
        </p:txBody>
      </p:sp>
    </p:spTree>
    <p:extLst>
      <p:ext uri="{BB962C8B-B14F-4D97-AF65-F5344CB8AC3E}">
        <p14:creationId xmlns:p14="http://schemas.microsoft.com/office/powerpoint/2010/main" val="4545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2.2(a). Simple Regression: Two Predictors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b="1" dirty="0"/>
              <a:t>Additive</a:t>
            </a:r>
            <a:r>
              <a:rPr lang="en-GB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C621-A4FC-760C-E382-A4C45E2E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5" y="2147007"/>
            <a:ext cx="8841921" cy="47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7D197-F623-12DD-5C1C-1AEEA04D0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95" y="2818959"/>
            <a:ext cx="5314615" cy="3797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A769-EF79-8D2D-F572-F287FFA68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951" y="2818959"/>
            <a:ext cx="5412049" cy="3797955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1E0BAF-7726-4F39-709F-B10263C5CD42}"/>
              </a:ext>
            </a:extLst>
          </p:cNvPr>
          <p:cNvSpPr/>
          <p:nvPr/>
        </p:nvSpPr>
        <p:spPr>
          <a:xfrm>
            <a:off x="1333052" y="4582758"/>
            <a:ext cx="2367579" cy="23737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55536C-4ADB-06DB-C1D2-3FD6E831333C}"/>
              </a:ext>
            </a:extLst>
          </p:cNvPr>
          <p:cNvSpPr/>
          <p:nvPr/>
        </p:nvSpPr>
        <p:spPr>
          <a:xfrm>
            <a:off x="1333050" y="4833402"/>
            <a:ext cx="2367579" cy="1655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A3208A-1466-D416-A3B0-19A3845AA916}"/>
              </a:ext>
            </a:extLst>
          </p:cNvPr>
          <p:cNvSpPr/>
          <p:nvPr/>
        </p:nvSpPr>
        <p:spPr>
          <a:xfrm>
            <a:off x="3346779" y="6220828"/>
            <a:ext cx="2355925" cy="135731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31D6C21-9F35-7146-5973-48126DC52E3D}"/>
              </a:ext>
            </a:extLst>
          </p:cNvPr>
          <p:cNvSpPr/>
          <p:nvPr/>
        </p:nvSpPr>
        <p:spPr>
          <a:xfrm>
            <a:off x="1333051" y="6401638"/>
            <a:ext cx="4369653" cy="152874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3CC093A-CF9C-8FFC-5AF3-CA5A064D4A1A}"/>
              </a:ext>
            </a:extLst>
          </p:cNvPr>
          <p:cNvGrpSpPr/>
          <p:nvPr/>
        </p:nvGrpSpPr>
        <p:grpSpPr>
          <a:xfrm>
            <a:off x="3346778" y="66094"/>
            <a:ext cx="8959969" cy="4635352"/>
            <a:chOff x="3291831" y="1149319"/>
            <a:chExt cx="6932286" cy="373106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220C40-FB54-FD98-1209-5CFC33EDBB5A}"/>
                </a:ext>
              </a:extLst>
            </p:cNvPr>
            <p:cNvSpPr txBox="1"/>
            <p:nvPr/>
          </p:nvSpPr>
          <p:spPr>
            <a:xfrm>
              <a:off x="3291831" y="1149319"/>
              <a:ext cx="6932286" cy="322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accent1"/>
                  </a:solidFill>
                </a:rPr>
                <a:t>Intercept: </a:t>
              </a:r>
              <a:r>
                <a:rPr lang="en-GB" sz="2000" dirty="0">
                  <a:solidFill>
                    <a:schemeClr val="accent1"/>
                  </a:solidFill>
                </a:rPr>
                <a:t>the expected value of y when X1 = 0, and X2 is at its reference category.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0AE9F-0F2F-5DB7-F442-8AEBFC0EBF4D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3565605" y="1466652"/>
              <a:ext cx="148430" cy="34137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C4B824-5D51-08BA-034E-FC25AF4D9D90}"/>
              </a:ext>
            </a:extLst>
          </p:cNvPr>
          <p:cNvGrpSpPr/>
          <p:nvPr/>
        </p:nvGrpSpPr>
        <p:grpSpPr>
          <a:xfrm>
            <a:off x="3700629" y="1184118"/>
            <a:ext cx="7975372" cy="3732052"/>
            <a:chOff x="3292302" y="1600062"/>
            <a:chExt cx="7885047" cy="3481870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A6311F-3FE7-4351-3387-808C8797A253}"/>
                </a:ext>
              </a:extLst>
            </p:cNvPr>
            <p:cNvSpPr txBox="1"/>
            <p:nvPr/>
          </p:nvSpPr>
          <p:spPr>
            <a:xfrm>
              <a:off x="4742684" y="1600062"/>
              <a:ext cx="6434665" cy="344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 </a:t>
              </a:r>
              <a:r>
                <a:rPr lang="en-GB" dirty="0">
                  <a:solidFill>
                    <a:srgbClr val="FFC000"/>
                  </a:solidFill>
                </a:rPr>
                <a:t>expected change of y on average as X1 increases by one unit.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FA5025F-3988-5245-533D-A7E8B4B6D2E4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3292302" y="1864147"/>
              <a:ext cx="1768933" cy="321778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AA97B06-8778-F53A-86AD-352B2ACAFBA7}"/>
              </a:ext>
            </a:extLst>
          </p:cNvPr>
          <p:cNvSpPr/>
          <p:nvPr/>
        </p:nvSpPr>
        <p:spPr>
          <a:xfrm>
            <a:off x="1333050" y="5038079"/>
            <a:ext cx="2367579" cy="16553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93EFFB-F544-EE62-6EE0-52F0A47188D6}"/>
              </a:ext>
            </a:extLst>
          </p:cNvPr>
          <p:cNvGrpSpPr/>
          <p:nvPr/>
        </p:nvGrpSpPr>
        <p:grpSpPr>
          <a:xfrm>
            <a:off x="3700629" y="1560386"/>
            <a:ext cx="8467164" cy="3560460"/>
            <a:chOff x="3556570" y="1416096"/>
            <a:chExt cx="8467164" cy="33465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1A28D17-2E80-DEC5-C03A-FB774CFD7D13}"/>
                </a:ext>
              </a:extLst>
            </p:cNvPr>
            <p:cNvSpPr txBox="1"/>
            <p:nvPr/>
          </p:nvSpPr>
          <p:spPr>
            <a:xfrm>
              <a:off x="6606846" y="1416096"/>
              <a:ext cx="5416888" cy="60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 </a:t>
              </a:r>
              <a:r>
                <a:rPr lang="en-GB" dirty="0">
                  <a:solidFill>
                    <a:srgbClr val="FFC000"/>
                  </a:solidFill>
                </a:rPr>
                <a:t>expected change of y when X1=0 and X2 changes from its reference category to another category.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744BD6-BAC1-B624-FD82-5AC9C1F1AB95}"/>
                </a:ext>
              </a:extLst>
            </p:cNvPr>
            <p:cNvCxnSpPr>
              <a:cxnSpLocks/>
              <a:stCxn id="8" idx="3"/>
              <a:endCxn id="13" idx="1"/>
            </p:cNvCxnSpPr>
            <p:nvPr/>
          </p:nvCxnSpPr>
          <p:spPr>
            <a:xfrm flipV="1">
              <a:off x="3556570" y="1719845"/>
              <a:ext cx="3050276" cy="3042785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719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8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2.2(b). Simple Regression – Two Predictors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03"/>
            <a:ext cx="10515600" cy="4351338"/>
          </a:xfrm>
        </p:spPr>
        <p:txBody>
          <a:bodyPr/>
          <a:lstStyle/>
          <a:p>
            <a:r>
              <a:rPr lang="en-GB" b="1" dirty="0"/>
              <a:t>Interactive</a:t>
            </a:r>
            <a:r>
              <a:rPr lang="en-GB" dirty="0"/>
              <a:t>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B1665-9BE1-DD2C-A35C-DA42F1CC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33" y="1867936"/>
            <a:ext cx="7640553" cy="91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1A458A-7949-6725-0A5E-3CD6B39C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33" y="2957793"/>
            <a:ext cx="5348408" cy="36782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2C2C0-AF0D-1ECD-5145-85A5AB669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141" y="2957793"/>
            <a:ext cx="5090992" cy="368931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F454E88-3E79-8610-2B11-048F6A010E07}"/>
              </a:ext>
            </a:extLst>
          </p:cNvPr>
          <p:cNvGrpSpPr/>
          <p:nvPr/>
        </p:nvGrpSpPr>
        <p:grpSpPr>
          <a:xfrm>
            <a:off x="6956385" y="2291787"/>
            <a:ext cx="1451624" cy="534562"/>
            <a:chOff x="6956385" y="2291787"/>
            <a:chExt cx="1451624" cy="5345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7F2F45C-4F92-5F76-2433-2D30F7E911E7}"/>
                </a:ext>
              </a:extLst>
            </p:cNvPr>
            <p:cNvSpPr txBox="1"/>
            <p:nvPr/>
          </p:nvSpPr>
          <p:spPr>
            <a:xfrm>
              <a:off x="7424278" y="2457017"/>
              <a:ext cx="983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50000"/>
                    </a:schemeClr>
                  </a:solidFill>
                </a:rPr>
                <a:t>identical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FF07504-1649-0594-651F-730B8E13E602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956385" y="2641683"/>
              <a:ext cx="4678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43A442E-12F6-DEE9-3578-3656750B2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2749" y="2291787"/>
              <a:ext cx="155260" cy="1652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821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2.2(b). Simple Regression – Two Predictors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503"/>
            <a:ext cx="10515600" cy="4351338"/>
          </a:xfrm>
        </p:spPr>
        <p:txBody>
          <a:bodyPr/>
          <a:lstStyle/>
          <a:p>
            <a:r>
              <a:rPr lang="en-GB" b="1" dirty="0"/>
              <a:t>Interactive</a:t>
            </a:r>
            <a:r>
              <a:rPr lang="en-GB" dirty="0"/>
              <a:t>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B1665-9BE1-DD2C-A35C-DA42F1CC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533" y="1867936"/>
            <a:ext cx="7611025" cy="9126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1A458A-7949-6725-0A5E-3CD6B39CA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533" y="2957793"/>
            <a:ext cx="5348408" cy="36782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A2C2C0-AF0D-1ECD-5145-85A5AB669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7141" y="2957793"/>
            <a:ext cx="5090992" cy="368931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772D17-E4D3-3266-09AE-DBB3B5238BB8}"/>
              </a:ext>
            </a:extLst>
          </p:cNvPr>
          <p:cNvSpPr/>
          <p:nvPr/>
        </p:nvSpPr>
        <p:spPr>
          <a:xfrm>
            <a:off x="1242507" y="4582757"/>
            <a:ext cx="2775473" cy="22400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FED89D-9E41-BA18-E6B9-52C6AE404136}"/>
              </a:ext>
            </a:extLst>
          </p:cNvPr>
          <p:cNvSpPr/>
          <p:nvPr/>
        </p:nvSpPr>
        <p:spPr>
          <a:xfrm>
            <a:off x="1242507" y="4831942"/>
            <a:ext cx="2775474" cy="1520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D92A23-872E-22AF-3A5C-0C6AFD574FA4}"/>
              </a:ext>
            </a:extLst>
          </p:cNvPr>
          <p:cNvSpPr/>
          <p:nvPr/>
        </p:nvSpPr>
        <p:spPr>
          <a:xfrm>
            <a:off x="3336022" y="6293224"/>
            <a:ext cx="2010530" cy="140409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1556CA-5617-3B4D-FBE5-C50743300244}"/>
              </a:ext>
            </a:extLst>
          </p:cNvPr>
          <p:cNvSpPr/>
          <p:nvPr/>
        </p:nvSpPr>
        <p:spPr>
          <a:xfrm>
            <a:off x="1280159" y="6433634"/>
            <a:ext cx="4066394" cy="177248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69A11E-003C-4B95-707A-46F9F36A397D}"/>
              </a:ext>
            </a:extLst>
          </p:cNvPr>
          <p:cNvGrpSpPr/>
          <p:nvPr/>
        </p:nvGrpSpPr>
        <p:grpSpPr>
          <a:xfrm>
            <a:off x="331629" y="63119"/>
            <a:ext cx="9472106" cy="4621340"/>
            <a:chOff x="-613543" y="230618"/>
            <a:chExt cx="10134818" cy="359615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7001ED-F5B6-3BC8-2999-CB262D3F0F23}"/>
                </a:ext>
              </a:extLst>
            </p:cNvPr>
            <p:cNvSpPr txBox="1"/>
            <p:nvPr/>
          </p:nvSpPr>
          <p:spPr>
            <a:xfrm>
              <a:off x="-613543" y="230618"/>
              <a:ext cx="10134818" cy="3113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accent1"/>
                  </a:solidFill>
                </a:rPr>
                <a:t>Intercept: </a:t>
              </a:r>
              <a:r>
                <a:rPr lang="en-GB" sz="2000" dirty="0">
                  <a:solidFill>
                    <a:schemeClr val="accent1"/>
                  </a:solidFill>
                </a:rPr>
                <a:t>the expected value of y when X1 = 0, and X2 is at its reference category.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6B40C34-AC19-9193-1F1E-CF0FB04EBE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269603" y="541969"/>
              <a:ext cx="670953" cy="3284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8F83C3-857A-E909-8C76-2DBADB30236E}"/>
              </a:ext>
            </a:extLst>
          </p:cNvPr>
          <p:cNvGrpSpPr/>
          <p:nvPr/>
        </p:nvGrpSpPr>
        <p:grpSpPr>
          <a:xfrm>
            <a:off x="1592355" y="376229"/>
            <a:ext cx="10767284" cy="4531744"/>
            <a:chOff x="1592355" y="600827"/>
            <a:chExt cx="10767284" cy="425945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C8275DA-9046-C2F9-122F-5BEAFEA6A9DF}"/>
                </a:ext>
              </a:extLst>
            </p:cNvPr>
            <p:cNvSpPr txBox="1"/>
            <p:nvPr/>
          </p:nvSpPr>
          <p:spPr>
            <a:xfrm>
              <a:off x="2367222" y="600827"/>
              <a:ext cx="9992417" cy="3471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 </a:t>
              </a:r>
              <a:r>
                <a:rPr lang="en-GB" dirty="0">
                  <a:solidFill>
                    <a:srgbClr val="FFC000"/>
                  </a:solidFill>
                </a:rPr>
                <a:t>expected change of y on average as X1 increases by one unit, when X2 is in its reference category. 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93F5329-9456-4EB3-2641-C8B431B15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2355" y="901785"/>
              <a:ext cx="1174312" cy="3958499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A460760-D4DA-196E-C76D-A08EA19BB330}"/>
              </a:ext>
            </a:extLst>
          </p:cNvPr>
          <p:cNvSpPr/>
          <p:nvPr/>
        </p:nvSpPr>
        <p:spPr>
          <a:xfrm>
            <a:off x="1242507" y="4984008"/>
            <a:ext cx="2775474" cy="17724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83C59C-960E-E312-784D-A0EB88A5DE21}"/>
              </a:ext>
            </a:extLst>
          </p:cNvPr>
          <p:cNvSpPr/>
          <p:nvPr/>
        </p:nvSpPr>
        <p:spPr>
          <a:xfrm>
            <a:off x="1242507" y="5193842"/>
            <a:ext cx="2775474" cy="15206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7BF03FB-7BC4-8D53-5AC3-E060AA2A0428}"/>
              </a:ext>
            </a:extLst>
          </p:cNvPr>
          <p:cNvGrpSpPr/>
          <p:nvPr/>
        </p:nvGrpSpPr>
        <p:grpSpPr>
          <a:xfrm>
            <a:off x="4017981" y="1199306"/>
            <a:ext cx="8041472" cy="3918504"/>
            <a:chOff x="3210184" y="65540"/>
            <a:chExt cx="8705276" cy="444212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ED563D-AFE3-9884-331E-7508956EEDBE}"/>
                </a:ext>
              </a:extLst>
            </p:cNvPr>
            <p:cNvSpPr txBox="1"/>
            <p:nvPr/>
          </p:nvSpPr>
          <p:spPr>
            <a:xfrm>
              <a:off x="5731611" y="65540"/>
              <a:ext cx="6183849" cy="774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 </a:t>
              </a:r>
              <a:r>
                <a:rPr lang="en-GB" dirty="0">
                  <a:solidFill>
                    <a:srgbClr val="FFC000"/>
                  </a:solidFill>
                </a:rPr>
                <a:t>expected change of y when X1=0 and X2 changes from its reference category to another category.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6C13F1-A105-8FE8-CBD3-216BA4F1840B}"/>
                </a:ext>
              </a:extLst>
            </p:cNvPr>
            <p:cNvCxnSpPr>
              <a:cxnSpLocks/>
              <a:stCxn id="5" idx="3"/>
              <a:endCxn id="33" idx="1"/>
            </p:cNvCxnSpPr>
            <p:nvPr/>
          </p:nvCxnSpPr>
          <p:spPr>
            <a:xfrm flipV="1">
              <a:off x="3210184" y="452618"/>
              <a:ext cx="2521427" cy="405504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7C874D0-057B-95F2-EF21-0E6632AB1CD5}"/>
              </a:ext>
            </a:extLst>
          </p:cNvPr>
          <p:cNvGrpSpPr/>
          <p:nvPr/>
        </p:nvGrpSpPr>
        <p:grpSpPr>
          <a:xfrm>
            <a:off x="4017981" y="1935606"/>
            <a:ext cx="7744812" cy="3334269"/>
            <a:chOff x="-6050967" y="-1244575"/>
            <a:chExt cx="16981790" cy="603056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4B5BB1E-D589-E941-DC45-BB7E4BC4B79F}"/>
                </a:ext>
              </a:extLst>
            </p:cNvPr>
            <p:cNvSpPr txBox="1"/>
            <p:nvPr/>
          </p:nvSpPr>
          <p:spPr>
            <a:xfrm>
              <a:off x="5127326" y="-1244575"/>
              <a:ext cx="5803497" cy="1669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 </a:t>
              </a:r>
              <a:r>
                <a:rPr lang="en-GB" dirty="0">
                  <a:solidFill>
                    <a:srgbClr val="FFC000"/>
                  </a:solidFill>
                </a:rPr>
                <a:t>difference between the slope (rate of change) of the two regression lines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6AA8549-E03E-86C5-723A-15424AE7D868}"/>
                </a:ext>
              </a:extLst>
            </p:cNvPr>
            <p:cNvCxnSpPr>
              <a:cxnSpLocks/>
              <a:stCxn id="31" idx="3"/>
              <a:endCxn id="69" idx="1"/>
            </p:cNvCxnSpPr>
            <p:nvPr/>
          </p:nvCxnSpPr>
          <p:spPr>
            <a:xfrm flipV="1">
              <a:off x="-6050967" y="-409580"/>
              <a:ext cx="11178293" cy="5195566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08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D4B4-1F4A-92D3-9882-228630AD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2.2(c). Model comparison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DA79-B5E8-6C40-1A58-B376982E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Which model is better? How can we tell? </a:t>
            </a:r>
          </a:p>
          <a:p>
            <a:pPr marL="0" indent="0">
              <a:buNone/>
            </a:pPr>
            <a:endParaRPr lang="en-GB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489263-4B26-6A06-6F0A-CD85EE58E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8955" y="2741687"/>
            <a:ext cx="6427133" cy="321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45" y="2845862"/>
            <a:ext cx="6881306" cy="11657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Individual Difference</a:t>
            </a:r>
          </a:p>
        </p:txBody>
      </p:sp>
    </p:spTree>
    <p:extLst>
      <p:ext uri="{BB962C8B-B14F-4D97-AF65-F5344CB8AC3E}">
        <p14:creationId xmlns:p14="http://schemas.microsoft.com/office/powerpoint/2010/main" val="780404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A669D-CFA8-4FBC-3E8A-251919679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853" y="365125"/>
            <a:ext cx="11295528" cy="1325563"/>
          </a:xfrm>
        </p:spPr>
        <p:txBody>
          <a:bodyPr>
            <a:normAutofit/>
          </a:bodyPr>
          <a:lstStyle/>
          <a:p>
            <a:r>
              <a:rPr lang="en-GB" sz="4000" dirty="0"/>
              <a:t>Recall the Data and the Regression(model) Plots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4A0260A-1DDF-BDC9-4DB1-E5BDE734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51" y="1559774"/>
            <a:ext cx="5601150" cy="4405976"/>
          </a:xfrm>
          <a:prstGeom prst="rect">
            <a:avLst/>
          </a:prstGeom>
        </p:spPr>
      </p:pic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2A827D4B-E99E-6C48-5145-2C4BEE94A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51" y="1559774"/>
            <a:ext cx="5601149" cy="4405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20E1E-DC88-537D-8B2B-347F6F91F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8326" y="1559774"/>
            <a:ext cx="5472055" cy="440597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15B70D5-AFB3-2009-8E1F-4F89DAE7C21C}"/>
              </a:ext>
            </a:extLst>
          </p:cNvPr>
          <p:cNvSpPr/>
          <p:nvPr/>
        </p:nvSpPr>
        <p:spPr>
          <a:xfrm>
            <a:off x="3906105" y="5934670"/>
            <a:ext cx="43797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Any problems?</a:t>
            </a:r>
          </a:p>
        </p:txBody>
      </p:sp>
    </p:spTree>
    <p:extLst>
      <p:ext uri="{BB962C8B-B14F-4D97-AF65-F5344CB8AC3E}">
        <p14:creationId xmlns:p14="http://schemas.microsoft.com/office/powerpoint/2010/main" val="420492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305D-B06D-73B7-DF17-C6AF3208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Deal with Individual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EAD6-4F3E-43BC-09D4-A64AAA92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How can we deal with variances stemming from individual difference?</a:t>
            </a:r>
          </a:p>
          <a:p>
            <a:endParaRPr lang="en-GB" sz="3600" dirty="0"/>
          </a:p>
          <a:p>
            <a:r>
              <a:rPr lang="en-GB" sz="3600" dirty="0"/>
              <a:t>Some thoughts:</a:t>
            </a:r>
          </a:p>
          <a:p>
            <a:pPr algn="r">
              <a:buFontTx/>
              <a:buChar char="-"/>
            </a:pPr>
            <a:endParaRPr lang="en-GB" sz="3600" dirty="0"/>
          </a:p>
          <a:p>
            <a:pPr algn="r">
              <a:buFontTx/>
              <a:buChar char="-"/>
            </a:pPr>
            <a:r>
              <a:rPr lang="en-GB" sz="3600" dirty="0"/>
              <a:t>Include “participant” as a predictor?</a:t>
            </a:r>
          </a:p>
          <a:p>
            <a:pPr algn="r">
              <a:buFontTx/>
              <a:buChar char="-"/>
            </a:pPr>
            <a:r>
              <a:rPr lang="en-GB" sz="3600" dirty="0"/>
              <a:t>Control for it as a covariate?</a:t>
            </a:r>
          </a:p>
          <a:p>
            <a:pPr marL="0" indent="0">
              <a:buNone/>
            </a:pPr>
            <a:endParaRPr lang="en-GB" sz="3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8B50C30-A62D-C7C8-C713-33C29A0E7AA5}"/>
              </a:ext>
            </a:extLst>
          </p:cNvPr>
          <p:cNvGrpSpPr/>
          <p:nvPr/>
        </p:nvGrpSpPr>
        <p:grpSpPr>
          <a:xfrm>
            <a:off x="1258645" y="4226327"/>
            <a:ext cx="3001384" cy="2473854"/>
            <a:chOff x="6530222" y="4766481"/>
            <a:chExt cx="2718234" cy="225794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3D3C74-98D8-7011-9103-451AB135597C}"/>
                </a:ext>
              </a:extLst>
            </p:cNvPr>
            <p:cNvSpPr/>
            <p:nvPr/>
          </p:nvSpPr>
          <p:spPr>
            <a:xfrm>
              <a:off x="6530222" y="6546870"/>
              <a:ext cx="2718234" cy="47755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en-US" sz="28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 good idea</a:t>
              </a:r>
              <a:r>
                <a:rPr lang="en-US" sz="2800" b="0" cap="none" spc="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?</a:t>
              </a:r>
              <a:r>
                <a:rPr lang="en-US" sz="28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</a:t>
              </a:r>
              <a:r>
                <a:rPr lang="en-US" sz="2800" b="0" cap="none" spc="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Why?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A0EFBFC-AECA-0757-A7B3-3126A414A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185" y="4766481"/>
              <a:ext cx="1792841" cy="1780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642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39F-F586-6289-A321-74842137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3.1 Deal with Individual Difference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081669-1840-4F4F-B638-AD44DE22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698713"/>
            <a:ext cx="5136440" cy="657225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6EDC4EA-6298-705B-0F87-BD050CD01D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7" y="2547547"/>
            <a:ext cx="5136440" cy="39090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32657-BCE4-52D4-5667-912ADD7A1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4427" y="1690688"/>
            <a:ext cx="5157786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8235F2-5D6A-4122-0437-4013B8B7A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775" y="2547546"/>
            <a:ext cx="5180012" cy="39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5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10D6D9-2C4D-01E8-1608-C62058ABC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21" y="5028164"/>
            <a:ext cx="10883490" cy="5960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08B867-1980-69D6-4D7F-A58DEB6E0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021" y="3961803"/>
            <a:ext cx="10883490" cy="622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8E0493-DC7E-E0D7-1847-1D4376FEC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71" y="2483252"/>
            <a:ext cx="8805686" cy="6222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4DF59-E328-E276-06C1-D09532D0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3.2 Individual Difference in LMMs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311AE-C5F5-E220-8AF8-9B2465314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the structure of a simple regression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Check out the structure of linear mixed-effect models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31883F-EFD2-9DA8-B8AD-43A850C39F58}"/>
              </a:ext>
            </a:extLst>
          </p:cNvPr>
          <p:cNvGrpSpPr/>
          <p:nvPr/>
        </p:nvGrpSpPr>
        <p:grpSpPr>
          <a:xfrm>
            <a:off x="8441649" y="3961804"/>
            <a:ext cx="3312837" cy="1410760"/>
            <a:chOff x="8446646" y="3961804"/>
            <a:chExt cx="3095409" cy="141076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B983252-00A9-2FDA-874C-35957E338649}"/>
                </a:ext>
              </a:extLst>
            </p:cNvPr>
            <p:cNvSpPr/>
            <p:nvPr/>
          </p:nvSpPr>
          <p:spPr>
            <a:xfrm>
              <a:off x="9168203" y="3961804"/>
              <a:ext cx="2373852" cy="320829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046EFA4-A364-EA1C-5E4B-A0DF8411827E}"/>
                </a:ext>
              </a:extLst>
            </p:cNvPr>
            <p:cNvSpPr/>
            <p:nvPr/>
          </p:nvSpPr>
          <p:spPr>
            <a:xfrm>
              <a:off x="8446646" y="5009684"/>
              <a:ext cx="3095408" cy="362880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6FC232-E1F5-520F-43E3-5AD4854539D4}"/>
              </a:ext>
            </a:extLst>
          </p:cNvPr>
          <p:cNvGrpSpPr/>
          <p:nvPr/>
        </p:nvGrpSpPr>
        <p:grpSpPr>
          <a:xfrm>
            <a:off x="5754107" y="2500024"/>
            <a:ext cx="3908819" cy="2855969"/>
            <a:chOff x="5754107" y="2500024"/>
            <a:chExt cx="3908819" cy="2855969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6BE5FB81-46AF-C094-5E3C-E911DB8AFB98}"/>
                </a:ext>
              </a:extLst>
            </p:cNvPr>
            <p:cNvSpPr/>
            <p:nvPr/>
          </p:nvSpPr>
          <p:spPr>
            <a:xfrm>
              <a:off x="6098764" y="3961803"/>
              <a:ext cx="2806027" cy="320830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269111-3890-7D03-2F2F-A9E86D30B7FE}"/>
                </a:ext>
              </a:extLst>
            </p:cNvPr>
            <p:cNvSpPr/>
            <p:nvPr/>
          </p:nvSpPr>
          <p:spPr>
            <a:xfrm>
              <a:off x="5754107" y="5028165"/>
              <a:ext cx="2305577" cy="327828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CB6146D-F488-EA8C-FE1F-D000F9CC1DAF}"/>
                </a:ext>
              </a:extLst>
            </p:cNvPr>
            <p:cNvSpPr/>
            <p:nvPr/>
          </p:nvSpPr>
          <p:spPr>
            <a:xfrm>
              <a:off x="6456441" y="2500024"/>
              <a:ext cx="3206485" cy="324199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81A48E8-74F6-7C43-063C-3B4BE9032EAC}"/>
              </a:ext>
            </a:extLst>
          </p:cNvPr>
          <p:cNvGrpSpPr/>
          <p:nvPr/>
        </p:nvGrpSpPr>
        <p:grpSpPr>
          <a:xfrm>
            <a:off x="2521651" y="2503280"/>
            <a:ext cx="765559" cy="2835127"/>
            <a:chOff x="2521651" y="2503280"/>
            <a:chExt cx="765559" cy="283512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F73FCB5-EACE-69F5-DC4F-79470D6021DB}"/>
                </a:ext>
              </a:extLst>
            </p:cNvPr>
            <p:cNvSpPr/>
            <p:nvPr/>
          </p:nvSpPr>
          <p:spPr>
            <a:xfrm>
              <a:off x="2627454" y="3952255"/>
              <a:ext cx="659756" cy="422976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CCB07D2-DAA8-0C85-25CA-AABA117B34A8}"/>
                </a:ext>
              </a:extLst>
            </p:cNvPr>
            <p:cNvSpPr/>
            <p:nvPr/>
          </p:nvSpPr>
          <p:spPr>
            <a:xfrm>
              <a:off x="2521651" y="5010579"/>
              <a:ext cx="603514" cy="327828"/>
            </a:xfrm>
            <a:prstGeom prst="round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6F5828D-5F6E-A03F-A525-2CC59A4B92C2}"/>
                </a:ext>
              </a:extLst>
            </p:cNvPr>
            <p:cNvSpPr/>
            <p:nvPr/>
          </p:nvSpPr>
          <p:spPr>
            <a:xfrm>
              <a:off x="2627453" y="2503280"/>
              <a:ext cx="399761" cy="441469"/>
            </a:xfrm>
            <a:prstGeom prst="roundRect">
              <a:avLst/>
            </a:prstGeom>
            <a:noFill/>
            <a:ln w="3810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CBCBA8A-5BE6-4E7E-8E68-257FD9748C39}"/>
              </a:ext>
            </a:extLst>
          </p:cNvPr>
          <p:cNvSpPr/>
          <p:nvPr/>
        </p:nvSpPr>
        <p:spPr>
          <a:xfrm>
            <a:off x="1098605" y="5659282"/>
            <a:ext cx="9311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What differences do you notice?</a:t>
            </a:r>
          </a:p>
        </p:txBody>
      </p:sp>
    </p:spTree>
    <p:extLst>
      <p:ext uri="{BB962C8B-B14F-4D97-AF65-F5344CB8AC3E}">
        <p14:creationId xmlns:p14="http://schemas.microsoft.com/office/powerpoint/2010/main" val="109101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ic design of a person&#10;&#10;Description automatically generated">
            <a:extLst>
              <a:ext uri="{FF2B5EF4-FFF2-40B4-BE49-F238E27FC236}">
                <a16:creationId xmlns:a16="http://schemas.microsoft.com/office/drawing/2014/main" id="{ABEFB150-1824-AAD1-6DA8-84452159E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3424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37FAAF50-7E62-50A9-C978-6391F904B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87" y="461074"/>
            <a:ext cx="1708275" cy="1708275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74408A3-B609-B380-8B9D-827AE472E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3" y="6080164"/>
            <a:ext cx="4040717" cy="777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6A34F-3BAD-D232-1314-F4120707FBEB}"/>
              </a:ext>
            </a:extLst>
          </p:cNvPr>
          <p:cNvSpPr txBox="1"/>
          <p:nvPr/>
        </p:nvSpPr>
        <p:spPr>
          <a:xfrm>
            <a:off x="225909" y="2859610"/>
            <a:ext cx="67450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800" b="1" dirty="0">
                <a:solidFill>
                  <a:schemeClr val="accent1">
                    <a:lumMod val="75000"/>
                  </a:schemeClr>
                </a:solidFill>
                <a:latin typeface="Amasis MT Pro Black" panose="020B0604020202020204" pitchFamily="18" charset="0"/>
              </a:rPr>
              <a:t>THANK YOU</a:t>
            </a:r>
            <a:endParaRPr lang="en-GB" sz="6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5A01-94AB-491C-B413-9C331478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835562" cy="1956841"/>
          </a:xfrm>
        </p:spPr>
        <p:txBody>
          <a:bodyPr anchor="b">
            <a:normAutofit/>
          </a:bodyPr>
          <a:lstStyle/>
          <a:p>
            <a:br>
              <a:rPr lang="en-GB" sz="5400" dirty="0"/>
            </a:b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</a:rPr>
              <a:t>Course outline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A7E8AC5-369C-4C67-9B91-5511071C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8201"/>
            <a:ext cx="4243589" cy="4071510"/>
          </a:xfrm>
        </p:spPr>
        <p:txBody>
          <a:bodyPr>
            <a:normAutofit/>
          </a:bodyPr>
          <a:lstStyle/>
          <a:p>
            <a:r>
              <a:rPr lang="en-GB" sz="1900" dirty="0"/>
              <a:t>Session 1. Simple Regression; Individual Difference; Intro to Linear mixed-effect models (LMMs)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/>
              <a:t>Session 2. LMMs (</a:t>
            </a:r>
            <a:r>
              <a:rPr lang="en-GB" sz="1900" dirty="0" err="1"/>
              <a:t>lmer</a:t>
            </a:r>
            <a:r>
              <a:rPr lang="en-GB" sz="1900" dirty="0"/>
              <a:t>); Generalised LMMs (</a:t>
            </a:r>
            <a:r>
              <a:rPr lang="en-GB" sz="1900" dirty="0" err="1"/>
              <a:t>glmer</a:t>
            </a:r>
            <a:r>
              <a:rPr lang="en-GB" sz="1900" dirty="0"/>
              <a:t>)</a:t>
            </a:r>
          </a:p>
          <a:p>
            <a:r>
              <a:rPr lang="en-GB" sz="1900" dirty="0"/>
              <a:t>Session 3. Practical </a:t>
            </a:r>
          </a:p>
          <a:p>
            <a:endParaRPr lang="en-GB" sz="1900" dirty="0"/>
          </a:p>
          <a:p>
            <a:r>
              <a:rPr lang="en-GB" sz="1900" dirty="0"/>
              <a:t>Session 4. </a:t>
            </a:r>
            <a:r>
              <a:rPr lang="en-US" sz="1900" dirty="0"/>
              <a:t>G</a:t>
            </a:r>
            <a:r>
              <a:rPr lang="en-GB" sz="1900" dirty="0"/>
              <a:t>generalised </a:t>
            </a:r>
            <a:r>
              <a:rPr lang="en-US" sz="1900" dirty="0"/>
              <a:t>LMMs continued;  Model assumptions and diagnostics</a:t>
            </a:r>
          </a:p>
          <a:p>
            <a:r>
              <a:rPr lang="en-US" sz="1900" dirty="0"/>
              <a:t>Session 5. Practical</a:t>
            </a:r>
          </a:p>
        </p:txBody>
      </p:sp>
      <p:pic>
        <p:nvPicPr>
          <p:cNvPr id="6" name="Picture 5" descr="A graphic design of a person&#10;&#10;Description automatically generated">
            <a:extLst>
              <a:ext uri="{FF2B5EF4-FFF2-40B4-BE49-F238E27FC236}">
                <a16:creationId xmlns:a16="http://schemas.microsoft.com/office/drawing/2014/main" id="{ABEFB150-1824-AAD1-6DA8-84452159E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r="3416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41978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5A01-94AB-491C-B413-9C331478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Session 1 Roadmap (today)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A7E8AC5-369C-4C67-9B91-5511071C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964654" cy="3549416"/>
          </a:xfrm>
        </p:spPr>
        <p:txBody>
          <a:bodyPr>
            <a:normAutofit fontScale="92500" lnSpcReduction="20000"/>
          </a:bodyPr>
          <a:lstStyle/>
          <a:p>
            <a:r>
              <a:rPr lang="en-GB" sz="2200" dirty="0"/>
              <a:t>1. Get to know the data</a:t>
            </a:r>
          </a:p>
          <a:p>
            <a:endParaRPr lang="en-GB" sz="2200" dirty="0"/>
          </a:p>
          <a:p>
            <a:r>
              <a:rPr lang="en-GB" sz="2200" dirty="0"/>
              <a:t>2. Simple regression models with continuous outcome – </a:t>
            </a:r>
            <a:r>
              <a:rPr lang="en-GB" sz="2200" dirty="0" err="1"/>
              <a:t>lm</a:t>
            </a:r>
            <a:r>
              <a:rPr lang="en-GB" sz="2200" dirty="0"/>
              <a:t>()</a:t>
            </a:r>
          </a:p>
          <a:p>
            <a:pPr marL="0" indent="0">
              <a:buNone/>
            </a:pPr>
            <a:r>
              <a:rPr lang="en-GB" sz="2200" dirty="0"/>
              <a:t>	2.1 One predictor</a:t>
            </a:r>
          </a:p>
          <a:p>
            <a:pPr marL="0" indent="0">
              <a:buNone/>
            </a:pPr>
            <a:r>
              <a:rPr lang="en-GB" sz="2200" dirty="0"/>
              <a:t>	2.2 Two predictors with interaction</a:t>
            </a:r>
          </a:p>
          <a:p>
            <a:pPr marL="0" indent="0">
              <a:buNone/>
            </a:pPr>
            <a:endParaRPr lang="en-GB" sz="2200" dirty="0"/>
          </a:p>
          <a:p>
            <a:r>
              <a:rPr lang="en-GB" sz="2200" dirty="0"/>
              <a:t>3. Dealing with individual difference</a:t>
            </a:r>
            <a:endParaRPr lang="en-GB" sz="1000" dirty="0"/>
          </a:p>
          <a:p>
            <a:pPr marL="0" indent="0">
              <a:buNone/>
            </a:pPr>
            <a:r>
              <a:rPr lang="en-US" sz="2200" dirty="0"/>
              <a:t>	3.1 Alternative</a:t>
            </a:r>
          </a:p>
          <a:p>
            <a:pPr marL="0" indent="0">
              <a:buNone/>
            </a:pPr>
            <a:r>
              <a:rPr lang="en-US" sz="2200" dirty="0"/>
              <a:t>	3.2 LMMs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C422A-1588-E1D5-7A13-E2B8894051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r="3416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49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45" y="2845862"/>
            <a:ext cx="6881306" cy="116579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93331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734AF-D743-43E7-9EEB-A014756C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920726" cy="1938076"/>
          </a:xfrm>
        </p:spPr>
        <p:txBody>
          <a:bodyPr>
            <a:normAutofit/>
          </a:bodyPr>
          <a:lstStyle/>
          <a:p>
            <a:r>
              <a:rPr lang="en-GB" dirty="0"/>
              <a:t>Regression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1689-62BA-437C-ACD4-5362281A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53147"/>
            <a:ext cx="5463049" cy="453972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Simulated data based on a real case</a:t>
            </a:r>
          </a:p>
          <a:p>
            <a:endParaRPr lang="en-GB" dirty="0"/>
          </a:p>
          <a:p>
            <a:r>
              <a:rPr lang="en-GB" dirty="0"/>
              <a:t>A secondary school in Glasgow were considering purchasing a new online APP for teaching vocabulary in language classes.</a:t>
            </a:r>
          </a:p>
          <a:p>
            <a:endParaRPr lang="en-GB" dirty="0"/>
          </a:p>
          <a:p>
            <a:r>
              <a:rPr lang="en-GB" dirty="0"/>
              <a:t>They tested the effectiveness of the course on 40 students over 10 weeks. </a:t>
            </a:r>
          </a:p>
          <a:p>
            <a:endParaRPr lang="en-GB" dirty="0"/>
          </a:p>
          <a:p>
            <a:r>
              <a:rPr lang="en-GB" dirty="0"/>
              <a:t>How effective was the course? Worthy investing or not? </a:t>
            </a:r>
            <a:endParaRPr lang="en-GB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4C8DF1-961E-DD15-B29B-7CB62124E3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7" r="-1" b="-1"/>
          <a:stretch/>
        </p:blipFill>
        <p:spPr>
          <a:xfrm>
            <a:off x="6433074" y="946667"/>
            <a:ext cx="5758926" cy="2597977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28" name="Picture 4" descr="Online program gives all students access to a college prep curriculum |  University of California">
            <a:extLst>
              <a:ext uri="{FF2B5EF4-FFF2-40B4-BE49-F238E27FC236}">
                <a16:creationId xmlns:a16="http://schemas.microsoft.com/office/drawing/2014/main" id="{4F6D4C7D-32B4-C3FB-25ED-99222DACC3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7" b="11325"/>
          <a:stretch/>
        </p:blipFill>
        <p:spPr bwMode="auto">
          <a:xfrm>
            <a:off x="6304298" y="3544645"/>
            <a:ext cx="5887702" cy="2597977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46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E045-1352-3DCE-8174-C8D2BFC5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Our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012D1A-E077-4570-0E3A-3147084047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5348" y="1536499"/>
            <a:ext cx="6685543" cy="49563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1DE09F-664B-F2BC-DF9B-D4223BF8D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22148"/>
            <a:ext cx="3960495" cy="195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9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Simple Regression: One Predictor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Simple regression with one predictor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4E4303-E305-8A9D-9A90-DE0523C3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26" y="2200060"/>
            <a:ext cx="5438328" cy="41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827991-298F-EFAD-0676-D8EF0209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77" y="2800335"/>
            <a:ext cx="5438327" cy="3820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D18F15-254C-FA05-81F5-39861839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23" y="2800335"/>
            <a:ext cx="5419731" cy="38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5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2.1 Simple Regression: One Predictor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dirty="0"/>
              <a:t>Simple regression with one predictor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4E4303-E305-8A9D-9A90-DE0523C32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26" y="2200060"/>
            <a:ext cx="5438328" cy="4115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F827991-298F-EFAD-0676-D8EF0209A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6177" y="2800335"/>
            <a:ext cx="5438327" cy="38203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D18F15-254C-FA05-81F5-39861839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23" y="2800335"/>
            <a:ext cx="5419731" cy="3820362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9CCC38-1D17-A441-77A1-44B8C6A3F9E8}"/>
              </a:ext>
            </a:extLst>
          </p:cNvPr>
          <p:cNvSpPr/>
          <p:nvPr/>
        </p:nvSpPr>
        <p:spPr>
          <a:xfrm>
            <a:off x="1409250" y="4690333"/>
            <a:ext cx="1635163" cy="20439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85428A-23EE-EBAA-A2C6-E67F01C00EF9}"/>
              </a:ext>
            </a:extLst>
          </p:cNvPr>
          <p:cNvSpPr/>
          <p:nvPr/>
        </p:nvSpPr>
        <p:spPr>
          <a:xfrm>
            <a:off x="1409249" y="4911669"/>
            <a:ext cx="1635163" cy="20439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8BEB14-20AA-B698-CC13-0C608C62611C}"/>
              </a:ext>
            </a:extLst>
          </p:cNvPr>
          <p:cNvGrpSpPr/>
          <p:nvPr/>
        </p:nvGrpSpPr>
        <p:grpSpPr>
          <a:xfrm>
            <a:off x="3044413" y="1321114"/>
            <a:ext cx="8829228" cy="3471417"/>
            <a:chOff x="3044413" y="1321114"/>
            <a:chExt cx="8829228" cy="347141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78CE78-5AE4-A074-9551-62CC8B9DF3F3}"/>
                </a:ext>
              </a:extLst>
            </p:cNvPr>
            <p:cNvSpPr txBox="1"/>
            <p:nvPr/>
          </p:nvSpPr>
          <p:spPr>
            <a:xfrm>
              <a:off x="6607844" y="1321114"/>
              <a:ext cx="526579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>
                  <a:solidFill>
                    <a:schemeClr val="accent1"/>
                  </a:solidFill>
                </a:rPr>
                <a:t>Intercept: </a:t>
              </a:r>
              <a:r>
                <a:rPr lang="en-GB" sz="2000" dirty="0">
                  <a:solidFill>
                    <a:schemeClr val="accent1"/>
                  </a:solidFill>
                </a:rPr>
                <a:t>the expected value of y when x = 0.</a:t>
              </a:r>
              <a:endParaRPr lang="en-GB" sz="2000" b="1" dirty="0">
                <a:solidFill>
                  <a:schemeClr val="accent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827D76B-45F0-6363-92FB-39D744DC275D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 flipV="1">
              <a:off x="3044413" y="1521169"/>
              <a:ext cx="3563431" cy="32713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9FF25A-03BF-8207-634F-4C39B0742312}"/>
              </a:ext>
            </a:extLst>
          </p:cNvPr>
          <p:cNvGrpSpPr/>
          <p:nvPr/>
        </p:nvGrpSpPr>
        <p:grpSpPr>
          <a:xfrm>
            <a:off x="3044412" y="1660152"/>
            <a:ext cx="8970092" cy="3353715"/>
            <a:chOff x="3044412" y="1807607"/>
            <a:chExt cx="8970092" cy="315221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B2A339-2695-F032-F69A-26459DD403D6}"/>
                </a:ext>
              </a:extLst>
            </p:cNvPr>
            <p:cNvSpPr txBox="1"/>
            <p:nvPr/>
          </p:nvSpPr>
          <p:spPr>
            <a:xfrm>
              <a:off x="6936895" y="1807607"/>
              <a:ext cx="5077609" cy="607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Slope:</a:t>
              </a:r>
              <a:r>
                <a:rPr lang="en-GB" dirty="0">
                  <a:solidFill>
                    <a:srgbClr val="FFC000"/>
                  </a:solidFill>
                </a:rPr>
                <a:t> estimate for the number of units of increases in Y on average, as x increases by one unit</a:t>
              </a:r>
              <a:endParaRPr lang="en-GB" b="1" dirty="0">
                <a:solidFill>
                  <a:srgbClr val="FFC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513F2BA-8258-EB59-647F-C04ACD4B58F1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3044412" y="2111356"/>
              <a:ext cx="3892483" cy="284846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E6E570F-D33E-C399-CB0E-419DC777799E}"/>
              </a:ext>
            </a:extLst>
          </p:cNvPr>
          <p:cNvSpPr/>
          <p:nvPr/>
        </p:nvSpPr>
        <p:spPr>
          <a:xfrm>
            <a:off x="3980330" y="6201147"/>
            <a:ext cx="2355925" cy="170198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0CF30CF-F459-720D-88F6-DAB153E7CCDA}"/>
              </a:ext>
            </a:extLst>
          </p:cNvPr>
          <p:cNvSpPr/>
          <p:nvPr/>
        </p:nvSpPr>
        <p:spPr>
          <a:xfrm>
            <a:off x="1409250" y="6413480"/>
            <a:ext cx="4644566" cy="146591"/>
          </a:xfrm>
          <a:prstGeom prst="round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BFEB5A7-C635-B976-9508-E627F770C16A}"/>
              </a:ext>
            </a:extLst>
          </p:cNvPr>
          <p:cNvGrpSpPr/>
          <p:nvPr/>
        </p:nvGrpSpPr>
        <p:grpSpPr>
          <a:xfrm>
            <a:off x="6053816" y="2104040"/>
            <a:ext cx="5568077" cy="4279959"/>
            <a:chOff x="5940411" y="1854043"/>
            <a:chExt cx="5568077" cy="427995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142CFC0-257A-AF67-154F-8856F1CC4477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5940411" y="2234690"/>
              <a:ext cx="1003787" cy="389931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6CFA435-C2BD-88FD-D8B1-A25AFB515E76}"/>
                </a:ext>
              </a:extLst>
            </p:cNvPr>
            <p:cNvSpPr/>
            <p:nvPr/>
          </p:nvSpPr>
          <p:spPr>
            <a:xfrm>
              <a:off x="6944198" y="1854043"/>
              <a:ext cx="4564290" cy="7612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b="1" dirty="0">
                  <a:solidFill>
                    <a:schemeClr val="accent3"/>
                  </a:solidFill>
                </a:rPr>
                <a:t>Overall quality </a:t>
              </a:r>
              <a:r>
                <a:rPr lang="en-GB" dirty="0">
                  <a:solidFill>
                    <a:schemeClr val="accent3"/>
                  </a:solidFill>
                </a:rPr>
                <a:t>of the model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875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0BB0-9EDB-513E-9FBB-7BA4EAC5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2.2(a). Simple Regression: Two Predictors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DF4C1-8704-6C6D-99E5-2569038BF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GB" b="1" dirty="0"/>
              <a:t>Additive</a:t>
            </a:r>
            <a:r>
              <a:rPr lang="en-GB" dirty="0"/>
              <a:t>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7C621-A4FC-760C-E382-A4C45E2EF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95" y="2147007"/>
            <a:ext cx="8841921" cy="47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A7D197-F623-12DD-5C1C-1AEEA04D0C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95" y="2818959"/>
            <a:ext cx="5314615" cy="379795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5DA769-EF79-8D2D-F572-F287FFA68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951" y="2818959"/>
            <a:ext cx="5412049" cy="37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2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6771</TotalTime>
  <Words>751</Words>
  <Application>Microsoft Office PowerPoint</Application>
  <PresentationFormat>Widescreen</PresentationFormat>
  <Paragraphs>110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Amasis MT Pro Black</vt:lpstr>
      <vt:lpstr>Arial</vt:lpstr>
      <vt:lpstr>Calibri</vt:lpstr>
      <vt:lpstr>Calibri Light</vt:lpstr>
      <vt:lpstr>Office Theme</vt:lpstr>
      <vt:lpstr>PowerPoint Presentation</vt:lpstr>
      <vt:lpstr> Course outline</vt:lpstr>
      <vt:lpstr>Session 1 Roadmap (today)</vt:lpstr>
      <vt:lpstr>Simple Regression</vt:lpstr>
      <vt:lpstr>Regression in Action</vt:lpstr>
      <vt:lpstr>Check Our Data</vt:lpstr>
      <vt:lpstr>2.1 Simple Regression: One Predictor </vt:lpstr>
      <vt:lpstr>2.1 Simple Regression: One Predictor </vt:lpstr>
      <vt:lpstr>2.2(a). Simple Regression: Two Predictors  </vt:lpstr>
      <vt:lpstr>2.2(a). Simple Regression: Two Predictors  </vt:lpstr>
      <vt:lpstr>2.2(b). Simple Regression – Two Predictors  </vt:lpstr>
      <vt:lpstr>2.2(b). Simple Regression – Two Predictors  </vt:lpstr>
      <vt:lpstr>2.2(c). Model comparison </vt:lpstr>
      <vt:lpstr>Individual Difference</vt:lpstr>
      <vt:lpstr>Recall the Data and the Regression(model) Plots</vt:lpstr>
      <vt:lpstr>3.1 Deal with Individual Difference</vt:lpstr>
      <vt:lpstr>3.1 Deal with Individual Difference</vt:lpstr>
      <vt:lpstr>3.2 Individual Difference in LMMs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 Mixed-Effects Modelling  with R</dc:title>
  <dc:creator>Fang Jackson-Yang</dc:creator>
  <cp:lastModifiedBy>Fang Jackson-Yang</cp:lastModifiedBy>
  <cp:revision>195</cp:revision>
  <cp:lastPrinted>2022-02-25T10:02:03Z</cp:lastPrinted>
  <dcterms:created xsi:type="dcterms:W3CDTF">2022-02-21T10:21:36Z</dcterms:created>
  <dcterms:modified xsi:type="dcterms:W3CDTF">2025-04-27T20:05:28Z</dcterms:modified>
</cp:coreProperties>
</file>