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1"/>
  </p:notesMasterIdLst>
  <p:sldIdLst>
    <p:sldId id="340" r:id="rId2"/>
    <p:sldId id="325" r:id="rId3"/>
    <p:sldId id="257" r:id="rId4"/>
    <p:sldId id="372" r:id="rId5"/>
    <p:sldId id="349" r:id="rId6"/>
    <p:sldId id="376" r:id="rId7"/>
    <p:sldId id="353" r:id="rId8"/>
    <p:sldId id="377" r:id="rId9"/>
    <p:sldId id="358" r:id="rId10"/>
    <p:sldId id="357" r:id="rId11"/>
    <p:sldId id="375" r:id="rId12"/>
    <p:sldId id="383" r:id="rId13"/>
    <p:sldId id="370" r:id="rId14"/>
    <p:sldId id="307" r:id="rId15"/>
    <p:sldId id="384" r:id="rId16"/>
    <p:sldId id="387" r:id="rId17"/>
    <p:sldId id="289" r:id="rId18"/>
    <p:sldId id="388" r:id="rId19"/>
    <p:sldId id="389" r:id="rId20"/>
    <p:sldId id="390" r:id="rId21"/>
    <p:sldId id="265" r:id="rId22"/>
    <p:sldId id="391" r:id="rId23"/>
    <p:sldId id="392" r:id="rId24"/>
    <p:sldId id="381" r:id="rId25"/>
    <p:sldId id="393" r:id="rId26"/>
    <p:sldId id="277" r:id="rId27"/>
    <p:sldId id="386" r:id="rId28"/>
    <p:sldId id="371" r:id="rId29"/>
    <p:sldId id="343" r:id="rId30"/>
  </p:sldIdLst>
  <p:sldSz cx="12192000" cy="6858000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897" autoAdjust="0"/>
  </p:normalViewPr>
  <p:slideViewPr>
    <p:cSldViewPr snapToGrid="0">
      <p:cViewPr varScale="1">
        <p:scale>
          <a:sx n="61" d="100"/>
          <a:sy n="61" d="100"/>
        </p:scale>
        <p:origin x="581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2A6D6F-B0B7-4467-8177-4DF2327001AA}" type="datetimeFigureOut">
              <a:rPr lang="en-GB" smtClean="0"/>
              <a:t>13/05/2025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8B601A-261C-4E2D-80E3-27791A5D769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5176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8B601A-261C-4E2D-80E3-27791A5D769D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10373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8B601A-261C-4E2D-80E3-27791A5D769D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79800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8B601A-261C-4E2D-80E3-27791A5D769D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63886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newbie</a:t>
            </a:r>
            <a:r>
              <a:rPr lang="en-GB" dirty="0"/>
              <a:t> </a:t>
            </a: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beginner</a:t>
            </a:r>
            <a:r>
              <a:rPr lang="en-GB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8B601A-261C-4E2D-80E3-27791A5D769D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3365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newbie</a:t>
            </a:r>
            <a:r>
              <a:rPr lang="en-GB" dirty="0"/>
              <a:t> </a:t>
            </a: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beginner</a:t>
            </a:r>
            <a:r>
              <a:rPr lang="en-GB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8B601A-261C-4E2D-80E3-27791A5D769D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81266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8B601A-261C-4E2D-80E3-27791A5D769D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74234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8B601A-261C-4E2D-80E3-27791A5D769D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26139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>
                <a:solidFill>
                  <a:schemeClr val="accent6"/>
                </a:solidFill>
              </a:rPr>
              <a:t>Independence of residuals: </a:t>
            </a:r>
            <a:r>
              <a:rPr lang="en-GB" dirty="0"/>
              <a:t>requires each residual should not be affected by other residuals; No easy way to check it, depends on the source of the observations, one determinant might be a participant observed multiple times, i.e. REPEATED measures, in which case the independence assumption is violated, mixed effect should be used</a:t>
            </a:r>
          </a:p>
          <a:p>
            <a:endParaRPr lang="en-GB" dirty="0"/>
          </a:p>
          <a:p>
            <a:r>
              <a:rPr lang="en-GB" b="1" dirty="0"/>
              <a:t>For Cook’s distance</a:t>
            </a:r>
            <a:r>
              <a:rPr lang="en-GB" dirty="0"/>
              <a:t>, distances over 1 are worth looking at. In general below 1 is good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8B601A-261C-4E2D-80E3-27791A5D769D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02376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For Cook’s distance, distances over 1 are worth looking at .</a:t>
            </a:r>
          </a:p>
          <a:p>
            <a:r>
              <a:rPr lang="en-GB" dirty="0"/>
              <a:t>In general below 1 is good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8B601A-261C-4E2D-80E3-27791A5D769D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44151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8B601A-261C-4E2D-80E3-27791A5D769D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40913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/>
              <a:t>For linear (mixed) models, this function produces plots for:</a:t>
            </a:r>
          </a:p>
          <a:p>
            <a:pPr marL="228600" indent="-228600">
              <a:buAutoNum type="arabicParenBoth"/>
            </a:pPr>
            <a:r>
              <a:rPr lang="en-GB" b="1" dirty="0"/>
              <a:t>multicollinearity (i.e., check Variance Inflation Factors);</a:t>
            </a:r>
          </a:p>
          <a:p>
            <a:pPr marL="228600" indent="-228600">
              <a:buAutoNum type="arabicParenBoth"/>
            </a:pPr>
            <a:r>
              <a:rPr lang="en-GB" b="1" dirty="0"/>
              <a:t>QQ-plots: checks for </a:t>
            </a:r>
            <a:r>
              <a:rPr lang="en-GB" b="1" dirty="0">
                <a:solidFill>
                  <a:srgbClr val="FF0000"/>
                </a:solidFill>
              </a:rPr>
              <a:t>normal distribution of residuals </a:t>
            </a:r>
            <a:r>
              <a:rPr lang="en-GB" b="1" dirty="0"/>
              <a:t>and </a:t>
            </a:r>
          </a:p>
          <a:p>
            <a:pPr marL="228600" indent="-228600">
              <a:buAutoNum type="arabicParenBoth"/>
            </a:pPr>
            <a:r>
              <a:rPr lang="en-GB" b="1" dirty="0" err="1"/>
              <a:t>homoscedasticity,i.e</a:t>
            </a:r>
            <a:r>
              <a:rPr lang="en-GB" b="1" dirty="0"/>
              <a:t>., constant variance of residuals). </a:t>
            </a:r>
          </a:p>
          <a:p>
            <a:endParaRPr lang="en-GB" b="1" dirty="0"/>
          </a:p>
          <a:p>
            <a:r>
              <a:rPr lang="en-GB" b="1" dirty="0"/>
              <a:t>Linear relationship</a:t>
            </a:r>
          </a:p>
          <a:p>
            <a:r>
              <a:rPr lang="en-GB" b="1" dirty="0"/>
              <a:t>Independence of residuals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err="1"/>
              <a:t>Homoscedasiticity</a:t>
            </a:r>
            <a:r>
              <a:rPr lang="en-GB" dirty="0"/>
              <a:t> :</a:t>
            </a:r>
            <a:r>
              <a:rPr lang="en-GB" b="1" dirty="0"/>
              <a:t>Equal variance</a:t>
            </a:r>
            <a:r>
              <a:rPr lang="en-GB" dirty="0"/>
              <a:t>: constant variance of residual, i.e., amount and distance of points scattered above/below line should be equal</a:t>
            </a:r>
          </a:p>
          <a:p>
            <a:r>
              <a:rPr lang="en-GB" b="1" dirty="0"/>
              <a:t>e</a:t>
            </a:r>
            <a:r>
              <a:rPr lang="en-GB" dirty="0"/>
              <a:t>: constant variance of residual, i.e., amount and distance of points scattered above/below line should be equal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8B601A-261C-4E2D-80E3-27791A5D769D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42497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8B601A-261C-4E2D-80E3-27791A5D769D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491207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/>
              <a:t>For generalized linear mixed models, this function produces plots for the QQ-plot for random effects.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8B601A-261C-4E2D-80E3-27791A5D769D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632284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8B601A-261C-4E2D-80E3-27791A5D769D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680953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8B601A-261C-4E2D-80E3-27791A5D769D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224132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8B601A-261C-4E2D-80E3-27791A5D769D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7658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8B601A-261C-4E2D-80E3-27791A5D769D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92683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8B601A-261C-4E2D-80E3-27791A5D769D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43895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b="1" dirty="0">
                    <a:ln w="0"/>
                    <a:solidFill>
                      <a:schemeClr val="accent1">
                        <a:lumMod val="75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You can have more than one source of individual differences (e.g., group by students; by schools)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825F15A7-03F4-43D7-82C5-3E23DA2F108C}" type="mathplaceholder">
                        <a:rPr lang="en-GB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b="1" dirty="0">
                    <a:ln w="0"/>
                    <a:solidFill>
                      <a:schemeClr val="accent1">
                        <a:lumMod val="75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You can have more than one source of individual differences (e.g., group by students; by schools)</a:t>
                </a:r>
              </a:p>
              <a:p>
                <a:r>
                  <a:rPr lang="en-GB" i="0">
                    <a:latin typeface="Cambria Math" panose="02040503050406030204" pitchFamily="18" charset="0"/>
                  </a:rPr>
                  <a:t>"Type equation here."</a:t>
                </a:r>
                <a:endParaRPr lang="en-GB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8B601A-261C-4E2D-80E3-27791A5D769D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59051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E8E8E8"/>
                </a:solidFill>
                <a:effectLst/>
                <a:highlight>
                  <a:srgbClr val="1F1F1F"/>
                </a:highlight>
                <a:latin typeface="Google Sans"/>
              </a:rPr>
              <a:t>The likelihood ratio (LR) test is </a:t>
            </a:r>
            <a:r>
              <a:rPr lang="en-GB" b="0" i="0" dirty="0">
                <a:solidFill>
                  <a:srgbClr val="E2EEFF"/>
                </a:solidFill>
                <a:effectLst/>
                <a:latin typeface="Google Sans"/>
              </a:rPr>
              <a:t>a test of hypothesis in which two different maximum likelihood estimates of a parameter are compared in order to decide whether to reject or not to reject a restriction on the parameter</a:t>
            </a:r>
            <a:r>
              <a:rPr lang="en-GB" b="0" i="0" dirty="0">
                <a:solidFill>
                  <a:srgbClr val="E8E8E8"/>
                </a:solidFill>
                <a:effectLst/>
                <a:highlight>
                  <a:srgbClr val="1F1F1F"/>
                </a:highlight>
                <a:latin typeface="Google Sans"/>
              </a:rPr>
              <a:t>.</a:t>
            </a:r>
          </a:p>
          <a:p>
            <a:endParaRPr lang="en-GB" b="0" i="0" dirty="0">
              <a:solidFill>
                <a:srgbClr val="E8E8E8"/>
              </a:solidFill>
              <a:effectLst/>
              <a:highlight>
                <a:srgbClr val="1F1F1F"/>
              </a:highlight>
              <a:latin typeface="Google Sans"/>
            </a:endParaRPr>
          </a:p>
          <a:p>
            <a:r>
              <a:rPr lang="en-GB" dirty="0"/>
              <a:t>comparing models that differ in random effect structures is very tricky. We need to set REML=T (as the </a:t>
            </a:r>
            <a:r>
              <a:rPr lang="en-GB" dirty="0" err="1"/>
              <a:t>anova</a:t>
            </a:r>
            <a:r>
              <a:rPr lang="en-GB" dirty="0"/>
              <a:t> function automatically re-fits them </a:t>
            </a:r>
            <a:r>
              <a:rPr lang="en-GB"/>
              <a:t>with ML) </a:t>
            </a:r>
            <a:r>
              <a:rPr lang="en-GB" dirty="0"/>
              <a:t>or that we have large sample sizes at all levels.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8B601A-261C-4E2D-80E3-27791A5D769D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78621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E8EAED"/>
                </a:solidFill>
                <a:effectLst/>
                <a:latin typeface="Google Sans"/>
              </a:rPr>
              <a:t>Type I : false-positive; rejecting null hypothesis when it is actually true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8B601A-261C-4E2D-80E3-27791A5D769D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38067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i="0" dirty="0" err="1">
                <a:solidFill>
                  <a:srgbClr val="333333"/>
                </a:solidFill>
                <a:effectLst/>
                <a:latin typeface="Helvetica Neue"/>
              </a:rPr>
              <a:t>Centering</a:t>
            </a:r>
            <a:r>
              <a:rPr lang="en-GB" b="0" i="0" dirty="0">
                <a:solidFill>
                  <a:srgbClr val="333333"/>
                </a:solidFill>
                <a:effectLst/>
                <a:latin typeface="Helvetica Neue"/>
              </a:rPr>
              <a:t>: </a:t>
            </a:r>
            <a:r>
              <a:rPr lang="en-GB" dirty="0" err="1"/>
              <a:t>Centering</a:t>
            </a:r>
            <a:r>
              <a:rPr lang="en-GB" dirty="0"/>
              <a:t> can make regression parameters more meaningful. </a:t>
            </a:r>
            <a:r>
              <a:rPr lang="en-GB" dirty="0" err="1"/>
              <a:t>Centering</a:t>
            </a:r>
            <a:r>
              <a:rPr lang="en-GB" dirty="0"/>
              <a:t> involves subtracting a constant (typically the sample mean) from every value of a predictor variable and then running the model on the </a:t>
            </a:r>
            <a:r>
              <a:rPr lang="en-GB" dirty="0" err="1"/>
              <a:t>centered</a:t>
            </a:r>
            <a:r>
              <a:rPr lang="en-GB" dirty="0"/>
              <a:t> data. Many times, it is helpful to </a:t>
            </a:r>
            <a:r>
              <a:rPr lang="en-GB" dirty="0" err="1"/>
              <a:t>center</a:t>
            </a:r>
            <a:r>
              <a:rPr lang="en-GB" dirty="0"/>
              <a:t> the data around the mean of the variable, although any logical constant can be used. </a:t>
            </a:r>
          </a:p>
          <a:p>
            <a:r>
              <a:rPr lang="en-GB" b="0" i="0" dirty="0">
                <a:solidFill>
                  <a:srgbClr val="333333"/>
                </a:solidFill>
                <a:effectLst/>
                <a:latin typeface="Helvetica Neue"/>
              </a:rPr>
              <a:t>https://cscu.cornell.edu/wp-content/uploads/66_centering.pdf</a:t>
            </a:r>
          </a:p>
          <a:p>
            <a:endParaRPr lang="en-GB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r>
              <a:rPr lang="en-GB" b="0" i="0" dirty="0">
                <a:solidFill>
                  <a:srgbClr val="333333"/>
                </a:solidFill>
                <a:effectLst/>
                <a:latin typeface="Helvetica Neue"/>
              </a:rPr>
              <a:t>‘Standardising’ predictors, by subtracting the mean and dividing by the standard deviation, is a common way to make interpreting regression models easier, and particularly to make comparisons between predictors — e.g. regarding their relative importance in predicting the outcome.</a:t>
            </a:r>
          </a:p>
          <a:p>
            <a:endParaRPr lang="en-GB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r>
              <a:rPr lang="en-GB" b="0" i="0" dirty="0">
                <a:solidFill>
                  <a:srgbClr val="333333"/>
                </a:solidFill>
                <a:effectLst/>
                <a:latin typeface="Helvetica Neue"/>
              </a:rPr>
              <a:t>Fit the model, use the “standardize()” function from package “arm” (</a:t>
            </a:r>
            <a:r>
              <a:rPr lang="en-GB" dirty="0"/>
              <a:t>arm::standardize)</a:t>
            </a:r>
            <a:r>
              <a:rPr lang="en-GB" b="0" i="0" dirty="0">
                <a:solidFill>
                  <a:srgbClr val="333333"/>
                </a:solidFill>
                <a:effectLst/>
                <a:latin typeface="Helvetica Neue"/>
              </a:rPr>
              <a:t> to standardize the coefficients, this automatically scales the data for </a:t>
            </a:r>
            <a:r>
              <a:rPr lang="en-GB" dirty="0"/>
              <a:t>m1</a:t>
            </a:r>
            <a:r>
              <a:rPr lang="en-GB" b="0" i="0" dirty="0">
                <a:solidFill>
                  <a:srgbClr val="333333"/>
                </a:solidFill>
                <a:effectLst/>
                <a:latin typeface="Helvetica Neue"/>
              </a:rPr>
              <a:t> and re-fits the model. https://benwhalley.github.io/just-enough-r/scaling-predictors.html</a:t>
            </a:r>
          </a:p>
          <a:p>
            <a:endParaRPr lang="en-GB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i="0" dirty="0">
                <a:solidFill>
                  <a:srgbClr val="333333"/>
                </a:solidFill>
                <a:effectLst/>
                <a:latin typeface="Helvetica Neue"/>
              </a:rPr>
              <a:t>e.g. </a:t>
            </a:r>
            <a:r>
              <a:rPr lang="en-GB" sz="18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vocabdata</a:t>
            </a:r>
            <a:r>
              <a:rPr lang="en-GB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&lt;- scale(</a:t>
            </a:r>
            <a:r>
              <a:rPr lang="en-GB" sz="18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vocabdata$week</a:t>
            </a:r>
            <a:r>
              <a:rPr lang="en-GB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GB" sz="18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center</a:t>
            </a:r>
            <a:r>
              <a:rPr lang="en-GB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=TRUE, scale=FALSE) </a:t>
            </a:r>
          </a:p>
          <a:p>
            <a:endParaRPr lang="en-GB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8B601A-261C-4E2D-80E3-27791A5D769D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36628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8B601A-261C-4E2D-80E3-27791A5D769D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76999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5E3F3-674A-4571-A706-9FBEE127DC3E}" type="datetimeFigureOut">
              <a:rPr lang="en-GB" smtClean="0"/>
              <a:t>13/05/2025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2C5EC-C09C-4EB4-B1DA-D83A417B07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2632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5E3F3-674A-4571-A706-9FBEE127DC3E}" type="datetimeFigureOut">
              <a:rPr lang="en-GB" smtClean="0"/>
              <a:t>13/05/2025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2C5EC-C09C-4EB4-B1DA-D83A417B07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2782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5E3F3-674A-4571-A706-9FBEE127DC3E}" type="datetimeFigureOut">
              <a:rPr lang="en-GB" smtClean="0"/>
              <a:t>13/05/2025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2C5EC-C09C-4EB4-B1DA-D83A417B07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5966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5E3F3-674A-4571-A706-9FBEE127DC3E}" type="datetimeFigureOut">
              <a:rPr lang="en-GB" smtClean="0"/>
              <a:t>13/05/2025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2C5EC-C09C-4EB4-B1DA-D83A417B07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157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5E3F3-674A-4571-A706-9FBEE127DC3E}" type="datetimeFigureOut">
              <a:rPr lang="en-GB" smtClean="0"/>
              <a:t>13/05/2025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2C5EC-C09C-4EB4-B1DA-D83A417B07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1132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5E3F3-674A-4571-A706-9FBEE127DC3E}" type="datetimeFigureOut">
              <a:rPr lang="en-GB" smtClean="0"/>
              <a:t>13/05/2025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2C5EC-C09C-4EB4-B1DA-D83A417B07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5115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5E3F3-674A-4571-A706-9FBEE127DC3E}" type="datetimeFigureOut">
              <a:rPr lang="en-GB" smtClean="0"/>
              <a:t>13/05/2025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2C5EC-C09C-4EB4-B1DA-D83A417B07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2708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5E3F3-674A-4571-A706-9FBEE127DC3E}" type="datetimeFigureOut">
              <a:rPr lang="en-GB" smtClean="0"/>
              <a:t>13/05/2025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2C5EC-C09C-4EB4-B1DA-D83A417B07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2916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5E3F3-674A-4571-A706-9FBEE127DC3E}" type="datetimeFigureOut">
              <a:rPr lang="en-GB" smtClean="0"/>
              <a:t>13/05/2025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2C5EC-C09C-4EB4-B1DA-D83A417B07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6579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5E3F3-674A-4571-A706-9FBEE127DC3E}" type="datetimeFigureOut">
              <a:rPr lang="en-GB" smtClean="0"/>
              <a:t>13/05/2025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2C5EC-C09C-4EB4-B1DA-D83A417B07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8904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5E3F3-674A-4571-A706-9FBEE127DC3E}" type="datetimeFigureOut">
              <a:rPr lang="en-GB" smtClean="0"/>
              <a:t>13/05/2025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32C5EC-C09C-4EB4-B1DA-D83A417B07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5425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95E3F3-674A-4571-A706-9FBEE127DC3E}" type="datetimeFigureOut">
              <a:rPr lang="en-GB" smtClean="0"/>
              <a:t>13/05/2025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32C5EC-C09C-4EB4-B1DA-D83A417B07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20189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31.jp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hyperlink" Target="https://vasishth.github.io/Freq_CogSci/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3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A182C109-9E4C-3C96-8794-9411573CBD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7622"/>
            <a:ext cx="12192000" cy="6894986"/>
            <a:chOff x="0" y="-7622"/>
            <a:chExt cx="12192000" cy="689498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C864660-C52B-BC40-9AE0-D900B4B67B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-7621"/>
              <a:ext cx="12192000" cy="6887364"/>
            </a:xfrm>
            <a:prstGeom prst="rect">
              <a:avLst/>
            </a:prstGeom>
            <a:gradFill>
              <a:gsLst>
                <a:gs pos="8000">
                  <a:schemeClr val="accent5"/>
                </a:gs>
                <a:gs pos="100000">
                  <a:schemeClr val="accent2"/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FD81F2E-754B-ACB7-ECD1-E1DADAD079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9" y="0"/>
              <a:ext cx="8216919" cy="6887364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75000"/>
                    <a:alpha val="79000"/>
                  </a:schemeClr>
                </a:gs>
                <a:gs pos="40000">
                  <a:schemeClr val="accent5">
                    <a:lumMod val="60000"/>
                    <a:lumOff val="40000"/>
                    <a:alpha val="0"/>
                  </a:schemeClr>
                </a:gs>
              </a:gsLst>
              <a:lin ang="19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B2A2591-0296-4CF4-E75F-51D7CB8EC5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39978" y="-7622"/>
              <a:ext cx="8451623" cy="6887367"/>
            </a:xfrm>
            <a:prstGeom prst="rect">
              <a:avLst/>
            </a:prstGeom>
            <a:gradFill>
              <a:gsLst>
                <a:gs pos="0">
                  <a:schemeClr val="accent5">
                    <a:lumMod val="75000"/>
                    <a:alpha val="67000"/>
                  </a:schemeClr>
                </a:gs>
                <a:gs pos="60000">
                  <a:schemeClr val="accent5">
                    <a:alpha val="0"/>
                  </a:schemeClr>
                </a:gs>
              </a:gsLst>
              <a:lin ang="11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78A07A2-FD92-5AD1-01EE-9D7AEAB887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9127281" y="7060"/>
              <a:ext cx="3064320" cy="6872683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58000"/>
                  </a:schemeClr>
                </a:gs>
                <a:gs pos="41000">
                  <a:schemeClr val="accent2">
                    <a:alpha val="0"/>
                  </a:schemeClr>
                </a:gs>
              </a:gsLst>
              <a:lin ang="1200000" scaled="0"/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pic>
        <p:nvPicPr>
          <p:cNvPr id="5" name="Picture 4" descr="A graphic design of a person&#10;&#10;Description automatically generated">
            <a:extLst>
              <a:ext uri="{FF2B5EF4-FFF2-40B4-BE49-F238E27FC236}">
                <a16:creationId xmlns:a16="http://schemas.microsoft.com/office/drawing/2014/main" id="{63319B5E-81E9-9121-B7A6-EE799CBEDB3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8678"/>
          <a:stretch/>
        </p:blipFill>
        <p:spPr>
          <a:xfrm>
            <a:off x="567526" y="559901"/>
            <a:ext cx="11056947" cy="5730212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FED54038-F465-6419-0B96-5B95E302CAC2}"/>
              </a:ext>
            </a:extLst>
          </p:cNvPr>
          <p:cNvSpPr txBox="1">
            <a:spLocks/>
          </p:cNvSpPr>
          <p:nvPr/>
        </p:nvSpPr>
        <p:spPr>
          <a:xfrm>
            <a:off x="5725424" y="2111388"/>
            <a:ext cx="5787614" cy="29823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5800" b="1" dirty="0">
                <a:solidFill>
                  <a:schemeClr val="accent1">
                    <a:lumMod val="50000"/>
                  </a:schemeClr>
                </a:solidFill>
                <a:latin typeface="Amasis MT Pro Black" panose="020B0604020202020204" pitchFamily="18" charset="0"/>
              </a:rPr>
              <a:t>Regression &amp;</a:t>
            </a:r>
            <a:br>
              <a:rPr lang="en-GB" sz="5800" b="1" dirty="0">
                <a:solidFill>
                  <a:schemeClr val="accent1">
                    <a:lumMod val="50000"/>
                  </a:schemeClr>
                </a:solidFill>
                <a:latin typeface="Amasis MT Pro Black" panose="020B0604020202020204" pitchFamily="18" charset="0"/>
              </a:rPr>
            </a:br>
            <a:r>
              <a:rPr lang="en-GB" sz="5800" b="1" dirty="0">
                <a:solidFill>
                  <a:schemeClr val="accent1">
                    <a:lumMod val="50000"/>
                  </a:schemeClr>
                </a:solidFill>
                <a:latin typeface="Amasis MT Pro Black" panose="020B0604020202020204" pitchFamily="18" charset="0"/>
              </a:rPr>
              <a:t>Mixed-Effects Modelling </a:t>
            </a:r>
            <a:br>
              <a:rPr lang="en-GB" sz="5800" b="1" dirty="0">
                <a:solidFill>
                  <a:schemeClr val="accent1">
                    <a:lumMod val="50000"/>
                  </a:schemeClr>
                </a:solidFill>
                <a:latin typeface="Amasis MT Pro Black" panose="020B0604020202020204" pitchFamily="18" charset="0"/>
              </a:rPr>
            </a:br>
            <a:r>
              <a:rPr lang="en-GB" sz="5800" b="1" dirty="0">
                <a:solidFill>
                  <a:schemeClr val="accent1">
                    <a:lumMod val="50000"/>
                  </a:schemeClr>
                </a:solidFill>
                <a:latin typeface="Amasis MT Pro Black" panose="020B0604020202020204" pitchFamily="18" charset="0"/>
              </a:rPr>
              <a:t>with R</a:t>
            </a:r>
          </a:p>
        </p:txBody>
      </p:sp>
      <p:pic>
        <p:nvPicPr>
          <p:cNvPr id="7" name="Picture 6" descr="Text&#10;&#10;Description automatically generated with medium confidence">
            <a:extLst>
              <a:ext uri="{FF2B5EF4-FFF2-40B4-BE49-F238E27FC236}">
                <a16:creationId xmlns:a16="http://schemas.microsoft.com/office/drawing/2014/main" id="{D9612DD3-F940-925B-351D-D490453228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826"/>
            <a:ext cx="3314338" cy="642073"/>
          </a:xfrm>
          <a:prstGeom prst="rect">
            <a:avLst/>
          </a:prstGeom>
        </p:spPr>
      </p:pic>
      <p:sp>
        <p:nvSpPr>
          <p:cNvPr id="2" name="Subtitle 2">
            <a:extLst>
              <a:ext uri="{FF2B5EF4-FFF2-40B4-BE49-F238E27FC236}">
                <a16:creationId xmlns:a16="http://schemas.microsoft.com/office/drawing/2014/main" id="{6D4B73A1-FF57-0467-E267-BA68F85387C4}"/>
              </a:ext>
            </a:extLst>
          </p:cNvPr>
          <p:cNvSpPr txBox="1">
            <a:spLocks/>
          </p:cNvSpPr>
          <p:nvPr/>
        </p:nvSpPr>
        <p:spPr>
          <a:xfrm>
            <a:off x="5725424" y="5310905"/>
            <a:ext cx="6309255" cy="8493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3200" b="1" dirty="0">
                <a:solidFill>
                  <a:schemeClr val="accent1">
                    <a:lumMod val="50000"/>
                  </a:schemeClr>
                </a:solidFill>
              </a:rPr>
              <a:t>Fang Jackson-Yang &amp; Aislinn Keogh</a:t>
            </a:r>
          </a:p>
          <a:p>
            <a:pPr marL="0" indent="0">
              <a:buNone/>
            </a:pPr>
            <a:r>
              <a:rPr lang="en-GB" sz="3200" b="1" dirty="0">
                <a:solidFill>
                  <a:schemeClr val="accent1">
                    <a:lumMod val="50000"/>
                  </a:schemeClr>
                </a:solidFill>
              </a:rPr>
              <a:t>                                       13 May 2025</a:t>
            </a:r>
          </a:p>
        </p:txBody>
      </p:sp>
    </p:spTree>
    <p:extLst>
      <p:ext uri="{BB962C8B-B14F-4D97-AF65-F5344CB8AC3E}">
        <p14:creationId xmlns:p14="http://schemas.microsoft.com/office/powerpoint/2010/main" val="4545424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1F9EAB8-3B10-B04E-479D-1DB1A5480DC5}"/>
              </a:ext>
            </a:extLst>
          </p:cNvPr>
          <p:cNvSpPr txBox="1">
            <a:spLocks/>
          </p:cNvSpPr>
          <p:nvPr/>
        </p:nvSpPr>
        <p:spPr>
          <a:xfrm>
            <a:off x="999617" y="2634396"/>
            <a:ext cx="9599724" cy="3032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3200" dirty="0"/>
              <a:t>Solutions: </a:t>
            </a:r>
          </a:p>
          <a:p>
            <a:r>
              <a:rPr lang="en-GB" dirty="0"/>
              <a:t>Remove the most complex part of the random effects structure (i.e. random slopes)</a:t>
            </a:r>
          </a:p>
          <a:p>
            <a:r>
              <a:rPr lang="en-GB" dirty="0"/>
              <a:t> Maybe acceptable to remove a specific random effect term when its variance estimates are very low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6E15408-8CB3-0F0E-0849-0994FD6E3C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617" y="1819949"/>
            <a:ext cx="7252798" cy="37148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EA09D8F-5943-B924-C180-7DDA42566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Autofit/>
          </a:bodyPr>
          <a:lstStyle/>
          <a:p>
            <a:r>
              <a:rPr lang="en-US" sz="5400" b="1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Deal with Overfitting Issue</a:t>
            </a:r>
            <a:endParaRPr lang="en-GB" sz="5400" dirty="0"/>
          </a:p>
        </p:txBody>
      </p:sp>
    </p:spTree>
    <p:extLst>
      <p:ext uri="{BB962C8B-B14F-4D97-AF65-F5344CB8AC3E}">
        <p14:creationId xmlns:p14="http://schemas.microsoft.com/office/powerpoint/2010/main" val="643082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38DF492A-76FB-47AB-BC3C-9749520139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94" r="20594"/>
          <a:stretch/>
        </p:blipFill>
        <p:spPr>
          <a:xfrm>
            <a:off x="20" y="1302606"/>
            <a:ext cx="4413566" cy="4252313"/>
          </a:xfrm>
          <a:custGeom>
            <a:avLst/>
            <a:gdLst/>
            <a:ahLst/>
            <a:cxnLst/>
            <a:rect l="l" t="t" r="r" b="b"/>
            <a:pathLst>
              <a:path w="4413586" h="4252313">
                <a:moveTo>
                  <a:pt x="0" y="0"/>
                </a:moveTo>
                <a:lnTo>
                  <a:pt x="2062856" y="0"/>
                </a:lnTo>
                <a:lnTo>
                  <a:pt x="2063084" y="493"/>
                </a:lnTo>
                <a:lnTo>
                  <a:pt x="2450944" y="493"/>
                </a:lnTo>
                <a:lnTo>
                  <a:pt x="4413586" y="4252313"/>
                </a:lnTo>
                <a:lnTo>
                  <a:pt x="388087" y="4252313"/>
                </a:lnTo>
                <a:lnTo>
                  <a:pt x="388087" y="4251820"/>
                </a:lnTo>
                <a:lnTo>
                  <a:pt x="0" y="4251820"/>
                </a:lnTo>
                <a:close/>
              </a:path>
            </a:pathLst>
          </a:cu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CFAF839-0801-48C0-8CC9-E6CACAB8C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9194" y="2369400"/>
            <a:ext cx="7709738" cy="2506952"/>
          </a:xfrm>
        </p:spPr>
        <p:txBody>
          <a:bodyPr vert="horz" lIns="91440" tIns="45720" rIns="91440" bIns="45720" rtlCol="0" anchor="b">
            <a:no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6600" b="1" dirty="0" err="1">
                <a:solidFill>
                  <a:srgbClr val="FFFFFF"/>
                </a:solidFill>
              </a:rPr>
              <a:t>Generalised</a:t>
            </a:r>
            <a:r>
              <a:rPr lang="en-US" sz="6600" b="1" dirty="0">
                <a:solidFill>
                  <a:srgbClr val="FFFFFF"/>
                </a:solidFill>
              </a:rPr>
              <a:t> Linear Mixed-effects Models - </a:t>
            </a:r>
            <a:r>
              <a:rPr lang="en-US" sz="6600" b="1" dirty="0" err="1">
                <a:solidFill>
                  <a:srgbClr val="FFFFFF"/>
                </a:solidFill>
              </a:rPr>
              <a:t>glmer</a:t>
            </a:r>
            <a:r>
              <a:rPr lang="en-US" sz="6600" b="1" dirty="0">
                <a:solidFill>
                  <a:srgbClr val="FFFFFF"/>
                </a:solidFill>
              </a:rPr>
              <a:t>()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65BB9BB-BAB6-0956-EA6F-DFFE910C8391}"/>
              </a:ext>
            </a:extLst>
          </p:cNvPr>
          <p:cNvSpPr/>
          <p:nvPr/>
        </p:nvSpPr>
        <p:spPr>
          <a:xfrm>
            <a:off x="4725330" y="3923818"/>
            <a:ext cx="2485698" cy="975684"/>
          </a:xfrm>
          <a:prstGeom prst="round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1459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968A1-7498-E985-180C-B536775DA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GB" sz="5400" b="1" i="0" u="none" strike="noStrike" kern="1200" cap="none" spc="0" normalizeH="0" baseline="0" noProof="0" dirty="0">
                <a:ln>
                  <a:noFill/>
                </a:ln>
                <a:solidFill>
                  <a:srgbClr val="29AF8C">
                    <a:lumMod val="75000"/>
                  </a:srgbClr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Binary</a:t>
            </a:r>
            <a:r>
              <a:rPr kumimoji="0" lang="en-GB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</a:t>
            </a:r>
            <a:r>
              <a:rPr kumimoji="0" lang="en-GB" sz="5400" b="1" i="0" u="none" strike="noStrike" kern="1200" cap="none" spc="0" normalizeH="0" baseline="0" noProof="0" dirty="0">
                <a:ln>
                  <a:noFill/>
                </a:ln>
                <a:solidFill>
                  <a:srgbClr val="29AF8C">
                    <a:lumMod val="75000"/>
                  </a:srgbClr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Outcome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0CDB6F-DF03-4C15-02AD-6FE42ACAA1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Pass or Fail</a:t>
            </a:r>
          </a:p>
          <a:p>
            <a:r>
              <a:rPr lang="en-GB" dirty="0"/>
              <a:t>Invest or Not</a:t>
            </a:r>
          </a:p>
          <a:p>
            <a:r>
              <a:rPr lang="en-GB" dirty="0"/>
              <a:t>Vote ‘Yes’ or ‘No’</a:t>
            </a:r>
          </a:p>
          <a:p>
            <a:r>
              <a:rPr lang="en-GB" dirty="0"/>
              <a:t>‘Correct’ or ‘incorrect’ answer</a:t>
            </a:r>
          </a:p>
          <a:p>
            <a:r>
              <a:rPr lang="en-GB" dirty="0"/>
              <a:t>Fixation on the target image or not</a:t>
            </a:r>
          </a:p>
          <a:p>
            <a:r>
              <a:rPr lang="en-GB" dirty="0"/>
              <a:t>Align with partner or not </a:t>
            </a:r>
          </a:p>
          <a:p>
            <a:pPr lvl="2"/>
            <a:r>
              <a:rPr lang="en-GB" dirty="0"/>
              <a:t>Lexical choice</a:t>
            </a:r>
          </a:p>
          <a:p>
            <a:pPr lvl="2"/>
            <a:r>
              <a:rPr lang="en-GB" dirty="0"/>
              <a:t>Grammatical choice</a:t>
            </a:r>
          </a:p>
          <a:p>
            <a:endParaRPr lang="en-GB" dirty="0"/>
          </a:p>
        </p:txBody>
      </p:sp>
      <p:pic>
        <p:nvPicPr>
          <p:cNvPr id="4" name="Picture 3" descr="A close-up of cartoon characters&#10;&#10;Description automatically generated with low confidence">
            <a:extLst>
              <a:ext uri="{FF2B5EF4-FFF2-40B4-BE49-F238E27FC236}">
                <a16:creationId xmlns:a16="http://schemas.microsoft.com/office/drawing/2014/main" id="{9669B677-B3C6-3865-3253-C4E6EB62ADA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42" r="11608" b="1"/>
          <a:stretch/>
        </p:blipFill>
        <p:spPr>
          <a:xfrm>
            <a:off x="7278060" y="3277145"/>
            <a:ext cx="3728230" cy="2780857"/>
          </a:xfrm>
          <a:custGeom>
            <a:avLst/>
            <a:gdLst/>
            <a:ahLst/>
            <a:cxnLst/>
            <a:rect l="l" t="t" r="r" b="b"/>
            <a:pathLst>
              <a:path w="2185353" h="2064564">
                <a:moveTo>
                  <a:pt x="65529" y="0"/>
                </a:moveTo>
                <a:lnTo>
                  <a:pt x="2119824" y="0"/>
                </a:lnTo>
                <a:cubicBezTo>
                  <a:pt x="2156015" y="0"/>
                  <a:pt x="2185353" y="29338"/>
                  <a:pt x="2185353" y="65529"/>
                </a:cubicBezTo>
                <a:lnTo>
                  <a:pt x="2185353" y="1999035"/>
                </a:lnTo>
                <a:cubicBezTo>
                  <a:pt x="2185353" y="2035226"/>
                  <a:pt x="2156015" y="2064564"/>
                  <a:pt x="2119824" y="2064564"/>
                </a:cubicBezTo>
                <a:lnTo>
                  <a:pt x="65529" y="2064564"/>
                </a:lnTo>
                <a:cubicBezTo>
                  <a:pt x="29338" y="2064564"/>
                  <a:pt x="0" y="2035226"/>
                  <a:pt x="0" y="1999035"/>
                </a:cubicBezTo>
                <a:lnTo>
                  <a:pt x="0" y="65529"/>
                </a:lnTo>
                <a:cubicBezTo>
                  <a:pt x="0" y="29338"/>
                  <a:pt x="29338" y="0"/>
                  <a:pt x="65529" y="0"/>
                </a:cubicBezTo>
                <a:close/>
              </a:path>
            </a:pathLst>
          </a:cu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9B05C57-C274-5303-4EAE-30DF78FA6751}"/>
              </a:ext>
            </a:extLst>
          </p:cNvPr>
          <p:cNvSpPr txBox="1"/>
          <p:nvPr/>
        </p:nvSpPr>
        <p:spPr>
          <a:xfrm>
            <a:off x="7130005" y="6079183"/>
            <a:ext cx="533654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GB" sz="2200" dirty="0"/>
              <a:t>(a) </a:t>
            </a:r>
            <a:r>
              <a:rPr lang="en-GB" sz="2200" i="1" dirty="0"/>
              <a:t>Gromit gave Wallace some cheese.</a:t>
            </a:r>
          </a:p>
          <a:p>
            <a:pPr marL="0" indent="0">
              <a:buNone/>
            </a:pPr>
            <a:r>
              <a:rPr lang="en-GB" sz="2200" dirty="0"/>
              <a:t>(b) </a:t>
            </a:r>
            <a:r>
              <a:rPr lang="en-GB" sz="2200" i="1" dirty="0"/>
              <a:t>Gromit gave some cheese to Wallace.  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247E5F-0EB6-137A-62A4-90F5887E894F}"/>
              </a:ext>
            </a:extLst>
          </p:cNvPr>
          <p:cNvSpPr txBox="1"/>
          <p:nvPr/>
        </p:nvSpPr>
        <p:spPr>
          <a:xfrm>
            <a:off x="7130005" y="1191776"/>
            <a:ext cx="1112059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GB" sz="2200" dirty="0"/>
              <a:t>‘potato’    or  </a:t>
            </a:r>
          </a:p>
          <a:p>
            <a:pPr marL="0" indent="0" algn="ctr">
              <a:buNone/>
            </a:pPr>
            <a:r>
              <a:rPr lang="en-GB" sz="2200" dirty="0"/>
              <a:t>‘tattie’  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118410-DB28-64CA-F2CE-4DE2189B81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2064" y="681037"/>
            <a:ext cx="2803084" cy="2335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600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702E0-D7E5-E98A-46C8-ABE8396E1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5400" b="1" dirty="0">
                <a:solidFill>
                  <a:schemeClr val="accent1">
                    <a:lumMod val="75000"/>
                  </a:schemeClr>
                </a:solidFill>
              </a:rPr>
              <a:t>Generalised Linear Mixed-effects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C109E-97AA-6A2A-5062-8262F7DAF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 </a:t>
            </a:r>
            <a:r>
              <a:rPr lang="en-GB" dirty="0" err="1"/>
              <a:t>glmer</a:t>
            </a:r>
            <a:r>
              <a:rPr lang="en-GB" dirty="0"/>
              <a:t> () for b</a:t>
            </a:r>
            <a:r>
              <a:rPr lang="en-GB" sz="2800" dirty="0"/>
              <a:t>inary outcome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44F61FA7-2145-CA93-99A2-DFC1808AE3E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43023" y="2506662"/>
                <a:ext cx="10510777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GB" i="1" dirty="0"/>
                  <a:t>R</a:t>
                </a:r>
                <a:r>
                  <a:rPr lang="en-GB" dirty="0"/>
                  <a:t> code: </a:t>
                </a:r>
              </a:p>
              <a:p>
                <a:pPr marL="0" indent="0">
                  <a:buNone/>
                </a:pPr>
                <a:r>
                  <a:rPr lang="en-GB" dirty="0"/>
                  <a:t>     </a:t>
                </a:r>
                <a:r>
                  <a:rPr lang="en-GB" b="1" dirty="0">
                    <a:solidFill>
                      <a:srgbClr val="FFC000"/>
                    </a:solidFill>
                  </a:rPr>
                  <a:t> </a:t>
                </a:r>
                <a:r>
                  <a:rPr lang="en-GB" b="1" dirty="0" err="1">
                    <a:solidFill>
                      <a:srgbClr val="FFC000"/>
                    </a:solidFill>
                  </a:rPr>
                  <a:t>glmer</a:t>
                </a:r>
                <a:r>
                  <a:rPr lang="en-GB" b="1" dirty="0">
                    <a:solidFill>
                      <a:srgbClr val="FFC000"/>
                    </a:solidFill>
                  </a:rPr>
                  <a:t> </a:t>
                </a:r>
                <a:r>
                  <a:rPr lang="en-GB" dirty="0"/>
                  <a:t>(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GB" dirty="0"/>
                  <a:t>  ~ 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1 ∗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GB" dirty="0"/>
                  <a:t>  + 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GB" dirty="0"/>
                  <a:t>		 (  1  + 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1 ∗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GB" dirty="0"/>
                  <a:t> | Grouping</a:t>
                </a:r>
                <a:r>
                  <a:rPr lang="en-GB" sz="1800" dirty="0"/>
                  <a:t>1  </a:t>
                </a:r>
                <a:r>
                  <a:rPr lang="en-GB" dirty="0"/>
                  <a:t>)  +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GB" dirty="0"/>
                  <a:t>		 (  1  + 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GB" sz="2000" dirty="0"/>
                  <a:t>   </a:t>
                </a:r>
                <a:r>
                  <a:rPr lang="en-GB" dirty="0"/>
                  <a:t>|  Grouping</a:t>
                </a:r>
                <a:r>
                  <a:rPr lang="en-GB" sz="1800" dirty="0"/>
                  <a:t>2  </a:t>
                </a:r>
                <a:r>
                  <a:rPr lang="en-GB" dirty="0"/>
                  <a:t>)  ,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GB" dirty="0"/>
                  <a:t>		 data = </a:t>
                </a:r>
                <a:r>
                  <a:rPr lang="en-GB" dirty="0" err="1"/>
                  <a:t>datafilename</a:t>
                </a:r>
                <a:r>
                  <a:rPr lang="en-GB" dirty="0"/>
                  <a:t>,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GB" dirty="0"/>
                  <a:t>		</a:t>
                </a:r>
                <a:r>
                  <a:rPr lang="en-GB" b="1" dirty="0">
                    <a:solidFill>
                      <a:srgbClr val="FFC000"/>
                    </a:solidFill>
                  </a:rPr>
                  <a:t> family = ‘binomial’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GB" dirty="0"/>
                  <a:t>		 )</a:t>
                </a: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44F61FA7-2145-CA93-99A2-DFC1808AE3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023" y="2506662"/>
                <a:ext cx="10510777" cy="4351338"/>
              </a:xfrm>
              <a:prstGeom prst="rect">
                <a:avLst/>
              </a:prstGeom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5427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71000-BDE9-4517-99B6-12D12A9D8A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940" y="2474874"/>
            <a:ext cx="5860273" cy="4258961"/>
          </a:xfrm>
        </p:spPr>
        <p:txBody>
          <a:bodyPr>
            <a:normAutofit/>
          </a:bodyPr>
          <a:lstStyle/>
          <a:p>
            <a:r>
              <a:rPr lang="en-GB" dirty="0"/>
              <a:t>Internet slang data (simulated data)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Hypothesis</a:t>
            </a:r>
            <a:r>
              <a:rPr lang="en-GB" sz="2800" dirty="0"/>
              <a:t>: People were more likely to use </a:t>
            </a:r>
            <a:r>
              <a:rPr lang="en-GB" sz="2800" dirty="0">
                <a:solidFill>
                  <a:schemeClr val="accent2"/>
                </a:solidFill>
              </a:rPr>
              <a:t>internet slang words (as relative to alternative expressions) </a:t>
            </a:r>
            <a:r>
              <a:rPr lang="en-GB" sz="2800" dirty="0"/>
              <a:t>after seeing their conversational </a:t>
            </a:r>
            <a:r>
              <a:rPr lang="en-GB" sz="2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partner uses </a:t>
            </a:r>
            <a:r>
              <a:rPr lang="en-GB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a slang rather </a:t>
            </a:r>
            <a:r>
              <a:rPr lang="en-GB">
                <a:solidFill>
                  <a:schemeClr val="accent5">
                    <a:lumMod val="60000"/>
                    <a:lumOff val="40000"/>
                  </a:schemeClr>
                </a:solidFill>
              </a:rPr>
              <a:t>than a stand </a:t>
            </a:r>
            <a:r>
              <a:rPr lang="en-GB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word</a:t>
            </a:r>
            <a:r>
              <a:rPr lang="en-GB" dirty="0"/>
              <a:t>.</a:t>
            </a:r>
            <a:endParaRPr lang="en-GB" sz="2800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5E18AED-EC33-4466-8177-0C139665C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9427"/>
            <a:ext cx="10515600" cy="1325563"/>
          </a:xfrm>
        </p:spPr>
        <p:txBody>
          <a:bodyPr/>
          <a:lstStyle/>
          <a:p>
            <a:r>
              <a:rPr lang="en-GB" sz="4900" b="1" dirty="0">
                <a:solidFill>
                  <a:srgbClr val="29AF8C">
                    <a:lumMod val="75000"/>
                  </a:srgbClr>
                </a:solidFill>
                <a:latin typeface="Calibri Light" panose="020F0302020204030204"/>
              </a:rPr>
              <a:t>Example: Lexical Choice Study</a:t>
            </a:r>
            <a:endParaRPr lang="en-GB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094D884-193A-B612-3344-4614EC84317D}"/>
              </a:ext>
            </a:extLst>
          </p:cNvPr>
          <p:cNvSpPr/>
          <p:nvPr/>
        </p:nvSpPr>
        <p:spPr>
          <a:xfrm>
            <a:off x="702199" y="1565298"/>
            <a:ext cx="5687028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‘Noob’ </a:t>
            </a:r>
            <a:r>
              <a:rPr lang="en-US" sz="4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or </a:t>
            </a:r>
            <a:r>
              <a:rPr lang="en-US" sz="4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‘Beginner’ </a:t>
            </a:r>
            <a:r>
              <a:rPr lang="en-US" sz="4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4D73328-AEDA-4826-616C-841047C2D1EB}"/>
              </a:ext>
            </a:extLst>
          </p:cNvPr>
          <p:cNvSpPr/>
          <p:nvPr/>
        </p:nvSpPr>
        <p:spPr>
          <a:xfrm>
            <a:off x="9145524" y="2064690"/>
            <a:ext cx="2488557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‘noob’</a:t>
            </a:r>
            <a:endParaRPr lang="en-US" sz="36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AACFE7B-9C7B-524A-CE74-34E38A976B9A}"/>
              </a:ext>
            </a:extLst>
          </p:cNvPr>
          <p:cNvSpPr/>
          <p:nvPr/>
        </p:nvSpPr>
        <p:spPr>
          <a:xfrm>
            <a:off x="7902252" y="1385458"/>
            <a:ext cx="105990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‘M8’</a:t>
            </a:r>
            <a:endParaRPr lang="en-GB" sz="36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54ACFBF-6F0F-4478-94D6-A3211DF4BDC5}"/>
              </a:ext>
            </a:extLst>
          </p:cNvPr>
          <p:cNvGrpSpPr/>
          <p:nvPr/>
        </p:nvGrpSpPr>
        <p:grpSpPr>
          <a:xfrm>
            <a:off x="7002684" y="1385458"/>
            <a:ext cx="5055966" cy="2423430"/>
            <a:chOff x="7002684" y="2137410"/>
            <a:chExt cx="5055966" cy="2423430"/>
          </a:xfrm>
        </p:grpSpPr>
        <p:pic>
          <p:nvPicPr>
            <p:cNvPr id="12" name="Picture 11" descr="A person with a speech bubble above his head&#10;&#10;Description automatically generated with medium confidence">
              <a:extLst>
                <a:ext uri="{FF2B5EF4-FFF2-40B4-BE49-F238E27FC236}">
                  <a16:creationId xmlns:a16="http://schemas.microsoft.com/office/drawing/2014/main" id="{287E8516-7636-283B-D943-F8857CC49E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181938" y="2427753"/>
              <a:ext cx="807165" cy="1160300"/>
            </a:xfrm>
            <a:prstGeom prst="rect">
              <a:avLst/>
            </a:prstGeom>
          </p:spPr>
        </p:pic>
        <p:pic>
          <p:nvPicPr>
            <p:cNvPr id="13" name="Picture 12" descr="A cartoon of a person's head&#10;&#10;Description automatically generated with medium confidence">
              <a:extLst>
                <a:ext uri="{FF2B5EF4-FFF2-40B4-BE49-F238E27FC236}">
                  <a16:creationId xmlns:a16="http://schemas.microsoft.com/office/drawing/2014/main" id="{B7EE8445-B37C-FB1E-A6CE-8F54FC71188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1003260" y="3007903"/>
              <a:ext cx="807165" cy="1436858"/>
            </a:xfrm>
            <a:prstGeom prst="rect">
              <a:avLst/>
            </a:prstGeom>
          </p:spPr>
        </p:pic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4D2A2AC1-5E70-EAE5-CD35-D3929F5F57BE}"/>
                </a:ext>
              </a:extLst>
            </p:cNvPr>
            <p:cNvSpPr/>
            <p:nvPr/>
          </p:nvSpPr>
          <p:spPr>
            <a:xfrm>
              <a:off x="7002684" y="2137410"/>
              <a:ext cx="5055966" cy="2423430"/>
            </a:xfrm>
            <a:prstGeom prst="roundRect">
              <a:avLst/>
            </a:prstGeom>
            <a:noFill/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A1E6C86-A1C6-B52D-6158-AB44DD276FBF}"/>
              </a:ext>
            </a:extLst>
          </p:cNvPr>
          <p:cNvGrpSpPr/>
          <p:nvPr/>
        </p:nvGrpSpPr>
        <p:grpSpPr>
          <a:xfrm>
            <a:off x="7002684" y="4171736"/>
            <a:ext cx="5055966" cy="2423430"/>
            <a:chOff x="7002684" y="2137410"/>
            <a:chExt cx="5055966" cy="2423430"/>
          </a:xfrm>
        </p:grpSpPr>
        <p:pic>
          <p:nvPicPr>
            <p:cNvPr id="19" name="Picture 18" descr="A person with a speech bubble above his head&#10;&#10;Description automatically generated with medium confidence">
              <a:extLst>
                <a:ext uri="{FF2B5EF4-FFF2-40B4-BE49-F238E27FC236}">
                  <a16:creationId xmlns:a16="http://schemas.microsoft.com/office/drawing/2014/main" id="{F0A3A980-1552-5969-511D-8F72D776D2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181938" y="2427753"/>
              <a:ext cx="807165" cy="1160300"/>
            </a:xfrm>
            <a:prstGeom prst="rect">
              <a:avLst/>
            </a:prstGeom>
          </p:spPr>
        </p:pic>
        <p:pic>
          <p:nvPicPr>
            <p:cNvPr id="20" name="Picture 19" descr="A cartoon of a person's head&#10;&#10;Description automatically generated with medium confidence">
              <a:extLst>
                <a:ext uri="{FF2B5EF4-FFF2-40B4-BE49-F238E27FC236}">
                  <a16:creationId xmlns:a16="http://schemas.microsoft.com/office/drawing/2014/main" id="{145E9506-C047-52DD-C893-1DF1880BD52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1003260" y="3007903"/>
              <a:ext cx="807165" cy="1436858"/>
            </a:xfrm>
            <a:prstGeom prst="rect">
              <a:avLst/>
            </a:prstGeom>
          </p:spPr>
        </p:pic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3551D715-BA59-FBE3-D747-24DDDEEE7972}"/>
                </a:ext>
              </a:extLst>
            </p:cNvPr>
            <p:cNvSpPr/>
            <p:nvPr/>
          </p:nvSpPr>
          <p:spPr>
            <a:xfrm>
              <a:off x="7002684" y="2137410"/>
              <a:ext cx="5055966" cy="2423430"/>
            </a:xfrm>
            <a:prstGeom prst="roundRect">
              <a:avLst/>
            </a:prstGeom>
            <a:noFill/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6EAA52E4-8F63-F195-2FDF-3AABADCA7D04}"/>
              </a:ext>
            </a:extLst>
          </p:cNvPr>
          <p:cNvSpPr/>
          <p:nvPr/>
        </p:nvSpPr>
        <p:spPr>
          <a:xfrm>
            <a:off x="7912719" y="4171736"/>
            <a:ext cx="140743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‘mate’</a:t>
            </a:r>
            <a:endParaRPr lang="en-GB" sz="36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2B34414-31E1-A983-2F86-F304F9DEDF3D}"/>
              </a:ext>
            </a:extLst>
          </p:cNvPr>
          <p:cNvSpPr/>
          <p:nvPr/>
        </p:nvSpPr>
        <p:spPr>
          <a:xfrm>
            <a:off x="8801986" y="4857749"/>
            <a:ext cx="2488557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‘beginner’</a:t>
            </a:r>
            <a:endParaRPr lang="en-US" sz="36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36700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  <p:bldP spid="15" grpId="0"/>
      <p:bldP spid="22" grpId="0"/>
      <p:bldP spid="2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71000-BDE9-4517-99B6-12D12A9D8A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201" y="1534546"/>
            <a:ext cx="6761976" cy="4258961"/>
          </a:xfrm>
        </p:spPr>
        <p:txBody>
          <a:bodyPr>
            <a:normAutofit/>
          </a:bodyPr>
          <a:lstStyle/>
          <a:p>
            <a:r>
              <a:rPr lang="en-GB" dirty="0"/>
              <a:t>Repeated measure (36 items/participant)</a:t>
            </a:r>
          </a:p>
          <a:p>
            <a:endParaRPr lang="en-GB" dirty="0"/>
          </a:p>
          <a:p>
            <a:r>
              <a:rPr lang="en-GB" dirty="0"/>
              <a:t>One predictor (3 conditions): </a:t>
            </a:r>
          </a:p>
          <a:p>
            <a:pPr marL="0" indent="0">
              <a:buNone/>
            </a:pPr>
            <a:r>
              <a:rPr lang="en-GB" dirty="0"/>
              <a:t>    ‘prime’ = slang / standard words / other</a:t>
            </a:r>
          </a:p>
          <a:p>
            <a:endParaRPr lang="en-GB" sz="2800" dirty="0"/>
          </a:p>
          <a:p>
            <a:r>
              <a:rPr lang="en-GB" sz="2800" dirty="0"/>
              <a:t>Two sources of random variance 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5E18AED-EC33-4466-8177-0C139665C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9427"/>
            <a:ext cx="10515600" cy="1325563"/>
          </a:xfrm>
        </p:spPr>
        <p:txBody>
          <a:bodyPr>
            <a:normAutofit/>
          </a:bodyPr>
          <a:lstStyle/>
          <a:p>
            <a:r>
              <a:rPr lang="en-GB" sz="5400" b="1" dirty="0">
                <a:solidFill>
                  <a:srgbClr val="29AF8C">
                    <a:lumMod val="75000"/>
                  </a:srgbClr>
                </a:solidFill>
                <a:latin typeface="Calibri Light" panose="020F0302020204030204"/>
              </a:rPr>
              <a:t>Example: Lexical Choice Study</a:t>
            </a:r>
            <a:endParaRPr lang="en-GB" sz="48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9AE314C-B32E-418E-A83B-46020D51B3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4242" y="1534546"/>
            <a:ext cx="4002494" cy="378890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A13D36B-9713-4955-97F6-C7199F1E41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1386" y="5473897"/>
            <a:ext cx="6585030" cy="108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260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702E0-D7E5-E98A-46C8-ABE8396E1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5400" b="1" dirty="0">
                <a:solidFill>
                  <a:srgbClr val="29AF8C">
                    <a:lumMod val="75000"/>
                  </a:srgbClr>
                </a:solidFill>
                <a:latin typeface="Calibri Light" panose="020F0302020204030204"/>
              </a:rPr>
              <a:t>Build a </a:t>
            </a:r>
            <a:r>
              <a:rPr lang="en-GB" sz="5400" b="1" dirty="0" err="1">
                <a:solidFill>
                  <a:srgbClr val="29AF8C">
                    <a:lumMod val="75000"/>
                  </a:srgbClr>
                </a:solidFill>
                <a:latin typeface="Calibri Light" panose="020F0302020204030204"/>
              </a:rPr>
              <a:t>Glmer</a:t>
            </a:r>
            <a:r>
              <a:rPr lang="en-GB" sz="5400" b="1" dirty="0">
                <a:solidFill>
                  <a:srgbClr val="29AF8C">
                    <a:lumMod val="75000"/>
                  </a:srgbClr>
                </a:solidFill>
                <a:latin typeface="Calibri Light" panose="020F0302020204030204"/>
              </a:rPr>
              <a:t> Model</a:t>
            </a:r>
            <a:endParaRPr lang="en-GB" sz="5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C109E-97AA-6A2A-5062-8262F7DAF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44F61FA7-2145-CA93-99A2-DFC1808AE3E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94414" y="1814835"/>
                <a:ext cx="6668947" cy="375471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GB" dirty="0"/>
                  <a:t>Model &lt;- </a:t>
                </a:r>
                <a:r>
                  <a:rPr lang="en-GB" b="1" dirty="0" err="1">
                    <a:solidFill>
                      <a:srgbClr val="FFC000"/>
                    </a:solidFill>
                  </a:rPr>
                  <a:t>glmer</a:t>
                </a:r>
                <a:r>
                  <a:rPr lang="en-GB" b="1" dirty="0">
                    <a:solidFill>
                      <a:srgbClr val="FFC000"/>
                    </a:solidFill>
                  </a:rPr>
                  <a:t> </a:t>
                </a:r>
                <a:r>
                  <a:rPr lang="en-GB" dirty="0"/>
                  <a:t>(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𝑟𝑒𝑠𝑝𝑜𝑛𝑠𝑒</m:t>
                    </m:r>
                  </m:oMath>
                </a14:m>
                <a:r>
                  <a:rPr lang="en-GB" dirty="0"/>
                  <a:t>  ~ 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𝑝𝑟𝑖𝑚𝑒</m:t>
                    </m:r>
                  </m:oMath>
                </a14:m>
                <a:r>
                  <a:rPr lang="en-GB" dirty="0"/>
                  <a:t>  + 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GB" dirty="0"/>
                  <a:t>		 (  1  |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𝑝𝑎𝑟𝑡𝑖𝑐𝑖𝑝𝑎𝑛𝑡</m:t>
                    </m:r>
                  </m:oMath>
                </a14:m>
                <a:r>
                  <a:rPr lang="en-GB" sz="1800" dirty="0"/>
                  <a:t>  </a:t>
                </a:r>
                <a:r>
                  <a:rPr lang="en-GB" dirty="0"/>
                  <a:t>)  +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GB" dirty="0"/>
                  <a:t>		 (  1  |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𝑖𝑡𝑒𝑚</m:t>
                    </m:r>
                    <m:r>
                      <a:rPr lang="en-GB" sz="1800" i="1" dirty="0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GB" dirty="0"/>
                  <a:t>)  ,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GB" dirty="0"/>
                  <a:t>		 data =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𝑑𝑎𝑡𝑎𝐼𝑆𝐷</m:t>
                    </m:r>
                  </m:oMath>
                </a14:m>
                <a:r>
                  <a:rPr lang="en-GB" dirty="0"/>
                  <a:t>,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GB" dirty="0"/>
                  <a:t>		</a:t>
                </a:r>
                <a:r>
                  <a:rPr lang="en-GB" b="1" dirty="0">
                    <a:solidFill>
                      <a:srgbClr val="FFC000"/>
                    </a:solidFill>
                  </a:rPr>
                  <a:t> family = ‘binomial’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GB" dirty="0"/>
                  <a:t>		 )</a:t>
                </a: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44F61FA7-2145-CA93-99A2-DFC1808AE3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4414" y="1814835"/>
                <a:ext cx="6668947" cy="3754719"/>
              </a:xfrm>
              <a:prstGeom prst="rect">
                <a:avLst/>
              </a:prstGeom>
              <a:blipFill>
                <a:blip r:embed="rId2"/>
                <a:stretch>
                  <a:fillRect l="-1920" t="-276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42821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E9D15DD-0C37-60ED-50AB-DB5BBF20FF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448" y="1432656"/>
            <a:ext cx="5604062" cy="418005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525795A-F8A7-4AAF-837D-4A397CF73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037" y="331874"/>
            <a:ext cx="11572737" cy="1325563"/>
          </a:xfrm>
        </p:spPr>
        <p:txBody>
          <a:bodyPr>
            <a:normAutofit/>
          </a:bodyPr>
          <a:lstStyle/>
          <a:p>
            <a:r>
              <a:rPr lang="en-GB" sz="5400" b="1" dirty="0">
                <a:solidFill>
                  <a:srgbClr val="29AF8C">
                    <a:lumMod val="75000"/>
                  </a:srgbClr>
                </a:solidFill>
                <a:latin typeface="Calibri Light" panose="020F0302020204030204"/>
              </a:rPr>
              <a:t>Interpret Coefficients</a:t>
            </a:r>
            <a:endParaRPr lang="en-GB" sz="5400" b="1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2DE38B1-D89E-4E89-9DF1-F0A0DB528803}"/>
              </a:ext>
            </a:extLst>
          </p:cNvPr>
          <p:cNvSpPr/>
          <p:nvPr/>
        </p:nvSpPr>
        <p:spPr>
          <a:xfrm>
            <a:off x="1924012" y="4398800"/>
            <a:ext cx="599899" cy="136796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C000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D71AB09-222A-428F-9F68-CE7842761729}"/>
              </a:ext>
            </a:extLst>
          </p:cNvPr>
          <p:cNvSpPr/>
          <p:nvPr/>
        </p:nvSpPr>
        <p:spPr>
          <a:xfrm>
            <a:off x="1924012" y="4547874"/>
            <a:ext cx="599899" cy="136796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2910AB6-4D33-F548-7CC8-35BEF8983C06}"/>
              </a:ext>
            </a:extLst>
          </p:cNvPr>
          <p:cNvGrpSpPr/>
          <p:nvPr/>
        </p:nvGrpSpPr>
        <p:grpSpPr>
          <a:xfrm>
            <a:off x="3175265" y="4505457"/>
            <a:ext cx="9418976" cy="1948803"/>
            <a:chOff x="2523911" y="4531924"/>
            <a:chExt cx="9418976" cy="194880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2314F6BD-7DEA-4BA7-AA98-2D2CAA677475}"/>
                    </a:ext>
                  </a:extLst>
                </p:cNvPr>
                <p:cNvSpPr txBox="1"/>
                <p:nvPr/>
              </p:nvSpPr>
              <p:spPr>
                <a:xfrm>
                  <a:off x="8279704" y="4531924"/>
                  <a:ext cx="3663183" cy="194880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spcAft>
                      <a:spcPts val="1200"/>
                    </a:spcAft>
                  </a:pPr>
                  <a:r>
                    <a:rPr lang="en-GB" sz="2400" dirty="0">
                      <a:solidFill>
                        <a:srgbClr val="FFC000"/>
                      </a:solidFill>
                      <a:ea typeface="Cambria Math" panose="02040503050406030204" pitchFamily="18" charset="0"/>
                    </a:rPr>
                    <a:t>Use </a:t>
                  </a:r>
                  <a14:m>
                    <m:oMath xmlns:m="http://schemas.openxmlformats.org/officeDocument/2006/math">
                      <m:r>
                        <a:rPr lang="en-GB" sz="240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en-GB" sz="2400" dirty="0">
                      <a:solidFill>
                        <a:srgbClr val="FFC000"/>
                      </a:solidFill>
                    </a:rPr>
                    <a:t>2 to get the probability of using slang (slope 2):</a:t>
                  </a:r>
                </a:p>
                <a:p>
                  <a:r>
                    <a:rPr lang="en-GB" sz="2400" dirty="0"/>
                    <a:t>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GB" sz="2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400" b="1" i="1" smtClean="0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GB" sz="2400" b="1" i="1" smtClean="0">
                                  <a:latin typeface="Cambria Math" panose="02040503050406030204" pitchFamily="18" charset="0"/>
                                </a:rPr>
                                <m:t>(−</m:t>
                              </m:r>
                              <m:r>
                                <a:rPr lang="en-GB" sz="24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GB" sz="2400" b="1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GB" sz="2400" b="1" i="1" smtClean="0">
                                  <a:latin typeface="Cambria Math" panose="02040503050406030204" pitchFamily="18" charset="0"/>
                                </a:rPr>
                                <m:t>𝟐𝟖</m:t>
                              </m:r>
                              <m:r>
                                <a:rPr lang="en-GB" sz="2400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sz="24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GB" sz="2400" b="1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GB" sz="2400" b="1" i="1" smtClean="0">
                                  <a:latin typeface="Cambria Math" panose="02040503050406030204" pitchFamily="18" charset="0"/>
                                </a:rPr>
                                <m:t>𝟏𝟑</m:t>
                              </m:r>
                              <m:r>
                                <a:rPr lang="en-GB" sz="2400" b="1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num>
                        <m:den>
                          <m:r>
                            <a:rPr lang="en-GB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GB" sz="2400" b="1" i="1" smtClean="0">
                              <a:latin typeface="Cambria Math" panose="02040503050406030204" pitchFamily="18" charset="0"/>
                            </a:rPr>
                            <m:t>+ </m:t>
                          </m:r>
                          <m:sSup>
                            <m:sSupPr>
                              <m:ctrlPr>
                                <a:rPr lang="en-GB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400" b="1" i="1" smtClean="0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GB" sz="2400" b="1" i="1" smtClean="0">
                                  <a:latin typeface="Cambria Math" panose="02040503050406030204" pitchFamily="18" charset="0"/>
                                </a:rPr>
                                <m:t>( −</m:t>
                              </m:r>
                              <m:r>
                                <a:rPr lang="en-GB" sz="24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GB" sz="2400" b="1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GB" sz="2400" b="1" i="1" smtClean="0">
                                  <a:latin typeface="Cambria Math" panose="02040503050406030204" pitchFamily="18" charset="0"/>
                                </a:rPr>
                                <m:t>𝟐𝟖</m:t>
                              </m:r>
                              <m:r>
                                <a:rPr lang="en-GB" sz="2400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sz="24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GB" sz="2400" b="1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GB" sz="2400" b="1" i="1" smtClean="0">
                                  <a:latin typeface="Cambria Math" panose="02040503050406030204" pitchFamily="18" charset="0"/>
                                </a:rPr>
                                <m:t>𝟏𝟑</m:t>
                              </m:r>
                              <m:r>
                                <a:rPr lang="en-GB" sz="2400" b="1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</m:oMath>
                  </a14:m>
                  <a:r>
                    <a:rPr lang="en-GB" sz="2400" b="1" dirty="0"/>
                    <a:t> </a:t>
                  </a:r>
                  <a:r>
                    <a:rPr lang="en-GB" sz="2400" dirty="0"/>
                    <a:t>= 0.70</a:t>
                  </a:r>
                  <a:endParaRPr lang="en-GB" sz="24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2314F6BD-7DEA-4BA7-AA98-2D2CAA6774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79704" y="4531924"/>
                  <a:ext cx="3663183" cy="1948803"/>
                </a:xfrm>
                <a:prstGeom prst="rect">
                  <a:avLst/>
                </a:prstGeom>
                <a:blipFill>
                  <a:blip r:embed="rId4"/>
                  <a:stretch>
                    <a:fillRect l="-2496" t="-2500" b="-2188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D436B742-C0DC-4901-B1CC-391071A6E0BC}"/>
                </a:ext>
              </a:extLst>
            </p:cNvPr>
            <p:cNvCxnSpPr>
              <a:cxnSpLocks/>
              <a:stCxn id="10" idx="3"/>
              <a:endCxn id="11" idx="1"/>
            </p:cNvCxnSpPr>
            <p:nvPr/>
          </p:nvCxnSpPr>
          <p:spPr>
            <a:xfrm>
              <a:off x="2523911" y="4616272"/>
              <a:ext cx="5755793" cy="890054"/>
            </a:xfrm>
            <a:prstGeom prst="straightConnector1">
              <a:avLst/>
            </a:prstGeom>
            <a:ln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491A9DA3-0FB2-4E92-9754-26DE0B5612AB}"/>
              </a:ext>
            </a:extLst>
          </p:cNvPr>
          <p:cNvSpPr txBox="1">
            <a:spLocks/>
          </p:cNvSpPr>
          <p:nvPr/>
        </p:nvSpPr>
        <p:spPr>
          <a:xfrm>
            <a:off x="877804" y="1340056"/>
            <a:ext cx="7682940" cy="5903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D9B994F-C722-495D-BF8D-9D0DBDF0F434}"/>
                  </a:ext>
                </a:extLst>
              </p:cNvPr>
              <p:cNvSpPr txBox="1"/>
              <p:nvPr/>
            </p:nvSpPr>
            <p:spPr>
              <a:xfrm>
                <a:off x="326037" y="5664896"/>
                <a:ext cx="8093691" cy="1175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GB" sz="2800" dirty="0">
                    <a:solidFill>
                      <a:schemeClr val="accent1"/>
                    </a:solidFill>
                  </a:rPr>
                  <a:t>Coefficients</a:t>
                </a:r>
                <a:r>
                  <a:rPr lang="en-GB" sz="2800" dirty="0"/>
                  <a:t> are in logit units (log-odds)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GB" sz="2800" dirty="0"/>
                  <a:t>Can be transformed to </a:t>
                </a:r>
                <a:r>
                  <a:rPr lang="en-GB" sz="2800" dirty="0">
                    <a:solidFill>
                      <a:schemeClr val="accent1"/>
                    </a:solidFill>
                  </a:rPr>
                  <a:t>probabilities</a:t>
                </a:r>
                <a:r>
                  <a:rPr lang="en-GB" sz="2800" dirty="0"/>
                  <a:t>: </a:t>
                </a:r>
                <a14:m>
                  <m:oMath xmlns:m="http://schemas.openxmlformats.org/officeDocument/2006/math">
                    <m:r>
                      <a:rPr lang="en-GB" sz="2800" i="1" dirty="0" smtClean="0">
                        <a:latin typeface="Cambria Math" panose="02040503050406030204" pitchFamily="18" charset="0"/>
                      </a:rPr>
                      <m:t>𝑝𝑟𝑜𝑏</m:t>
                    </m:r>
                  </m:oMath>
                </a14:m>
                <a:r>
                  <a:rPr lang="en-GB" sz="2800" dirty="0"/>
                  <a:t>(</a:t>
                </a:r>
                <a14:m>
                  <m:oMath xmlns:m="http://schemas.openxmlformats.org/officeDocument/2006/math">
                    <m:r>
                      <a:rPr lang="en-GB" sz="28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sz="2800" dirty="0"/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GB" sz="28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80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num>
                      <m:den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den>
                    </m:f>
                  </m:oMath>
                </a14:m>
                <a:endParaRPr lang="en-GB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D9B994F-C722-495D-BF8D-9D0DBDF0F4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037" y="5664896"/>
                <a:ext cx="8093691" cy="1175515"/>
              </a:xfrm>
              <a:prstGeom prst="rect">
                <a:avLst/>
              </a:prstGeom>
              <a:blipFill>
                <a:blip r:embed="rId5"/>
                <a:stretch>
                  <a:fillRect l="-1355" t="-4663" b="-621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61B08BDB-CE13-6038-E604-0C9424A945F9}"/>
              </a:ext>
            </a:extLst>
          </p:cNvPr>
          <p:cNvGrpSpPr/>
          <p:nvPr/>
        </p:nvGrpSpPr>
        <p:grpSpPr>
          <a:xfrm>
            <a:off x="2579777" y="2885136"/>
            <a:ext cx="9169637" cy="1591749"/>
            <a:chOff x="2560603" y="3039133"/>
            <a:chExt cx="9169637" cy="1591749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ECB1DB0C-EE54-4FA9-BAB9-2CA7BF8D15FB}"/>
                </a:ext>
              </a:extLst>
            </p:cNvPr>
            <p:cNvCxnSpPr>
              <a:cxnSpLocks/>
              <a:endCxn id="40" idx="1"/>
            </p:cNvCxnSpPr>
            <p:nvPr/>
          </p:nvCxnSpPr>
          <p:spPr>
            <a:xfrm flipV="1">
              <a:off x="2560603" y="3828869"/>
              <a:ext cx="4967521" cy="802013"/>
            </a:xfrm>
            <a:prstGeom prst="straightConnector1">
              <a:avLst/>
            </a:prstGeom>
            <a:ln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19CED1ED-5011-3607-7A77-0B322AF25CE8}"/>
                    </a:ext>
                  </a:extLst>
                </p:cNvPr>
                <p:cNvSpPr txBox="1"/>
                <p:nvPr/>
              </p:nvSpPr>
              <p:spPr>
                <a:xfrm>
                  <a:off x="7528124" y="3039133"/>
                  <a:ext cx="4202116" cy="157947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spcAft>
                      <a:spcPts val="1200"/>
                    </a:spcAft>
                  </a:pPr>
                  <a:r>
                    <a:rPr lang="en-GB" sz="2400" dirty="0">
                      <a:solidFill>
                        <a:srgbClr val="FFC000"/>
                      </a:solidFill>
                      <a:ea typeface="Cambria Math" panose="02040503050406030204" pitchFamily="18" charset="0"/>
                    </a:rPr>
                    <a:t>Use </a:t>
                  </a:r>
                  <a14:m>
                    <m:oMath xmlns:m="http://schemas.openxmlformats.org/officeDocument/2006/math">
                      <m:r>
                        <a:rPr lang="en-GB" sz="240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GB" sz="2400" b="0" i="0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a14:m>
                  <a:r>
                    <a:rPr lang="en-GB" sz="2400" dirty="0">
                      <a:solidFill>
                        <a:srgbClr val="FFC000"/>
                      </a:solidFill>
                    </a:rPr>
                    <a:t> to get the probability of using standard form (slope 1):</a:t>
                  </a:r>
                </a:p>
                <a:p>
                  <a:r>
                    <a:rPr lang="en-GB" sz="2400" dirty="0"/>
                    <a:t>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GB" sz="2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400" b="1" i="1" smtClean="0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GB" sz="2400" b="1" i="1" smtClean="0">
                                  <a:latin typeface="Cambria Math" panose="02040503050406030204" pitchFamily="18" charset="0"/>
                                </a:rPr>
                                <m:t>(−</m:t>
                              </m:r>
                              <m:r>
                                <a:rPr lang="en-GB" sz="24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GB" sz="2400" b="1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GB" sz="2400" b="1" i="1" smtClean="0">
                                  <a:latin typeface="Cambria Math" panose="02040503050406030204" pitchFamily="18" charset="0"/>
                                </a:rPr>
                                <m:t>𝟐𝟖</m:t>
                              </m:r>
                              <m:r>
                                <a:rPr lang="en-GB" sz="2400" b="1" i="1" smtClean="0">
                                  <a:latin typeface="Cambria Math" panose="02040503050406030204" pitchFamily="18" charset="0"/>
                                </a:rPr>
                                <m:t>+(−</m:t>
                              </m:r>
                              <m:r>
                                <a:rPr lang="en-GB" sz="24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GB" sz="2400" b="1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GB" sz="2400" b="1" i="1" smtClean="0">
                                  <a:latin typeface="Cambria Math" panose="02040503050406030204" pitchFamily="18" charset="0"/>
                                </a:rPr>
                                <m:t>𝟗𝟒</m:t>
                              </m:r>
                              <m:r>
                                <a:rPr lang="en-GB" sz="2400" b="1" i="1" smtClean="0">
                                  <a:latin typeface="Cambria Math" panose="02040503050406030204" pitchFamily="18" charset="0"/>
                                </a:rPr>
                                <m:t>))</m:t>
                              </m:r>
                            </m:sup>
                          </m:sSup>
                        </m:num>
                        <m:den>
                          <m:r>
                            <a:rPr lang="en-GB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GB" sz="2400" b="1" i="1" smtClean="0">
                              <a:latin typeface="Cambria Math" panose="02040503050406030204" pitchFamily="18" charset="0"/>
                            </a:rPr>
                            <m:t>+ </m:t>
                          </m:r>
                          <m:sSup>
                            <m:sSupPr>
                              <m:ctrlPr>
                                <a:rPr lang="en-GB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400" b="1" i="1" smtClean="0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GB" sz="2400" b="1" i="1" smtClean="0">
                                  <a:latin typeface="Cambria Math" panose="02040503050406030204" pitchFamily="18" charset="0"/>
                                </a:rPr>
                                <m:t>( −</m:t>
                              </m:r>
                              <m:r>
                                <a:rPr lang="en-GB" sz="24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GB" sz="2400" b="1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GB" sz="2400" b="1" i="1" smtClean="0">
                                  <a:latin typeface="Cambria Math" panose="02040503050406030204" pitchFamily="18" charset="0"/>
                                </a:rPr>
                                <m:t>𝟐𝟖</m:t>
                              </m:r>
                              <m:r>
                                <a:rPr lang="en-GB" sz="2400" b="1" i="1" smtClean="0">
                                  <a:latin typeface="Cambria Math" panose="02040503050406030204" pitchFamily="18" charset="0"/>
                                </a:rPr>
                                <m:t>+(−</m:t>
                              </m:r>
                              <m:r>
                                <a:rPr lang="en-GB" sz="24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GB" sz="2400" b="1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GB" sz="2400" b="1" i="1" smtClean="0">
                                  <a:latin typeface="Cambria Math" panose="02040503050406030204" pitchFamily="18" charset="0"/>
                                </a:rPr>
                                <m:t>𝟗𝟒</m:t>
                              </m:r>
                              <m:r>
                                <a:rPr lang="en-GB" sz="2400" b="1" i="1" smtClean="0">
                                  <a:latin typeface="Cambria Math" panose="02040503050406030204" pitchFamily="18" charset="0"/>
                                </a:rPr>
                                <m:t>))</m:t>
                              </m:r>
                            </m:sup>
                          </m:sSup>
                        </m:den>
                      </m:f>
                    </m:oMath>
                  </a14:m>
                  <a:r>
                    <a:rPr lang="en-GB" sz="2800" dirty="0">
                      <a:solidFill>
                        <a:schemeClr val="accent1"/>
                      </a:solidFill>
                    </a:rPr>
                    <a:t> </a:t>
                  </a:r>
                  <a:r>
                    <a:rPr lang="en-GB" sz="2800" dirty="0"/>
                    <a:t>= </a:t>
                  </a:r>
                  <a:r>
                    <a:rPr lang="en-GB" sz="2400" dirty="0"/>
                    <a:t>0.23</a:t>
                  </a:r>
                  <a:endParaRPr lang="en-GB" sz="2800" dirty="0"/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19CED1ED-5011-3607-7A77-0B322AF25C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28124" y="3039133"/>
                  <a:ext cx="4202116" cy="1579471"/>
                </a:xfrm>
                <a:prstGeom prst="rect">
                  <a:avLst/>
                </a:prstGeom>
                <a:blipFill>
                  <a:blip r:embed="rId6"/>
                  <a:stretch>
                    <a:fillRect l="-2177" t="-3089" r="-871" b="-6178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853B5891-4E52-3B76-762B-0C0CAF6B4F81}"/>
              </a:ext>
            </a:extLst>
          </p:cNvPr>
          <p:cNvSpPr/>
          <p:nvPr/>
        </p:nvSpPr>
        <p:spPr>
          <a:xfrm>
            <a:off x="1979878" y="4261280"/>
            <a:ext cx="599899" cy="136796"/>
          </a:xfrm>
          <a:prstGeom prst="round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C000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CD490C0-D189-90E8-86DD-B124424649F4}"/>
              </a:ext>
            </a:extLst>
          </p:cNvPr>
          <p:cNvGrpSpPr/>
          <p:nvPr/>
        </p:nvGrpSpPr>
        <p:grpSpPr>
          <a:xfrm>
            <a:off x="2579777" y="1432656"/>
            <a:ext cx="8623785" cy="2897022"/>
            <a:chOff x="2579777" y="1432656"/>
            <a:chExt cx="8623785" cy="2897022"/>
          </a:xfrm>
        </p:grpSpPr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CF14AAE4-C781-B0CE-D3F1-10F3B0810D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79777" y="2024139"/>
              <a:ext cx="4565021" cy="2305539"/>
            </a:xfrm>
            <a:prstGeom prst="straightConnector1">
              <a:avLst/>
            </a:prstGeom>
            <a:ln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E55C60F8-D7BF-AEDA-DB0A-D565485C66E2}"/>
                    </a:ext>
                  </a:extLst>
                </p:cNvPr>
                <p:cNvSpPr txBox="1"/>
                <p:nvPr/>
              </p:nvSpPr>
              <p:spPr>
                <a:xfrm>
                  <a:off x="7021459" y="1432656"/>
                  <a:ext cx="4182103" cy="15737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spcAft>
                      <a:spcPts val="1200"/>
                    </a:spcAft>
                  </a:pPr>
                  <a:r>
                    <a:rPr lang="en-GB" sz="2400" dirty="0">
                      <a:solidFill>
                        <a:schemeClr val="accent1"/>
                      </a:solidFill>
                      <a:ea typeface="Cambria Math" panose="02040503050406030204" pitchFamily="18" charset="0"/>
                    </a:rPr>
                    <a:t>Use </a:t>
                  </a:r>
                  <a14:m>
                    <m:oMath xmlns:m="http://schemas.openxmlformats.org/officeDocument/2006/math">
                      <m:r>
                        <a:rPr lang="en-GB" sz="240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a14:m>
                  <a:r>
                    <a:rPr lang="en-GB" sz="2400" dirty="0">
                      <a:solidFill>
                        <a:schemeClr val="accent1"/>
                      </a:solidFill>
                    </a:rPr>
                    <a:t>0 to calculate the probability of the intercept:</a:t>
                  </a:r>
                </a:p>
                <a:p>
                  <a:r>
                    <a:rPr lang="en-GB" sz="2400" dirty="0"/>
                    <a:t>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GB" sz="2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400" b="1" i="1" smtClean="0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GB" sz="24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24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GB" sz="2400" b="1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GB" sz="2400" b="1" i="1" smtClean="0">
                                  <a:latin typeface="Cambria Math" panose="02040503050406030204" pitchFamily="18" charset="0"/>
                                </a:rPr>
                                <m:t>𝟐𝟖</m:t>
                              </m:r>
                            </m:sup>
                          </m:sSup>
                        </m:num>
                        <m:den>
                          <m:r>
                            <a:rPr lang="en-GB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GB" sz="2400" b="1" i="1" smtClean="0">
                              <a:latin typeface="Cambria Math" panose="02040503050406030204" pitchFamily="18" charset="0"/>
                            </a:rPr>
                            <m:t>+ </m:t>
                          </m:r>
                          <m:sSup>
                            <m:sSupPr>
                              <m:ctrlPr>
                                <a:rPr lang="en-GB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400" b="1" i="1" smtClean="0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GB" sz="2400" b="1" i="1" smtClean="0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r>
                                <a:rPr lang="en-GB" sz="24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GB" sz="2400" b="1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GB" sz="2400" b="1" i="1" smtClean="0">
                                  <a:latin typeface="Cambria Math" panose="02040503050406030204" pitchFamily="18" charset="0"/>
                                </a:rPr>
                                <m:t>𝟐𝟖</m:t>
                              </m:r>
                            </m:sup>
                          </m:sSup>
                        </m:den>
                      </m:f>
                    </m:oMath>
                  </a14:m>
                  <a:r>
                    <a:rPr lang="en-GB" sz="2800" dirty="0">
                      <a:solidFill>
                        <a:schemeClr val="accent1"/>
                      </a:solidFill>
                    </a:rPr>
                    <a:t> </a:t>
                  </a:r>
                  <a:r>
                    <a:rPr lang="en-GB" sz="2800" dirty="0"/>
                    <a:t>= </a:t>
                  </a:r>
                  <a:r>
                    <a:rPr lang="en-GB" sz="2400" dirty="0"/>
                    <a:t>0.43</a:t>
                  </a:r>
                  <a:endParaRPr lang="en-GB" sz="2800" dirty="0"/>
                </a:p>
              </p:txBody>
            </p:sp>
          </mc:Choice>
          <mc:Fallback xmlns="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E55C60F8-D7BF-AEDA-DB0A-D565485C66E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1459" y="1432656"/>
                  <a:ext cx="4182103" cy="1573701"/>
                </a:xfrm>
                <a:prstGeom prst="rect">
                  <a:avLst/>
                </a:prstGeom>
                <a:blipFill>
                  <a:blip r:embed="rId7"/>
                  <a:stretch>
                    <a:fillRect l="-2332" t="-3101" b="-6202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299936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5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38DF492A-76FB-47AB-BC3C-9749520139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94" r="20594"/>
          <a:stretch/>
        </p:blipFill>
        <p:spPr>
          <a:xfrm>
            <a:off x="20" y="1302606"/>
            <a:ext cx="4413566" cy="4252313"/>
          </a:xfrm>
          <a:custGeom>
            <a:avLst/>
            <a:gdLst/>
            <a:ahLst/>
            <a:cxnLst/>
            <a:rect l="l" t="t" r="r" b="b"/>
            <a:pathLst>
              <a:path w="4413586" h="4252313">
                <a:moveTo>
                  <a:pt x="0" y="0"/>
                </a:moveTo>
                <a:lnTo>
                  <a:pt x="2062856" y="0"/>
                </a:lnTo>
                <a:lnTo>
                  <a:pt x="2063084" y="493"/>
                </a:lnTo>
                <a:lnTo>
                  <a:pt x="2450944" y="493"/>
                </a:lnTo>
                <a:lnTo>
                  <a:pt x="4413586" y="4252313"/>
                </a:lnTo>
                <a:lnTo>
                  <a:pt x="388087" y="4252313"/>
                </a:lnTo>
                <a:lnTo>
                  <a:pt x="388087" y="4251820"/>
                </a:lnTo>
                <a:lnTo>
                  <a:pt x="0" y="4251820"/>
                </a:lnTo>
                <a:close/>
              </a:path>
            </a:pathLst>
          </a:cu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CFAF839-0801-48C0-8CC9-E6CACAB8C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3586" y="3139632"/>
            <a:ext cx="6872502" cy="984365"/>
          </a:xfrm>
        </p:spPr>
        <p:txBody>
          <a:bodyPr vert="horz" lIns="91440" tIns="45720" rIns="91440" bIns="45720" rtlCol="0" anchor="b">
            <a:no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6600" b="1" dirty="0">
                <a:solidFill>
                  <a:srgbClr val="FFFFFF"/>
                </a:solidFill>
              </a:rPr>
              <a:t>Model Assumptions</a:t>
            </a:r>
          </a:p>
        </p:txBody>
      </p:sp>
    </p:spTree>
    <p:extLst>
      <p:ext uri="{BB962C8B-B14F-4D97-AF65-F5344CB8AC3E}">
        <p14:creationId xmlns:p14="http://schemas.microsoft.com/office/powerpoint/2010/main" val="38147764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E69D7-2B72-7D8E-49ED-26A086477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5400" b="1" dirty="0">
                <a:solidFill>
                  <a:srgbClr val="29AF8C">
                    <a:lumMod val="75000"/>
                  </a:srgbClr>
                </a:solidFill>
                <a:latin typeface="Calibri Light" panose="020F0302020204030204"/>
              </a:rPr>
              <a:t>Model Assumptions: </a:t>
            </a:r>
            <a:br>
              <a:rPr lang="en-GB" sz="5400" b="1" dirty="0">
                <a:solidFill>
                  <a:srgbClr val="29AF8C">
                    <a:lumMod val="75000"/>
                  </a:srgbClr>
                </a:solidFill>
                <a:latin typeface="Calibri Light" panose="020F0302020204030204"/>
              </a:rPr>
            </a:br>
            <a:r>
              <a:rPr lang="en-GB" sz="5400" b="1" dirty="0">
                <a:solidFill>
                  <a:srgbClr val="29AF8C">
                    <a:lumMod val="75000"/>
                  </a:srgbClr>
                </a:solidFill>
                <a:latin typeface="Calibri Light" panose="020F0302020204030204"/>
              </a:rPr>
              <a:t>Linear regression</a:t>
            </a:r>
            <a:endParaRPr lang="en-GB" sz="5400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006BC4-93B0-DADA-C919-259FF774B7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53888"/>
            <a:ext cx="10515600" cy="3278811"/>
          </a:xfrm>
        </p:spPr>
        <p:txBody>
          <a:bodyPr/>
          <a:lstStyle/>
          <a:p>
            <a:r>
              <a:rPr lang="en-GB" dirty="0"/>
              <a:t>Nature of the model </a:t>
            </a:r>
          </a:p>
          <a:p>
            <a:pPr marL="0" indent="0">
              <a:buNone/>
            </a:pPr>
            <a:r>
              <a:rPr lang="en-GB" dirty="0"/>
              <a:t>	- the relation between predictor and outcome has to be linear</a:t>
            </a:r>
          </a:p>
          <a:p>
            <a:endParaRPr lang="en-GB" dirty="0"/>
          </a:p>
          <a:p>
            <a:r>
              <a:rPr lang="en-GB" dirty="0"/>
              <a:t>Nature of the errors (i.e., residuals) </a:t>
            </a:r>
          </a:p>
          <a:p>
            <a:pPr marL="0" indent="0">
              <a:buNone/>
            </a:pPr>
            <a:r>
              <a:rPr lang="en-GB" dirty="0"/>
              <a:t> 	- normal and independent of each other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768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CD5A01-94AB-491C-B413-9C3314781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835562" cy="1956841"/>
          </a:xfrm>
        </p:spPr>
        <p:txBody>
          <a:bodyPr anchor="b">
            <a:normAutofit/>
          </a:bodyPr>
          <a:lstStyle/>
          <a:p>
            <a:br>
              <a:rPr lang="en-GB" sz="5400" dirty="0"/>
            </a:br>
            <a:r>
              <a:rPr lang="en-GB" sz="5300" b="1" dirty="0">
                <a:solidFill>
                  <a:schemeClr val="accent1">
                    <a:lumMod val="75000"/>
                  </a:schemeClr>
                </a:solidFill>
              </a:rPr>
              <a:t>Course outline</a:t>
            </a:r>
          </a:p>
        </p:txBody>
      </p:sp>
      <p:sp>
        <p:nvSpPr>
          <p:cNvPr id="28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graphic design of a person&#10;&#10;Description automatically generated">
            <a:extLst>
              <a:ext uri="{FF2B5EF4-FFF2-40B4-BE49-F238E27FC236}">
                <a16:creationId xmlns:a16="http://schemas.microsoft.com/office/drawing/2014/main" id="{ABEFB150-1824-AAD1-6DA8-84452159E21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14" r="34163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effectLst>
            <a:outerShdw blurRad="50800" dist="50800" dir="5400000" algn="ctr" rotWithShape="0">
              <a:srgbClr val="000000"/>
            </a:outerShdw>
          </a:effectLst>
        </p:spPr>
      </p:pic>
      <p:sp>
        <p:nvSpPr>
          <p:cNvPr id="5" name="Content Placeholder 8">
            <a:extLst>
              <a:ext uri="{FF2B5EF4-FFF2-40B4-BE49-F238E27FC236}">
                <a16:creationId xmlns:a16="http://schemas.microsoft.com/office/drawing/2014/main" id="{7952C4FE-1189-A27C-9E22-9FCF89A5003B}"/>
              </a:ext>
            </a:extLst>
          </p:cNvPr>
          <p:cNvSpPr txBox="1">
            <a:spLocks/>
          </p:cNvSpPr>
          <p:nvPr/>
        </p:nvSpPr>
        <p:spPr>
          <a:xfrm>
            <a:off x="640080" y="2768201"/>
            <a:ext cx="4243589" cy="40715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900"/>
              <a:t>Session 1. Simple Regression; Individual Difference; Intro to Linear mixed-effect models (LMMs)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sz="1900"/>
          </a:p>
          <a:p>
            <a:r>
              <a:rPr lang="en-GB" sz="1900"/>
              <a:t>Session 2. LMMs (lmer); Generalised LMMs (glmer)</a:t>
            </a:r>
          </a:p>
          <a:p>
            <a:r>
              <a:rPr lang="en-GB" sz="1900"/>
              <a:t>Session 3. Practical </a:t>
            </a:r>
          </a:p>
          <a:p>
            <a:endParaRPr lang="en-GB" sz="1900"/>
          </a:p>
          <a:p>
            <a:r>
              <a:rPr lang="en-GB" sz="1900"/>
              <a:t>Session 4. </a:t>
            </a:r>
            <a:r>
              <a:rPr lang="en-US" sz="1900"/>
              <a:t>G</a:t>
            </a:r>
            <a:r>
              <a:rPr lang="en-GB" sz="1900"/>
              <a:t>generalised </a:t>
            </a:r>
            <a:r>
              <a:rPr lang="en-US" sz="1900"/>
              <a:t>LMMs continued;  Model assumptions and diagnostics</a:t>
            </a:r>
          </a:p>
          <a:p>
            <a:r>
              <a:rPr lang="en-US" sz="1900"/>
              <a:t>Session 5. Practical</a:t>
            </a: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4197802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82B25-86F9-71D8-01CB-8EACAEBC3B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118"/>
            <a:ext cx="5794094" cy="4351338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Required(LINE): 	</a:t>
            </a:r>
          </a:p>
          <a:p>
            <a:pPr marL="0" indent="0">
              <a:buNone/>
            </a:pPr>
            <a:r>
              <a:rPr lang="en-GB" dirty="0"/>
              <a:t>	- </a:t>
            </a:r>
            <a:r>
              <a:rPr lang="en-GB" b="1" dirty="0">
                <a:solidFill>
                  <a:schemeClr val="accent1"/>
                </a:solidFill>
              </a:rPr>
              <a:t>L</a:t>
            </a:r>
            <a:r>
              <a:rPr lang="en-GB" dirty="0"/>
              <a:t>inearity of relationships 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b="1" dirty="0"/>
              <a:t>-</a:t>
            </a:r>
            <a:r>
              <a:rPr lang="en-GB" b="1" dirty="0">
                <a:solidFill>
                  <a:schemeClr val="accent6"/>
                </a:solidFill>
              </a:rPr>
              <a:t> </a:t>
            </a:r>
            <a:r>
              <a:rPr lang="en-GB" b="1" dirty="0">
                <a:solidFill>
                  <a:schemeClr val="accent1"/>
                </a:solidFill>
              </a:rPr>
              <a:t>I</a:t>
            </a:r>
            <a:r>
              <a:rPr lang="en-GB" b="1" dirty="0">
                <a:solidFill>
                  <a:schemeClr val="accent6"/>
                </a:solidFill>
              </a:rPr>
              <a:t>ndependence of residuals </a:t>
            </a:r>
          </a:p>
          <a:p>
            <a:pPr marL="0" indent="0">
              <a:buNone/>
            </a:pPr>
            <a:r>
              <a:rPr lang="en-GB" b="1" dirty="0">
                <a:solidFill>
                  <a:schemeClr val="accent6"/>
                </a:solidFill>
              </a:rPr>
              <a:t>	</a:t>
            </a:r>
            <a:r>
              <a:rPr lang="en-GB" dirty="0"/>
              <a:t>- </a:t>
            </a:r>
            <a:r>
              <a:rPr lang="en-GB" b="1" dirty="0">
                <a:solidFill>
                  <a:schemeClr val="accent1"/>
                </a:solidFill>
              </a:rPr>
              <a:t>N</a:t>
            </a:r>
            <a:r>
              <a:rPr lang="en-GB" dirty="0"/>
              <a:t>ormality of residuals</a:t>
            </a:r>
          </a:p>
          <a:p>
            <a:pPr marL="0" indent="0">
              <a:buNone/>
            </a:pPr>
            <a:r>
              <a:rPr lang="en-GB" dirty="0"/>
              <a:t>	- </a:t>
            </a:r>
            <a:r>
              <a:rPr lang="en-GB" b="1" dirty="0">
                <a:solidFill>
                  <a:schemeClr val="accent1"/>
                </a:solidFill>
              </a:rPr>
              <a:t>E</a:t>
            </a:r>
            <a:r>
              <a:rPr lang="en-GB" dirty="0"/>
              <a:t>qual variances for residuals</a:t>
            </a:r>
          </a:p>
          <a:p>
            <a:pPr marL="0" indent="0">
              <a:buNone/>
            </a:pPr>
            <a:r>
              <a:rPr lang="en-GB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	</a:t>
            </a:r>
            <a:endParaRPr lang="en-GB" dirty="0"/>
          </a:p>
          <a:p>
            <a:r>
              <a:rPr lang="en-GB" dirty="0"/>
              <a:t>Desirable:</a:t>
            </a:r>
          </a:p>
          <a:p>
            <a:pPr marL="0" indent="0">
              <a:buNone/>
            </a:pPr>
            <a:r>
              <a:rPr lang="en-GB" dirty="0"/>
              <a:t>	- uncorrelated predictors </a:t>
            </a:r>
          </a:p>
          <a:p>
            <a:pPr marL="0" indent="0">
              <a:buNone/>
            </a:pPr>
            <a:r>
              <a:rPr lang="en-GB" dirty="0"/>
              <a:t>	   (no collinearity)</a:t>
            </a:r>
          </a:p>
          <a:p>
            <a:pPr marL="0" indent="0">
              <a:buNone/>
            </a:pPr>
            <a:r>
              <a:rPr lang="en-GB" dirty="0"/>
              <a:t>	- no outliers  </a:t>
            </a:r>
          </a:p>
          <a:p>
            <a:endParaRPr lang="en-GB" dirty="0"/>
          </a:p>
        </p:txBody>
      </p:sp>
      <p:pic>
        <p:nvPicPr>
          <p:cNvPr id="5" name="Content Placeholder 9" descr="Chart&#10;&#10;Description automatically generated with medium confidence">
            <a:extLst>
              <a:ext uri="{FF2B5EF4-FFF2-40B4-BE49-F238E27FC236}">
                <a16:creationId xmlns:a16="http://schemas.microsoft.com/office/drawing/2014/main" id="{B0D54192-03E6-4057-25C9-1B474BFD6DE7}"/>
              </a:ext>
            </a:extLst>
          </p:cNvPr>
          <p:cNvPicPr>
            <a:picLocks noGrp="1"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7023" y="1998992"/>
            <a:ext cx="5440102" cy="4493883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D937845C-C5CA-D76E-881D-BD4B17D01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Autofit/>
          </a:bodyPr>
          <a:lstStyle/>
          <a:p>
            <a:r>
              <a:rPr lang="en-GB" sz="5400" b="1" dirty="0">
                <a:solidFill>
                  <a:srgbClr val="29AF8C">
                    <a:lumMod val="75000"/>
                  </a:srgbClr>
                </a:solidFill>
                <a:latin typeface="Calibri Light" panose="020F0302020204030204"/>
              </a:rPr>
              <a:t>Model Assumptions: </a:t>
            </a:r>
            <a:br>
              <a:rPr lang="en-GB" sz="5400" b="1" dirty="0">
                <a:solidFill>
                  <a:srgbClr val="29AF8C">
                    <a:lumMod val="75000"/>
                  </a:srgbClr>
                </a:solidFill>
                <a:latin typeface="Calibri Light" panose="020F0302020204030204"/>
              </a:rPr>
            </a:br>
            <a:r>
              <a:rPr lang="en-GB" sz="5400" b="1" dirty="0">
                <a:solidFill>
                  <a:srgbClr val="29AF8C">
                    <a:lumMod val="75000"/>
                  </a:srgbClr>
                </a:solidFill>
                <a:latin typeface="Calibri Light" panose="020F0302020204030204"/>
              </a:rPr>
              <a:t>Simple regression </a:t>
            </a:r>
            <a:r>
              <a:rPr lang="en-GB" sz="5400" b="1" dirty="0" err="1">
                <a:solidFill>
                  <a:srgbClr val="29AF8C">
                    <a:lumMod val="75000"/>
                  </a:srgbClr>
                </a:solidFill>
                <a:latin typeface="Calibri Light" panose="020F0302020204030204"/>
              </a:rPr>
              <a:t>lm</a:t>
            </a:r>
            <a:r>
              <a:rPr lang="en-GB" sz="5400" b="1" dirty="0">
                <a:solidFill>
                  <a:srgbClr val="29AF8C">
                    <a:lumMod val="75000"/>
                  </a:srgbClr>
                </a:solidFill>
                <a:latin typeface="Calibri Light" panose="020F0302020204030204"/>
              </a:rPr>
              <a:t>()</a:t>
            </a:r>
            <a:endParaRPr lang="en-GB" sz="5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0178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BF34CD-B150-4CED-BFFA-EC5325D770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70160"/>
            <a:ext cx="6546448" cy="435133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dirty="0"/>
              <a:t>For binomial DVs, (logistic regression)</a:t>
            </a:r>
          </a:p>
          <a:p>
            <a:endParaRPr lang="en-GB" dirty="0"/>
          </a:p>
          <a:p>
            <a:r>
              <a:rPr lang="en-GB" dirty="0"/>
              <a:t>Required: </a:t>
            </a:r>
          </a:p>
          <a:p>
            <a:pPr marL="0" indent="0">
              <a:buNone/>
            </a:pPr>
            <a:r>
              <a:rPr lang="en-GB" dirty="0"/>
              <a:t>  	- LINEAR relationships between IVs and log-odds</a:t>
            </a:r>
          </a:p>
          <a:p>
            <a:pPr marL="0" indent="0">
              <a:buNone/>
            </a:pPr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 	- </a:t>
            </a:r>
            <a:r>
              <a:rPr lang="en-GB" b="1" strike="sngStrike" dirty="0">
                <a:solidFill>
                  <a:schemeClr val="tx2">
                    <a:lumMod val="75000"/>
                  </a:schemeClr>
                </a:solidFill>
              </a:rPr>
              <a:t>Normality of residuals</a:t>
            </a:r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en-GB" dirty="0"/>
              <a:t>	</a:t>
            </a:r>
          </a:p>
          <a:p>
            <a:pPr marL="0" indent="0">
              <a:buNone/>
            </a:pPr>
            <a:r>
              <a:rPr lang="en-GB" b="1" dirty="0">
                <a:solidFill>
                  <a:schemeClr val="tx2">
                    <a:lumMod val="75000"/>
                  </a:schemeClr>
                </a:solidFill>
              </a:rPr>
              <a:t>  	- </a:t>
            </a:r>
            <a:r>
              <a:rPr lang="en-GB" b="1" strike="sngStrike" dirty="0">
                <a:solidFill>
                  <a:schemeClr val="tx2">
                    <a:lumMod val="75000"/>
                  </a:schemeClr>
                </a:solidFill>
              </a:rPr>
              <a:t>homogeneity of variance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 	- </a:t>
            </a:r>
            <a:r>
              <a:rPr lang="en-GB" sz="28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Independence of residuals</a:t>
            </a:r>
          </a:p>
          <a:p>
            <a:pPr marL="0" indent="0">
              <a:buNone/>
            </a:pPr>
            <a:endParaRPr lang="en-GB" b="1" dirty="0"/>
          </a:p>
          <a:p>
            <a:r>
              <a:rPr lang="en-GB" dirty="0"/>
              <a:t>Desirable: 	</a:t>
            </a:r>
          </a:p>
          <a:p>
            <a:pPr marL="0" indent="0">
              <a:buNone/>
            </a:pPr>
            <a:r>
              <a:rPr lang="en-GB" dirty="0"/>
              <a:t> 	- uncorrelated predictors (no collinearity)</a:t>
            </a:r>
          </a:p>
          <a:p>
            <a:pPr marL="0" indent="0">
              <a:buNone/>
            </a:pPr>
            <a:r>
              <a:rPr lang="en-GB" dirty="0"/>
              <a:t> 	- no “bad” (overly influential) observations  </a:t>
            </a:r>
          </a:p>
          <a:p>
            <a:pPr marL="0" indent="0">
              <a:buNone/>
            </a:pPr>
            <a:r>
              <a:rPr lang="en-GB" dirty="0"/>
              <a:t> 	- large samples (due to maximum likelihood fitting)</a:t>
            </a:r>
          </a:p>
        </p:txBody>
      </p:sp>
      <p:pic>
        <p:nvPicPr>
          <p:cNvPr id="13" name="Picture 12" descr="Chart&#10;&#10;Description automatically generated">
            <a:extLst>
              <a:ext uri="{FF2B5EF4-FFF2-40B4-BE49-F238E27FC236}">
                <a16:creationId xmlns:a16="http://schemas.microsoft.com/office/drawing/2014/main" id="{C41B871F-7795-4529-907B-DC62855DA7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2888" y="2070160"/>
            <a:ext cx="4256786" cy="4351338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94DC33FC-3156-547A-A46B-63657097C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7252"/>
            <a:ext cx="10515600" cy="1325563"/>
          </a:xfrm>
        </p:spPr>
        <p:txBody>
          <a:bodyPr>
            <a:noAutofit/>
          </a:bodyPr>
          <a:lstStyle/>
          <a:p>
            <a:r>
              <a:rPr lang="en-GB" sz="5400" b="1" dirty="0">
                <a:solidFill>
                  <a:srgbClr val="29AF8C">
                    <a:lumMod val="75000"/>
                  </a:srgbClr>
                </a:solidFill>
                <a:latin typeface="Calibri Light" panose="020F0302020204030204"/>
              </a:rPr>
              <a:t>Model Assumptions: </a:t>
            </a:r>
            <a:br>
              <a:rPr lang="en-GB" sz="5400" b="1" dirty="0">
                <a:solidFill>
                  <a:srgbClr val="29AF8C">
                    <a:lumMod val="75000"/>
                  </a:srgbClr>
                </a:solidFill>
                <a:latin typeface="Calibri Light" panose="020F0302020204030204"/>
              </a:rPr>
            </a:br>
            <a:r>
              <a:rPr lang="en-GB" sz="5400" b="1" dirty="0">
                <a:solidFill>
                  <a:srgbClr val="29AF8C">
                    <a:lumMod val="75000"/>
                  </a:srgbClr>
                </a:solidFill>
                <a:latin typeface="Calibri Light" panose="020F0302020204030204"/>
              </a:rPr>
              <a:t>Simple regression </a:t>
            </a:r>
            <a:r>
              <a:rPr lang="en-GB" sz="5400" b="1" dirty="0" err="1">
                <a:solidFill>
                  <a:srgbClr val="29AF8C">
                    <a:lumMod val="75000"/>
                  </a:srgbClr>
                </a:solidFill>
                <a:latin typeface="Calibri Light" panose="020F0302020204030204"/>
              </a:rPr>
              <a:t>glm</a:t>
            </a:r>
            <a:r>
              <a:rPr lang="en-GB" sz="5400" b="1" dirty="0">
                <a:solidFill>
                  <a:srgbClr val="29AF8C">
                    <a:lumMod val="75000"/>
                  </a:srgbClr>
                </a:solidFill>
                <a:latin typeface="Calibri Light" panose="020F0302020204030204"/>
              </a:rPr>
              <a:t>()</a:t>
            </a:r>
            <a:endParaRPr lang="en-GB" sz="5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6820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4F75A-48C6-4715-1377-BDE7AC8E8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86000"/>
            <a:ext cx="10515600" cy="285054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/>
              <a:t>Similar to simple linear regressions model</a:t>
            </a:r>
          </a:p>
          <a:p>
            <a:endParaRPr lang="en-GB" dirty="0"/>
          </a:p>
          <a:p>
            <a:r>
              <a:rPr lang="en-GB" dirty="0"/>
              <a:t>Error is random </a:t>
            </a:r>
          </a:p>
          <a:p>
            <a:endParaRPr lang="en-GB" dirty="0"/>
          </a:p>
          <a:p>
            <a:r>
              <a:rPr lang="en-GB" dirty="0"/>
              <a:t>Residuals at multiple levels</a:t>
            </a:r>
          </a:p>
          <a:p>
            <a:pPr lvl="1"/>
            <a:r>
              <a:rPr lang="en-GB" dirty="0"/>
              <a:t>Level1 residuals: mean = 0, variance constant (R code: residual() )</a:t>
            </a:r>
          </a:p>
          <a:p>
            <a:pPr lvl="1"/>
            <a:r>
              <a:rPr lang="en-GB" dirty="0"/>
              <a:t>Level2+ residuals: mean = 0, variance constant (R code: </a:t>
            </a:r>
            <a:r>
              <a:rPr lang="en-GB" dirty="0" err="1"/>
              <a:t>ranef</a:t>
            </a:r>
            <a:r>
              <a:rPr lang="en-GB" dirty="0"/>
              <a:t>() )</a:t>
            </a:r>
          </a:p>
          <a:p>
            <a:pPr lvl="1"/>
            <a:endParaRPr lang="en-GB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627F4C6-975E-3FA6-B241-40526FEFD825}"/>
              </a:ext>
            </a:extLst>
          </p:cNvPr>
          <p:cNvSpPr txBox="1">
            <a:spLocks/>
          </p:cNvSpPr>
          <p:nvPr/>
        </p:nvSpPr>
        <p:spPr>
          <a:xfrm>
            <a:off x="838200" y="39589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5400" b="1" dirty="0">
                <a:solidFill>
                  <a:srgbClr val="29AF8C">
                    <a:lumMod val="75000"/>
                  </a:srgbClr>
                </a:solidFill>
                <a:latin typeface="Calibri Light" panose="020F0302020204030204"/>
              </a:rPr>
              <a:t>Model Assumptions: </a:t>
            </a:r>
            <a:br>
              <a:rPr lang="en-GB" sz="5400" b="1" dirty="0">
                <a:solidFill>
                  <a:srgbClr val="29AF8C">
                    <a:lumMod val="75000"/>
                  </a:srgbClr>
                </a:solidFill>
                <a:latin typeface="Calibri Light" panose="020F0302020204030204"/>
              </a:rPr>
            </a:br>
            <a:r>
              <a:rPr lang="en-GB" sz="5400" b="1" dirty="0">
                <a:solidFill>
                  <a:srgbClr val="29AF8C">
                    <a:lumMod val="75000"/>
                  </a:srgbClr>
                </a:solidFill>
                <a:latin typeface="Calibri Light" panose="020F0302020204030204"/>
              </a:rPr>
              <a:t>Mixed-effects Models</a:t>
            </a:r>
            <a:endParaRPr lang="en-GB" sz="5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7089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3A5C4C5C-C980-DC7E-72A4-983739EF2F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960" y="2401677"/>
            <a:ext cx="3823979" cy="2103209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514D692B-E0D8-188E-FCEB-DDBDDFF29EEC}"/>
              </a:ext>
            </a:extLst>
          </p:cNvPr>
          <p:cNvSpPr txBox="1">
            <a:spLocks/>
          </p:cNvSpPr>
          <p:nvPr/>
        </p:nvSpPr>
        <p:spPr>
          <a:xfrm>
            <a:off x="838200" y="35283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5400" b="1" dirty="0">
                <a:solidFill>
                  <a:srgbClr val="29AF8C">
                    <a:lumMod val="75000"/>
                  </a:srgbClr>
                </a:solidFill>
                <a:latin typeface="Calibri Light" panose="020F0302020204030204"/>
              </a:rPr>
              <a:t>Model Assumptions: </a:t>
            </a:r>
            <a:br>
              <a:rPr lang="en-GB" sz="5400" b="1" dirty="0">
                <a:solidFill>
                  <a:srgbClr val="29AF8C">
                    <a:lumMod val="75000"/>
                  </a:srgbClr>
                </a:solidFill>
                <a:latin typeface="Calibri Light" panose="020F0302020204030204"/>
              </a:rPr>
            </a:br>
            <a:r>
              <a:rPr lang="en-GB" sz="5400" b="1" dirty="0">
                <a:solidFill>
                  <a:srgbClr val="29AF8C">
                    <a:lumMod val="75000"/>
                  </a:srgbClr>
                </a:solidFill>
                <a:latin typeface="Calibri Light" panose="020F0302020204030204"/>
              </a:rPr>
              <a:t>Mixed Models – </a:t>
            </a:r>
            <a:r>
              <a:rPr lang="en-GB" sz="5400" b="1" dirty="0" err="1">
                <a:solidFill>
                  <a:srgbClr val="29AF8C">
                    <a:lumMod val="75000"/>
                  </a:srgbClr>
                </a:solidFill>
                <a:latin typeface="Calibri Light" panose="020F0302020204030204"/>
              </a:rPr>
              <a:t>lmer</a:t>
            </a:r>
            <a:r>
              <a:rPr lang="en-GB" sz="5400" b="1" dirty="0">
                <a:solidFill>
                  <a:srgbClr val="29AF8C">
                    <a:lumMod val="75000"/>
                  </a:srgbClr>
                </a:solidFill>
                <a:latin typeface="Calibri Light" panose="020F0302020204030204"/>
              </a:rPr>
              <a:t>()</a:t>
            </a:r>
            <a:endParaRPr lang="en-GB" sz="5400" dirty="0">
              <a:solidFill>
                <a:schemeClr val="accent1"/>
              </a:solidFill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DAA2EDB-3B16-C4A4-5E27-406AC1ACD2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5105288" y="2401681"/>
            <a:ext cx="3823972" cy="2103205"/>
          </a:xfrm>
          <a:prstGeom prst="rect">
            <a:avLst/>
          </a:prstGeom>
        </p:spPr>
      </p:pic>
      <p:pic>
        <p:nvPicPr>
          <p:cNvPr id="6" name="Content Placeholder 7">
            <a:extLst>
              <a:ext uri="{FF2B5EF4-FFF2-40B4-BE49-F238E27FC236}">
                <a16:creationId xmlns:a16="http://schemas.microsoft.com/office/drawing/2014/main" id="{FFAEC1A6-C792-1F96-DB1D-20A4CBFD8D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3961" y="4624432"/>
            <a:ext cx="3823977" cy="21032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91A5C14-D993-4C2D-DEC3-DD13FC7AC7F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05288" y="4624432"/>
            <a:ext cx="3823973" cy="210320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5EE4D60-892E-CF45-78F5-9E5C8848B38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3960" y="1897161"/>
            <a:ext cx="4276725" cy="28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766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32EED55-7699-B1BE-E0B1-E01E5491D1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930100" y="2662176"/>
            <a:ext cx="4540028" cy="331491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E707E4-8CA7-1D4A-56AF-1A47BA51C3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0727" y="2662177"/>
            <a:ext cx="4540027" cy="3314914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49E1C78D-C95E-E2B9-C588-913BF40927C7}"/>
              </a:ext>
            </a:extLst>
          </p:cNvPr>
          <p:cNvSpPr txBox="1">
            <a:spLocks/>
          </p:cNvSpPr>
          <p:nvPr/>
        </p:nvSpPr>
        <p:spPr>
          <a:xfrm>
            <a:off x="838200" y="35283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5400" b="1" dirty="0">
                <a:solidFill>
                  <a:srgbClr val="29AF8C">
                    <a:lumMod val="75000"/>
                  </a:srgbClr>
                </a:solidFill>
                <a:latin typeface="Calibri Light" panose="020F0302020204030204"/>
              </a:rPr>
              <a:t>Model Assumptions: </a:t>
            </a:r>
            <a:br>
              <a:rPr lang="en-GB" sz="5400" b="1" dirty="0">
                <a:solidFill>
                  <a:srgbClr val="29AF8C">
                    <a:lumMod val="75000"/>
                  </a:srgbClr>
                </a:solidFill>
                <a:latin typeface="Calibri Light" panose="020F0302020204030204"/>
              </a:rPr>
            </a:br>
            <a:r>
              <a:rPr lang="en-GB" sz="5400" b="1" dirty="0">
                <a:solidFill>
                  <a:srgbClr val="29AF8C">
                    <a:lumMod val="75000"/>
                  </a:srgbClr>
                </a:solidFill>
                <a:latin typeface="Calibri Light" panose="020F0302020204030204"/>
              </a:rPr>
              <a:t>Mixed Models – </a:t>
            </a:r>
            <a:r>
              <a:rPr lang="en-GB" sz="5400" b="1" dirty="0" err="1">
                <a:solidFill>
                  <a:srgbClr val="29AF8C">
                    <a:lumMod val="75000"/>
                  </a:srgbClr>
                </a:solidFill>
                <a:latin typeface="Calibri Light" panose="020F0302020204030204"/>
              </a:rPr>
              <a:t>glmer</a:t>
            </a:r>
            <a:r>
              <a:rPr lang="en-GB" sz="5400" b="1" dirty="0">
                <a:solidFill>
                  <a:srgbClr val="29AF8C">
                    <a:lumMod val="75000"/>
                  </a:srgbClr>
                </a:solidFill>
                <a:latin typeface="Calibri Light" panose="020F0302020204030204"/>
              </a:rPr>
              <a:t>()</a:t>
            </a:r>
            <a:endParaRPr lang="en-GB" sz="5400" dirty="0">
              <a:solidFill>
                <a:schemeClr val="accent1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5A6F705-3248-4B04-4AEA-298D543FEE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0727" y="2116480"/>
            <a:ext cx="3781425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097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38DF492A-76FB-47AB-BC3C-9749520139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94" r="20594"/>
          <a:stretch/>
        </p:blipFill>
        <p:spPr>
          <a:xfrm>
            <a:off x="20" y="1302606"/>
            <a:ext cx="4413566" cy="4252313"/>
          </a:xfrm>
          <a:custGeom>
            <a:avLst/>
            <a:gdLst/>
            <a:ahLst/>
            <a:cxnLst/>
            <a:rect l="l" t="t" r="r" b="b"/>
            <a:pathLst>
              <a:path w="4413586" h="4252313">
                <a:moveTo>
                  <a:pt x="0" y="0"/>
                </a:moveTo>
                <a:lnTo>
                  <a:pt x="2062856" y="0"/>
                </a:lnTo>
                <a:lnTo>
                  <a:pt x="2063084" y="493"/>
                </a:lnTo>
                <a:lnTo>
                  <a:pt x="2450944" y="493"/>
                </a:lnTo>
                <a:lnTo>
                  <a:pt x="4413586" y="4252313"/>
                </a:lnTo>
                <a:lnTo>
                  <a:pt x="388087" y="4252313"/>
                </a:lnTo>
                <a:lnTo>
                  <a:pt x="388087" y="4251820"/>
                </a:lnTo>
                <a:lnTo>
                  <a:pt x="0" y="4251820"/>
                </a:lnTo>
                <a:close/>
              </a:path>
            </a:pathLst>
          </a:cu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CFAF839-0801-48C0-8CC9-E6CACAB8C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7619" y="2883047"/>
            <a:ext cx="5552988" cy="1091430"/>
          </a:xfrm>
        </p:spPr>
        <p:txBody>
          <a:bodyPr vert="horz" lIns="91440" tIns="45720" rIns="91440" bIns="45720" rtlCol="0" anchor="b">
            <a:no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6600" b="1" dirty="0">
                <a:solidFill>
                  <a:srgbClr val="FFFFFF"/>
                </a:solidFill>
              </a:rPr>
              <a:t>Exercise &amp; Q&amp;A</a:t>
            </a:r>
          </a:p>
        </p:txBody>
      </p:sp>
    </p:spTree>
    <p:extLst>
      <p:ext uri="{BB962C8B-B14F-4D97-AF65-F5344CB8AC3E}">
        <p14:creationId xmlns:p14="http://schemas.microsoft.com/office/powerpoint/2010/main" val="14297339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734AF-D743-43E7-9EEB-A014756C9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73946"/>
            <a:ext cx="5114150" cy="1325563"/>
          </a:xfrm>
        </p:spPr>
        <p:txBody>
          <a:bodyPr>
            <a:normAutofit/>
          </a:bodyPr>
          <a:lstStyle/>
          <a:p>
            <a:r>
              <a:rPr lang="en-GB" sz="5400" b="1" dirty="0">
                <a:solidFill>
                  <a:schemeClr val="accent1">
                    <a:lumMod val="75000"/>
                  </a:schemeClr>
                </a:solidFill>
              </a:rPr>
              <a:t>Exercise for Friday</a:t>
            </a:r>
            <a:endParaRPr lang="en-GB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AD1689-62BA-437C-ACD4-5362281A06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778" y="1561625"/>
            <a:ext cx="7056833" cy="354732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sz="3600" dirty="0"/>
              <a:t>The ‘cheese data’: Simulated data based on real psycholinguistic findings on structural priming.</a:t>
            </a:r>
          </a:p>
          <a:p>
            <a:pPr marL="0" indent="0">
              <a:buNone/>
            </a:pPr>
            <a:endParaRPr lang="en-GB" sz="3600" dirty="0"/>
          </a:p>
          <a:p>
            <a:r>
              <a:rPr lang="en-GB" sz="3600" dirty="0"/>
              <a:t> Two Predictors : </a:t>
            </a:r>
          </a:p>
          <a:p>
            <a:pPr marL="0" indent="0">
              <a:buNone/>
            </a:pPr>
            <a:r>
              <a:rPr lang="en-GB" dirty="0"/>
              <a:t>     2-level factor “Prime”</a:t>
            </a:r>
          </a:p>
          <a:p>
            <a:pPr marL="0" indent="0">
              <a:buNone/>
            </a:pPr>
            <a:r>
              <a:rPr lang="en-GB" sz="2400" dirty="0"/>
              <a:t>	(a): Tom gave Spike some flowers. </a:t>
            </a:r>
          </a:p>
          <a:p>
            <a:pPr marL="0" indent="0">
              <a:buNone/>
            </a:pPr>
            <a:r>
              <a:rPr lang="en-GB" sz="2400" dirty="0"/>
              <a:t>	(b): Tom gave some flowers to Spike.</a:t>
            </a:r>
          </a:p>
          <a:p>
            <a:pPr marL="0" indent="0">
              <a:buNone/>
            </a:pPr>
            <a:r>
              <a:rPr lang="en-GB" dirty="0"/>
              <a:t>     2-level factor “communication” </a:t>
            </a:r>
            <a:r>
              <a:rPr lang="en-GB" sz="3200" dirty="0"/>
              <a:t>(</a:t>
            </a:r>
            <a:r>
              <a:rPr lang="en-GB" sz="2400" dirty="0"/>
              <a:t>video- vs audio-call)</a:t>
            </a:r>
          </a:p>
        </p:txBody>
      </p:sp>
      <p:pic>
        <p:nvPicPr>
          <p:cNvPr id="5" name="Picture 4" descr="A close-up of cartoon characters&#10;&#10;Description automatically generated with low confidence">
            <a:extLst>
              <a:ext uri="{FF2B5EF4-FFF2-40B4-BE49-F238E27FC236}">
                <a16:creationId xmlns:a16="http://schemas.microsoft.com/office/drawing/2014/main" id="{5AF94065-CE79-F553-11D6-0B501A4F3B1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42" r="11608" b="1"/>
          <a:stretch/>
        </p:blipFill>
        <p:spPr>
          <a:xfrm>
            <a:off x="8807264" y="3823165"/>
            <a:ext cx="2481377" cy="2120813"/>
          </a:xfrm>
          <a:custGeom>
            <a:avLst/>
            <a:gdLst/>
            <a:ahLst/>
            <a:cxnLst/>
            <a:rect l="l" t="t" r="r" b="b"/>
            <a:pathLst>
              <a:path w="2185353" h="2064564">
                <a:moveTo>
                  <a:pt x="65529" y="0"/>
                </a:moveTo>
                <a:lnTo>
                  <a:pt x="2119824" y="0"/>
                </a:lnTo>
                <a:cubicBezTo>
                  <a:pt x="2156015" y="0"/>
                  <a:pt x="2185353" y="29338"/>
                  <a:pt x="2185353" y="65529"/>
                </a:cubicBezTo>
                <a:lnTo>
                  <a:pt x="2185353" y="1999035"/>
                </a:lnTo>
                <a:cubicBezTo>
                  <a:pt x="2185353" y="2035226"/>
                  <a:pt x="2156015" y="2064564"/>
                  <a:pt x="2119824" y="2064564"/>
                </a:cubicBezTo>
                <a:lnTo>
                  <a:pt x="65529" y="2064564"/>
                </a:lnTo>
                <a:cubicBezTo>
                  <a:pt x="29338" y="2064564"/>
                  <a:pt x="0" y="2035226"/>
                  <a:pt x="0" y="1999035"/>
                </a:cubicBezTo>
                <a:lnTo>
                  <a:pt x="0" y="65529"/>
                </a:lnTo>
                <a:cubicBezTo>
                  <a:pt x="0" y="29338"/>
                  <a:pt x="29338" y="0"/>
                  <a:pt x="65529" y="0"/>
                </a:cubicBezTo>
                <a:close/>
              </a:path>
            </a:pathLst>
          </a:custGeom>
        </p:spPr>
      </p:pic>
      <p:pic>
        <p:nvPicPr>
          <p:cNvPr id="10" name="Picture 9" descr="A picture containing clipart, animated cartoon, animation, cartoon&#10;&#10;Description automatically generated">
            <a:extLst>
              <a:ext uri="{FF2B5EF4-FFF2-40B4-BE49-F238E27FC236}">
                <a16:creationId xmlns:a16="http://schemas.microsoft.com/office/drawing/2014/main" id="{7A5C1CB7-E19C-04E4-3B3C-76979ADF9F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6792" y="806228"/>
            <a:ext cx="3385432" cy="1786562"/>
          </a:xfrm>
          <a:custGeom>
            <a:avLst/>
            <a:gdLst/>
            <a:ahLst/>
            <a:cxnLst/>
            <a:rect l="l" t="t" r="r" b="b"/>
            <a:pathLst>
              <a:path w="2185353" h="2064564">
                <a:moveTo>
                  <a:pt x="65529" y="0"/>
                </a:moveTo>
                <a:lnTo>
                  <a:pt x="2119824" y="0"/>
                </a:lnTo>
                <a:cubicBezTo>
                  <a:pt x="2156015" y="0"/>
                  <a:pt x="2185353" y="29338"/>
                  <a:pt x="2185353" y="65529"/>
                </a:cubicBezTo>
                <a:lnTo>
                  <a:pt x="2185353" y="1999035"/>
                </a:lnTo>
                <a:cubicBezTo>
                  <a:pt x="2185353" y="2035226"/>
                  <a:pt x="2156015" y="2064564"/>
                  <a:pt x="2119824" y="2064564"/>
                </a:cubicBezTo>
                <a:lnTo>
                  <a:pt x="65529" y="2064564"/>
                </a:lnTo>
                <a:cubicBezTo>
                  <a:pt x="29338" y="2064564"/>
                  <a:pt x="0" y="2035226"/>
                  <a:pt x="0" y="1999035"/>
                </a:cubicBezTo>
                <a:lnTo>
                  <a:pt x="0" y="65529"/>
                </a:lnTo>
                <a:cubicBezTo>
                  <a:pt x="0" y="29338"/>
                  <a:pt x="29338" y="0"/>
                  <a:pt x="65529" y="0"/>
                </a:cubicBezTo>
                <a:close/>
              </a:path>
            </a:pathLst>
          </a:custGeom>
        </p:spPr>
      </p:pic>
      <p:pic>
        <p:nvPicPr>
          <p:cNvPr id="28" name="Picture 27" descr="A person with a speech bubble above his head&#10;&#10;Description automatically generated with medium confidence">
            <a:extLst>
              <a:ext uri="{FF2B5EF4-FFF2-40B4-BE49-F238E27FC236}">
                <a16:creationId xmlns:a16="http://schemas.microsoft.com/office/drawing/2014/main" id="{51778C04-F361-1E6C-EF1F-636405EE04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499627" y="2243139"/>
            <a:ext cx="807165" cy="1160300"/>
          </a:xfrm>
          <a:prstGeom prst="rect">
            <a:avLst/>
          </a:prstGeom>
        </p:spPr>
      </p:pic>
      <p:pic>
        <p:nvPicPr>
          <p:cNvPr id="34" name="Picture 33" descr="A cartoon of a person's head&#10;&#10;Description automatically generated with medium confidence">
            <a:extLst>
              <a:ext uri="{FF2B5EF4-FFF2-40B4-BE49-F238E27FC236}">
                <a16:creationId xmlns:a16="http://schemas.microsoft.com/office/drawing/2014/main" id="{B564E2F2-8955-F34C-9AFA-02F9C1BD71D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288641" y="3201288"/>
            <a:ext cx="807165" cy="1436858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94B32136-30A0-16EE-D4F3-2E250E810A60}"/>
              </a:ext>
            </a:extLst>
          </p:cNvPr>
          <p:cNvSpPr txBox="1"/>
          <p:nvPr/>
        </p:nvSpPr>
        <p:spPr>
          <a:xfrm>
            <a:off x="585778" y="5469995"/>
            <a:ext cx="6013284" cy="11849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3100" dirty="0"/>
              <a:t>Binary outcome: (a) or (b)?</a:t>
            </a:r>
          </a:p>
          <a:p>
            <a:pPr lvl="2"/>
            <a:r>
              <a:rPr lang="en-GB" sz="2000" dirty="0"/>
              <a:t>(a) Gromit gave … (Wallace some cheese)</a:t>
            </a:r>
          </a:p>
          <a:p>
            <a:pPr lvl="2"/>
            <a:r>
              <a:rPr lang="en-GB" sz="2000" dirty="0"/>
              <a:t>(b) Gromit gave … (some cheese to Wallace).   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2544774-3039-2DF9-AF22-A58EFC9890F3}"/>
              </a:ext>
            </a:extLst>
          </p:cNvPr>
          <p:cNvSpPr/>
          <p:nvPr/>
        </p:nvSpPr>
        <p:spPr>
          <a:xfrm>
            <a:off x="7499626" y="373946"/>
            <a:ext cx="4559023" cy="5922682"/>
          </a:xfrm>
          <a:prstGeom prst="round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4694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702E0-D7E5-E98A-46C8-ABE8396E1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5400" b="1" dirty="0">
                <a:solidFill>
                  <a:srgbClr val="29AF8C">
                    <a:lumMod val="75000"/>
                  </a:srgbClr>
                </a:solidFill>
                <a:latin typeface="Calibri Light" panose="020F0302020204030204"/>
              </a:rPr>
              <a:t>Exercise</a:t>
            </a:r>
            <a:endParaRPr lang="en-GB" sz="5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C109E-97AA-6A2A-5062-8262F7DAF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44F61FA7-2145-CA93-99A2-DFC1808AE3E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523052" y="2123934"/>
                <a:ext cx="6668948" cy="375471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GB" i="1" dirty="0"/>
                  <a:t>R</a:t>
                </a:r>
                <a:r>
                  <a:rPr lang="en-GB" dirty="0"/>
                  <a:t> code: </a:t>
                </a:r>
              </a:p>
              <a:p>
                <a:pPr marL="0" indent="0">
                  <a:buNone/>
                </a:pPr>
                <a:r>
                  <a:rPr lang="en-GB" dirty="0"/>
                  <a:t>     </a:t>
                </a:r>
                <a:r>
                  <a:rPr lang="en-GB" b="1" dirty="0">
                    <a:solidFill>
                      <a:srgbClr val="FFC000"/>
                    </a:solidFill>
                  </a:rPr>
                  <a:t> </a:t>
                </a:r>
                <a:r>
                  <a:rPr lang="en-GB" b="1" dirty="0" err="1">
                    <a:solidFill>
                      <a:srgbClr val="FFC000"/>
                    </a:solidFill>
                  </a:rPr>
                  <a:t>glmer</a:t>
                </a:r>
                <a:r>
                  <a:rPr lang="en-GB" b="1" dirty="0">
                    <a:solidFill>
                      <a:srgbClr val="FFC000"/>
                    </a:solidFill>
                  </a:rPr>
                  <a:t> </a:t>
                </a:r>
                <a:r>
                  <a:rPr lang="en-GB" dirty="0"/>
                  <a:t>(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GB" dirty="0"/>
                  <a:t>  ~ 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1 ∗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GB" dirty="0"/>
                  <a:t>  + 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GB" dirty="0"/>
                  <a:t>		 (  1  + 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1 ∗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GB" dirty="0"/>
                  <a:t> | Grouping</a:t>
                </a:r>
                <a:r>
                  <a:rPr lang="en-GB" sz="1800" dirty="0"/>
                  <a:t>1  </a:t>
                </a:r>
                <a:r>
                  <a:rPr lang="en-GB" dirty="0"/>
                  <a:t>)  +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GB" dirty="0"/>
                  <a:t>		 (  1  + 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GB" sz="2000" dirty="0"/>
                  <a:t>   </a:t>
                </a:r>
                <a:r>
                  <a:rPr lang="en-GB" dirty="0"/>
                  <a:t>|  Grouping</a:t>
                </a:r>
                <a:r>
                  <a:rPr lang="en-GB" sz="1800" dirty="0"/>
                  <a:t>2  </a:t>
                </a:r>
                <a:r>
                  <a:rPr lang="en-GB" dirty="0"/>
                  <a:t>)  ,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GB" dirty="0"/>
                  <a:t>		 data = </a:t>
                </a:r>
                <a:r>
                  <a:rPr lang="en-GB" dirty="0" err="1"/>
                  <a:t>datafilename</a:t>
                </a:r>
                <a:r>
                  <a:rPr lang="en-GB" dirty="0"/>
                  <a:t>,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GB" dirty="0"/>
                  <a:t>		</a:t>
                </a:r>
                <a:r>
                  <a:rPr lang="en-GB" b="1" dirty="0">
                    <a:solidFill>
                      <a:srgbClr val="FFC000"/>
                    </a:solidFill>
                  </a:rPr>
                  <a:t> family = ‘binomial’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GB" dirty="0"/>
                  <a:t>		 )</a:t>
                </a: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44F61FA7-2145-CA93-99A2-DFC1808AE3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3052" y="2123934"/>
                <a:ext cx="6668948" cy="3754719"/>
              </a:xfrm>
              <a:prstGeom prst="rect">
                <a:avLst/>
              </a:prstGeom>
              <a:blipFill>
                <a:blip r:embed="rId2"/>
                <a:stretch>
                  <a:fillRect l="-1645" t="-2597" r="-18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368254DA-6E86-84EF-E97E-592E612D6EA7}"/>
              </a:ext>
            </a:extLst>
          </p:cNvPr>
          <p:cNvGrpSpPr/>
          <p:nvPr/>
        </p:nvGrpSpPr>
        <p:grpSpPr>
          <a:xfrm>
            <a:off x="714552" y="1808023"/>
            <a:ext cx="4808499" cy="4326472"/>
            <a:chOff x="678689" y="1808023"/>
            <a:chExt cx="4361310" cy="432647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1C18A19-FFD7-2EEC-5844-D7969A33A998}"/>
                </a:ext>
              </a:extLst>
            </p:cNvPr>
            <p:cNvSpPr/>
            <p:nvPr/>
          </p:nvSpPr>
          <p:spPr>
            <a:xfrm>
              <a:off x="678689" y="5180388"/>
              <a:ext cx="4361310" cy="95410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800" dirty="0">
                  <a:ln w="0"/>
                  <a:solidFill>
                    <a:schemeClr val="accent5">
                      <a:lumMod val="60000"/>
                      <a:lumOff val="40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Can you investigate the priming effect in the ‘cheese data’?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A82D4526-B13B-3B15-EBEA-1408B82127D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52641" y="1808023"/>
              <a:ext cx="3737582" cy="329985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68508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55192-5FFA-1A36-564E-4F67DFF84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5400" b="1" dirty="0">
                <a:solidFill>
                  <a:schemeClr val="accent1">
                    <a:lumMod val="75000"/>
                  </a:schemeClr>
                </a:solidFill>
              </a:rPr>
              <a:t>Further 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00BA7-E9FD-2553-6457-46969F0D710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Paper</a:t>
            </a:r>
          </a:p>
          <a:p>
            <a:pPr marL="0" indent="0">
              <a:buNone/>
            </a:pPr>
            <a:r>
              <a:rPr lang="en-GB" sz="2200" dirty="0"/>
              <a:t>Brown, VA. (2021). An Introduction to Linear Mixed-Effects </a:t>
            </a:r>
            <a:r>
              <a:rPr lang="en-GB" sz="2200" dirty="0" err="1"/>
              <a:t>Modeling</a:t>
            </a:r>
            <a:r>
              <a:rPr lang="en-GB" sz="2200" dirty="0"/>
              <a:t> in R. </a:t>
            </a:r>
            <a:r>
              <a:rPr lang="en-GB" sz="2200" i="1" dirty="0"/>
              <a:t>Advances in Methods and Practices in Psychological Science. </a:t>
            </a:r>
            <a:r>
              <a:rPr lang="en-GB" sz="2200" dirty="0"/>
              <a:t>4(1). doi:10.1177/2515245920960351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AF1B67-EB72-EF7C-CD8F-8140F03460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1825625"/>
            <a:ext cx="5622403" cy="4351338"/>
          </a:xfrm>
        </p:spPr>
        <p:txBody>
          <a:bodyPr/>
          <a:lstStyle/>
          <a:p>
            <a:r>
              <a:rPr lang="en-GB" dirty="0"/>
              <a:t>E-Book </a:t>
            </a:r>
          </a:p>
          <a:p>
            <a:pPr marL="0" indent="0">
              <a:buNone/>
            </a:pPr>
            <a:r>
              <a:rPr lang="en-GB" sz="2200" dirty="0"/>
              <a:t>    </a:t>
            </a:r>
            <a:r>
              <a:rPr lang="en-GB" sz="2200" dirty="0">
                <a:hlinkClick r:id="rId2"/>
              </a:rPr>
              <a:t>https://vasishth.github.io/Freq_CogSci/</a:t>
            </a:r>
            <a:endParaRPr lang="en-GB" sz="2200" dirty="0"/>
          </a:p>
          <a:p>
            <a:pPr marL="0" indent="0">
              <a:buNone/>
            </a:pPr>
            <a:endParaRPr lang="en-GB" sz="2200" dirty="0"/>
          </a:p>
          <a:p>
            <a:pPr marL="0" indent="0">
              <a:buNone/>
            </a:pPr>
            <a:endParaRPr lang="en-GB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E7094B-F1E5-C229-F1AB-C2F57F2612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142477"/>
            <a:ext cx="5072249" cy="235039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1415E37-31F0-70EC-FDAA-2BB201D607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2926" y="2766022"/>
            <a:ext cx="4872461" cy="2470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046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8D0D6D3E-D7F9-4591-9CA9-DDF4DB1F73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6" y="-3"/>
            <a:ext cx="4068664" cy="6858000"/>
          </a:xfrm>
          <a:prstGeom prst="rect">
            <a:avLst/>
          </a:prstGeom>
          <a:gradFill>
            <a:gsLst>
              <a:gs pos="26000">
                <a:srgbClr val="000000"/>
              </a:gs>
              <a:gs pos="100000">
                <a:schemeClr val="accent1"/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6" y="-3"/>
            <a:ext cx="3611463" cy="6858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6000"/>
                </a:schemeClr>
              </a:gs>
              <a:gs pos="100000">
                <a:srgbClr val="000000">
                  <a:alpha val="52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230721" y="-107390"/>
            <a:ext cx="3853890" cy="4068665"/>
          </a:xfrm>
          <a:prstGeom prst="rect">
            <a:avLst/>
          </a:prstGeom>
          <a:gradFill>
            <a:gsLst>
              <a:gs pos="0">
                <a:srgbClr val="000000">
                  <a:alpha val="34000"/>
                </a:srgbClr>
              </a:gs>
              <a:gs pos="96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graphic design of a person&#10;&#10;Description automatically generated">
            <a:extLst>
              <a:ext uri="{FF2B5EF4-FFF2-40B4-BE49-F238E27FC236}">
                <a16:creationId xmlns:a16="http://schemas.microsoft.com/office/drawing/2014/main" id="{ABEFB150-1824-AAD1-6DA8-84452159E21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00" r="34249" b="-1"/>
          <a:stretch/>
        </p:blipFill>
        <p:spPr>
          <a:xfrm>
            <a:off x="6096000" y="1012536"/>
            <a:ext cx="4756162" cy="4756162"/>
          </a:xfrm>
          <a:custGeom>
            <a:avLst/>
            <a:gdLst/>
            <a:ahLst/>
            <a:cxnLst/>
            <a:rect l="l" t="t" r="r" b="b"/>
            <a:pathLst>
              <a:path w="5031136" h="5031136">
                <a:moveTo>
                  <a:pt x="2515568" y="0"/>
                </a:moveTo>
                <a:cubicBezTo>
                  <a:pt x="3904878" y="0"/>
                  <a:pt x="5031136" y="1126258"/>
                  <a:pt x="5031136" y="2515568"/>
                </a:cubicBezTo>
                <a:cubicBezTo>
                  <a:pt x="5031136" y="3904878"/>
                  <a:pt x="3904878" y="5031136"/>
                  <a:pt x="2515568" y="5031136"/>
                </a:cubicBezTo>
                <a:cubicBezTo>
                  <a:pt x="1126258" y="5031136"/>
                  <a:pt x="0" y="3904878"/>
                  <a:pt x="0" y="2515568"/>
                </a:cubicBezTo>
                <a:cubicBezTo>
                  <a:pt x="0" y="1126258"/>
                  <a:pt x="1126258" y="0"/>
                  <a:pt x="2515568" y="0"/>
                </a:cubicBezTo>
                <a:close/>
              </a:path>
            </a:pathLst>
          </a:custGeom>
        </p:spPr>
      </p:pic>
      <p:pic>
        <p:nvPicPr>
          <p:cNvPr id="3" name="Picture 2" descr="Logo, icon&#10;&#10;Description automatically generated">
            <a:extLst>
              <a:ext uri="{FF2B5EF4-FFF2-40B4-BE49-F238E27FC236}">
                <a16:creationId xmlns:a16="http://schemas.microsoft.com/office/drawing/2014/main" id="{37FAAF50-7E62-50A9-C978-6391F904BC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0987" y="461074"/>
            <a:ext cx="1708275" cy="1708275"/>
          </a:xfrm>
          <a:prstGeom prst="rect">
            <a:avLst/>
          </a:prstGeom>
        </p:spPr>
      </p:pic>
      <p:pic>
        <p:nvPicPr>
          <p:cNvPr id="4" name="Picture 3" descr="Text&#10;&#10;Description automatically generated with medium confidence">
            <a:extLst>
              <a:ext uri="{FF2B5EF4-FFF2-40B4-BE49-F238E27FC236}">
                <a16:creationId xmlns:a16="http://schemas.microsoft.com/office/drawing/2014/main" id="{B74408A3-B609-B380-8B9D-827AE472EF6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3333" y="6080164"/>
            <a:ext cx="4040717" cy="77783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B06A34F-3BAD-D232-1314-F4120707FBEB}"/>
              </a:ext>
            </a:extLst>
          </p:cNvPr>
          <p:cNvSpPr txBox="1"/>
          <p:nvPr/>
        </p:nvSpPr>
        <p:spPr>
          <a:xfrm>
            <a:off x="225909" y="2859610"/>
            <a:ext cx="6745045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6800" b="1" dirty="0">
                <a:solidFill>
                  <a:schemeClr val="accent1">
                    <a:lumMod val="75000"/>
                  </a:schemeClr>
                </a:solidFill>
                <a:latin typeface="Amasis MT Pro Black" panose="020B0604020202020204" pitchFamily="18" charset="0"/>
              </a:rPr>
              <a:t>THANK YOU</a:t>
            </a:r>
            <a:endParaRPr lang="en-GB" sz="68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0469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2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CD5A01-94AB-491C-B413-9C3314781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GB" sz="4800" b="1" dirty="0">
                <a:solidFill>
                  <a:schemeClr val="accent1">
                    <a:lumMod val="75000"/>
                  </a:schemeClr>
                </a:solidFill>
              </a:rPr>
              <a:t>Session 3 Roadmap (today)</a:t>
            </a:r>
          </a:p>
        </p:txBody>
      </p:sp>
      <p:sp>
        <p:nvSpPr>
          <p:cNvPr id="28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ontent Placeholder 8">
            <a:extLst>
              <a:ext uri="{FF2B5EF4-FFF2-40B4-BE49-F238E27FC236}">
                <a16:creationId xmlns:a16="http://schemas.microsoft.com/office/drawing/2014/main" id="{4A7E8AC5-369C-4C67-9B91-5511071CA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333" y="2956933"/>
            <a:ext cx="4904193" cy="3549416"/>
          </a:xfrm>
        </p:spPr>
        <p:txBody>
          <a:bodyPr>
            <a:noAutofit/>
          </a:bodyPr>
          <a:lstStyle/>
          <a:p>
            <a:r>
              <a:rPr lang="en-GB" dirty="0"/>
              <a:t>Model Comparison &amp; Selection</a:t>
            </a:r>
          </a:p>
          <a:p>
            <a:r>
              <a:rPr lang="en-GB" dirty="0"/>
              <a:t>Generalised LMMs</a:t>
            </a:r>
          </a:p>
          <a:p>
            <a:r>
              <a:rPr lang="en-GB" dirty="0"/>
              <a:t>Model Assumptions</a:t>
            </a:r>
          </a:p>
          <a:p>
            <a:r>
              <a:rPr lang="en-GB" dirty="0"/>
              <a:t>Exercise and Q&amp;A</a:t>
            </a:r>
            <a:endParaRPr lang="en-US" dirty="0"/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14C422A-1588-E1D5-7A13-E2B88940514C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14" r="34163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effectLst>
            <a:outerShdw blurRad="50800" dist="50800" dir="5400000" algn="ctr" rotWithShape="0">
              <a:srgbClr val="000000"/>
            </a:outerShdw>
          </a:effectLst>
        </p:spPr>
      </p:pic>
    </p:spTree>
    <p:extLst>
      <p:ext uri="{BB962C8B-B14F-4D97-AF65-F5344CB8AC3E}">
        <p14:creationId xmlns:p14="http://schemas.microsoft.com/office/powerpoint/2010/main" val="2494969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38DF492A-76FB-47AB-BC3C-9749520139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94" r="20594"/>
          <a:stretch/>
        </p:blipFill>
        <p:spPr>
          <a:xfrm>
            <a:off x="20" y="1302606"/>
            <a:ext cx="4413566" cy="4252313"/>
          </a:xfrm>
          <a:custGeom>
            <a:avLst/>
            <a:gdLst/>
            <a:ahLst/>
            <a:cxnLst/>
            <a:rect l="l" t="t" r="r" b="b"/>
            <a:pathLst>
              <a:path w="4413586" h="4252313">
                <a:moveTo>
                  <a:pt x="0" y="0"/>
                </a:moveTo>
                <a:lnTo>
                  <a:pt x="2062856" y="0"/>
                </a:lnTo>
                <a:lnTo>
                  <a:pt x="2063084" y="493"/>
                </a:lnTo>
                <a:lnTo>
                  <a:pt x="2450944" y="493"/>
                </a:lnTo>
                <a:lnTo>
                  <a:pt x="4413586" y="4252313"/>
                </a:lnTo>
                <a:lnTo>
                  <a:pt x="388087" y="4252313"/>
                </a:lnTo>
                <a:lnTo>
                  <a:pt x="388087" y="4251820"/>
                </a:lnTo>
                <a:lnTo>
                  <a:pt x="0" y="4251820"/>
                </a:lnTo>
                <a:close/>
              </a:path>
            </a:pathLst>
          </a:cu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CFAF839-0801-48C0-8CC9-E6CACAB8C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2262" y="1906413"/>
            <a:ext cx="6872502" cy="250695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6600" b="1" dirty="0">
                <a:solidFill>
                  <a:srgbClr val="FFFFFF"/>
                </a:solidFill>
              </a:rPr>
              <a:t>Model Comparison and Selection</a:t>
            </a:r>
          </a:p>
        </p:txBody>
      </p:sp>
    </p:spTree>
    <p:extLst>
      <p:ext uri="{BB962C8B-B14F-4D97-AF65-F5344CB8AC3E}">
        <p14:creationId xmlns:p14="http://schemas.microsoft.com/office/powerpoint/2010/main" val="3897127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02D75CC-C355-6164-D064-BA0C676FB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5400" b="1" dirty="0">
                <a:solidFill>
                  <a:schemeClr val="accent1">
                    <a:lumMod val="75000"/>
                  </a:schemeClr>
                </a:solidFill>
              </a:rPr>
              <a:t>Recall: Structure of LMMS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F1F9EAB8-3B10-B04E-479D-1DB1A5480DC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95422" y="1978025"/>
                <a:ext cx="10510777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GB" i="1" dirty="0"/>
                  <a:t>R</a:t>
                </a:r>
                <a:r>
                  <a:rPr lang="en-GB" dirty="0"/>
                  <a:t> code: </a:t>
                </a:r>
              </a:p>
              <a:p>
                <a:pPr marL="0" indent="0">
                  <a:buNone/>
                </a:pPr>
                <a:r>
                  <a:rPr lang="en-GB" dirty="0"/>
                  <a:t>      </a:t>
                </a:r>
                <a:r>
                  <a:rPr lang="en-GB" dirty="0" err="1"/>
                  <a:t>lmer</a:t>
                </a:r>
                <a:r>
                  <a:rPr lang="en-GB" dirty="0"/>
                  <a:t> (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GB" dirty="0"/>
                  <a:t>  ~   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1 ∗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GB" dirty="0"/>
                  <a:t> + 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GB" dirty="0"/>
                  <a:t>		 (  1  +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1 ∗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GB" dirty="0"/>
                  <a:t> | Grouping</a:t>
                </a:r>
                <a:r>
                  <a:rPr lang="en-GB" sz="1800" dirty="0"/>
                  <a:t>1  </a:t>
                </a:r>
                <a:r>
                  <a:rPr lang="en-GB" dirty="0"/>
                  <a:t>)  +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GB" dirty="0"/>
                  <a:t>		 (  1  +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GB" sz="2000" dirty="0"/>
                  <a:t>   </a:t>
                </a:r>
                <a:r>
                  <a:rPr lang="en-GB" dirty="0"/>
                  <a:t>|  Grouping</a:t>
                </a:r>
                <a:r>
                  <a:rPr lang="en-GB" sz="1800" dirty="0"/>
                  <a:t>2  </a:t>
                </a:r>
                <a:r>
                  <a:rPr lang="en-GB" dirty="0"/>
                  <a:t>)  ,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GB" dirty="0"/>
                  <a:t>		 data = </a:t>
                </a:r>
                <a:r>
                  <a:rPr lang="en-GB" dirty="0" err="1"/>
                  <a:t>datafilename</a:t>
                </a:r>
                <a:r>
                  <a:rPr lang="en-GB" dirty="0"/>
                  <a:t> )</a:t>
                </a: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F1F9EAB8-3B10-B04E-479D-1DB1A5480D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422" y="1978025"/>
                <a:ext cx="10510777" cy="4351338"/>
              </a:xfrm>
              <a:prstGeom prst="rect">
                <a:avLst/>
              </a:prstGeom>
              <a:blipFill>
                <a:blip r:embed="rId3"/>
                <a:stretch>
                  <a:fillRect l="-1044" t="-22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613F82F-41F2-F583-ECF5-3AB9D8E6174F}"/>
              </a:ext>
            </a:extLst>
          </p:cNvPr>
          <p:cNvSpPr/>
          <p:nvPr/>
        </p:nvSpPr>
        <p:spPr>
          <a:xfrm>
            <a:off x="4734527" y="3525413"/>
            <a:ext cx="1516283" cy="437448"/>
          </a:xfrm>
          <a:prstGeom prst="round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b="1" dirty="0">
              <a:solidFill>
                <a:srgbClr val="FFC000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5286363-2311-D046-983E-BC202FB9C4CB}"/>
              </a:ext>
            </a:extLst>
          </p:cNvPr>
          <p:cNvSpPr/>
          <p:nvPr/>
        </p:nvSpPr>
        <p:spPr>
          <a:xfrm>
            <a:off x="5337858" y="2998595"/>
            <a:ext cx="1516284" cy="437447"/>
          </a:xfrm>
          <a:prstGeom prst="round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b="1" dirty="0">
              <a:solidFill>
                <a:srgbClr val="FFC000"/>
              </a:solidFill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39B808F-B21D-2320-84F0-83367CD93913}"/>
              </a:ext>
            </a:extLst>
          </p:cNvPr>
          <p:cNvSpPr/>
          <p:nvPr/>
        </p:nvSpPr>
        <p:spPr>
          <a:xfrm>
            <a:off x="3183039" y="3512298"/>
            <a:ext cx="1169043" cy="437448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DC95630-1C5C-1A7A-DD5E-AA4461AF8C43}"/>
              </a:ext>
            </a:extLst>
          </p:cNvPr>
          <p:cNvSpPr/>
          <p:nvPr/>
        </p:nvSpPr>
        <p:spPr>
          <a:xfrm>
            <a:off x="3183039" y="2493859"/>
            <a:ext cx="1310096" cy="423684"/>
          </a:xfrm>
          <a:prstGeom prst="roundRect">
            <a:avLst/>
          </a:prstGeom>
          <a:noFill/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2762D18-F19E-30CB-3B86-7A1CA9AE137F}"/>
              </a:ext>
            </a:extLst>
          </p:cNvPr>
          <p:cNvSpPr/>
          <p:nvPr/>
        </p:nvSpPr>
        <p:spPr>
          <a:xfrm>
            <a:off x="3183039" y="2979494"/>
            <a:ext cx="1956120" cy="423684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84882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CCC19-6CAB-3160-5ED8-CBFDAD6BA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GB" sz="5400" b="1" i="0" u="none" strike="noStrike" kern="1200" cap="none" spc="0" normalizeH="0" baseline="0" noProof="0" dirty="0">
                <a:ln>
                  <a:noFill/>
                </a:ln>
                <a:solidFill>
                  <a:srgbClr val="29AF8C">
                    <a:lumMod val="75000"/>
                  </a:srgbClr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Recall: Model Fit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B467B3F-49F1-7139-4F8F-B4A323FF7C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900852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GB" dirty="0"/>
                  <a:t>No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GB" dirty="0"/>
              </a:p>
              <a:p>
                <a:r>
                  <a:rPr lang="en-GB" dirty="0"/>
                  <a:t>Use Maximum likelihood Ratio test to compare models</a:t>
                </a:r>
              </a:p>
              <a:p>
                <a:r>
                  <a:rPr lang="en-GB" dirty="0"/>
                  <a:t>R code: </a:t>
                </a:r>
                <a:r>
                  <a:rPr lang="en-GB" dirty="0" err="1"/>
                  <a:t>anova</a:t>
                </a:r>
                <a:r>
                  <a:rPr lang="en-GB" dirty="0"/>
                  <a:t>(model1, modle2) </a:t>
                </a:r>
              </a:p>
              <a:p>
                <a:endParaRPr lang="en-GB" dirty="0"/>
              </a:p>
              <a:p>
                <a:endParaRPr lang="en-GB" dirty="0"/>
              </a:p>
              <a:p>
                <a:endParaRPr lang="en-GB" dirty="0"/>
              </a:p>
              <a:p>
                <a:endParaRPr lang="en-GB" dirty="0"/>
              </a:p>
              <a:p>
                <a:endParaRPr lang="en-GB" dirty="0"/>
              </a:p>
              <a:p>
                <a:endParaRPr lang="en-GB" dirty="0"/>
              </a:p>
              <a:p>
                <a:endParaRPr lang="en-GB" dirty="0"/>
              </a:p>
              <a:p>
                <a:r>
                  <a:rPr lang="en-GB" dirty="0"/>
                  <a:t>NB: when using it to test random structures, make sure to set REML = T</a:t>
                </a:r>
              </a:p>
              <a:p>
                <a:endParaRPr lang="en-GB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B467B3F-49F1-7139-4F8F-B4A323FF7C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900852"/>
              </a:xfrm>
              <a:blipFill>
                <a:blip r:embed="rId3"/>
                <a:stretch>
                  <a:fillRect l="-928" t="-2488" b="-236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9C6BFF61-A0E8-A037-CF09-7498E0B58A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2290" y="3319611"/>
            <a:ext cx="8236498" cy="2680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612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02D75CC-C355-6164-D064-BA0C676FB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0" lang="en-GB" sz="5400" b="1" i="0" u="none" strike="noStrike" kern="1200" cap="none" spc="0" normalizeH="0" baseline="0" noProof="0" dirty="0">
                <a:ln>
                  <a:noFill/>
                </a:ln>
                <a:solidFill>
                  <a:srgbClr val="29AF8C">
                    <a:lumMod val="75000"/>
                  </a:srgbClr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Model Comparison &amp; Selection</a:t>
            </a:r>
            <a:endParaRPr lang="en-GB" sz="5400" dirty="0"/>
          </a:p>
        </p:txBody>
      </p:sp>
      <p:sp>
        <p:nvSpPr>
          <p:cNvPr id="5" name="TextBox 6">
            <a:extLst>
              <a:ext uri="{FF2B5EF4-FFF2-40B4-BE49-F238E27FC236}">
                <a16:creationId xmlns:a16="http://schemas.microsoft.com/office/drawing/2014/main" id="{717BADE7-2C92-4783-A572-930DC3B07AB2}"/>
              </a:ext>
            </a:extLst>
          </p:cNvPr>
          <p:cNvSpPr txBox="1"/>
          <p:nvPr/>
        </p:nvSpPr>
        <p:spPr>
          <a:xfrm>
            <a:off x="1537987" y="3755702"/>
            <a:ext cx="967161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b="1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Barr, Levy, Scheepers, &amp; </a:t>
            </a:r>
            <a:r>
              <a:rPr lang="en-GB" sz="2800" b="1" dirty="0" err="1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Tily</a:t>
            </a:r>
            <a:r>
              <a:rPr lang="en-GB" sz="2800" b="1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, (2013) : </a:t>
            </a:r>
            <a:r>
              <a:rPr lang="en-GB" sz="2800" dirty="0">
                <a:solidFill>
                  <a:srgbClr val="00B0F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keep it maximal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Matuschek</a:t>
            </a:r>
            <a:r>
              <a:rPr lang="en-GB" sz="28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, </a:t>
            </a:r>
            <a:r>
              <a:rPr lang="en-GB" sz="2800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Kliegl</a:t>
            </a:r>
            <a:r>
              <a:rPr lang="en-GB" sz="28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, </a:t>
            </a:r>
            <a:r>
              <a:rPr lang="en-GB" sz="2800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Vasishth</a:t>
            </a:r>
            <a:r>
              <a:rPr lang="en-GB" sz="28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, </a:t>
            </a:r>
            <a:r>
              <a:rPr lang="en-GB" sz="2800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Baayen</a:t>
            </a:r>
            <a:r>
              <a:rPr lang="en-GB" sz="28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&amp; Bates (2017) : </a:t>
            </a:r>
            <a:r>
              <a:rPr lang="en-GB" sz="2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make it parsimonious to balance Type1 error and power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64C9BC2-89DA-C03C-6602-2349E78B1CDD}"/>
              </a:ext>
            </a:extLst>
          </p:cNvPr>
          <p:cNvSpPr/>
          <p:nvPr/>
        </p:nvSpPr>
        <p:spPr>
          <a:xfrm>
            <a:off x="838200" y="2001376"/>
            <a:ext cx="9537611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0" cap="none" spc="0" dirty="0">
                <a:ln w="0"/>
                <a:solidFill>
                  <a:schemeClr val="tx1">
                    <a:lumMod val="8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 what order should you build your models?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b="0" cap="none" spc="0" dirty="0">
              <a:ln w="0"/>
              <a:solidFill>
                <a:schemeClr val="tx1">
                  <a:lumMod val="8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0" cap="none" spc="0" dirty="0">
                <a:ln w="0"/>
                <a:solidFill>
                  <a:schemeClr val="tx1">
                    <a:lumMod val="8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Which model should you </a:t>
            </a:r>
            <a:r>
              <a:rPr lang="en-US" sz="3600" dirty="0">
                <a:ln w="0"/>
                <a:solidFill>
                  <a:schemeClr val="tx1">
                    <a:lumMod val="8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select as final model</a:t>
            </a:r>
            <a:r>
              <a:rPr lang="en-US" sz="3600" b="0" cap="none" spc="0" dirty="0">
                <a:ln w="0"/>
                <a:solidFill>
                  <a:schemeClr val="tx1">
                    <a:lumMod val="8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920560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4481D-EA2C-046E-265E-682BA19E6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0" lang="en-GB" sz="5400" b="1" i="0" u="none" strike="noStrike" kern="1200" cap="none" spc="0" normalizeH="0" baseline="0" noProof="0" dirty="0">
                <a:ln>
                  <a:noFill/>
                </a:ln>
                <a:solidFill>
                  <a:srgbClr val="29AF8C">
                    <a:lumMod val="75000"/>
                  </a:srgbClr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Common Issues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85D606-56D0-4CFF-6916-64C4D03A42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Convergence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Overfitting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3C0808-6292-75F1-08E6-E34B5A25ED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473" y="2500132"/>
            <a:ext cx="7593353" cy="107644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89A174E-1709-8352-BC57-4420C7F9FB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6473" y="5023413"/>
            <a:ext cx="7593353" cy="316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421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1F9EAB8-3B10-B04E-479D-1DB1A5480DC5}"/>
              </a:ext>
            </a:extLst>
          </p:cNvPr>
          <p:cNvSpPr txBox="1">
            <a:spLocks/>
          </p:cNvSpPr>
          <p:nvPr/>
        </p:nvSpPr>
        <p:spPr>
          <a:xfrm>
            <a:off x="1145533" y="3249897"/>
            <a:ext cx="9445302" cy="257507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3500" dirty="0"/>
              <a:t>Solutions: </a:t>
            </a:r>
          </a:p>
          <a:p>
            <a:r>
              <a:rPr lang="en-GB" dirty="0"/>
              <a:t>Adjust stopping (convergence) tolerances for the nonlinear optimizer, using the </a:t>
            </a:r>
            <a:r>
              <a:rPr lang="en-GB" dirty="0" err="1"/>
              <a:t>optCtrl</a:t>
            </a:r>
            <a:r>
              <a:rPr lang="en-GB" dirty="0"/>
              <a:t>() argument to </a:t>
            </a:r>
            <a:r>
              <a:rPr lang="en-GB" dirty="0" err="1"/>
              <a:t>lmerControl</a:t>
            </a:r>
            <a:r>
              <a:rPr lang="en-GB" dirty="0"/>
              <a:t>.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Centre and standardise continuous predictor variables</a:t>
            </a:r>
          </a:p>
          <a:p>
            <a:pPr marL="0" indent="0">
              <a:buNone/>
            </a:pPr>
            <a:r>
              <a:rPr lang="en-GB" dirty="0"/>
              <a:t>	- the s</a:t>
            </a:r>
            <a:r>
              <a:rPr lang="en-GB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cale() function 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CB6D7A2-E9F9-E76C-6FDD-0DAF472425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5533" y="2048719"/>
            <a:ext cx="7593353" cy="84314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6A3AFE8-99B0-708A-CE71-ADAC6D65A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Autofit/>
          </a:bodyPr>
          <a:lstStyle/>
          <a:p>
            <a:r>
              <a:rPr lang="en-US" sz="5400" b="1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Deal with Convergence Issue</a:t>
            </a:r>
            <a:endParaRPr lang="en-GB" sz="5400" dirty="0"/>
          </a:p>
        </p:txBody>
      </p:sp>
    </p:spTree>
    <p:extLst>
      <p:ext uri="{BB962C8B-B14F-4D97-AF65-F5344CB8AC3E}">
        <p14:creationId xmlns:p14="http://schemas.microsoft.com/office/powerpoint/2010/main" val="1429565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7653</TotalTime>
  <Words>1721</Words>
  <Application>Microsoft Office PowerPoint</Application>
  <PresentationFormat>Widescreen</PresentationFormat>
  <Paragraphs>239</Paragraphs>
  <Slides>29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9" baseType="lpstr">
      <vt:lpstr>Google Sans</vt:lpstr>
      <vt:lpstr>Helvetica Neue</vt:lpstr>
      <vt:lpstr>Amasis MT Pro Black</vt:lpstr>
      <vt:lpstr>Arial</vt:lpstr>
      <vt:lpstr>Calibri</vt:lpstr>
      <vt:lpstr>Calibri Light</vt:lpstr>
      <vt:lpstr>Cambria Math</vt:lpstr>
      <vt:lpstr>Source Sans Pro</vt:lpstr>
      <vt:lpstr>Wingdings</vt:lpstr>
      <vt:lpstr>Office Theme</vt:lpstr>
      <vt:lpstr>PowerPoint Presentation</vt:lpstr>
      <vt:lpstr> Course outline</vt:lpstr>
      <vt:lpstr>Session 3 Roadmap (today)</vt:lpstr>
      <vt:lpstr>Model Comparison and Selection</vt:lpstr>
      <vt:lpstr>Recall: Structure of LMMS</vt:lpstr>
      <vt:lpstr>Recall: Model Fit</vt:lpstr>
      <vt:lpstr>Model Comparison &amp; Selection</vt:lpstr>
      <vt:lpstr>Common Issues</vt:lpstr>
      <vt:lpstr>Deal with Convergence Issue</vt:lpstr>
      <vt:lpstr>Deal with Overfitting Issue</vt:lpstr>
      <vt:lpstr>Generalised Linear Mixed-effects Models - glmer()</vt:lpstr>
      <vt:lpstr>Binary Outcome</vt:lpstr>
      <vt:lpstr>Generalised Linear Mixed-effects Models</vt:lpstr>
      <vt:lpstr>Example: Lexical Choice Study</vt:lpstr>
      <vt:lpstr>Example: Lexical Choice Study</vt:lpstr>
      <vt:lpstr>Build a Glmer Model</vt:lpstr>
      <vt:lpstr>Interpret Coefficients</vt:lpstr>
      <vt:lpstr>Model Assumptions</vt:lpstr>
      <vt:lpstr>Model Assumptions:  Linear regression</vt:lpstr>
      <vt:lpstr>Model Assumptions:  Simple regression lm()</vt:lpstr>
      <vt:lpstr>Model Assumptions:  Simple regression glm()</vt:lpstr>
      <vt:lpstr>PowerPoint Presentation</vt:lpstr>
      <vt:lpstr>PowerPoint Presentation</vt:lpstr>
      <vt:lpstr>PowerPoint Presentation</vt:lpstr>
      <vt:lpstr>Exercise &amp; Q&amp;A</vt:lpstr>
      <vt:lpstr>Exercise for Friday</vt:lpstr>
      <vt:lpstr>Exercise</vt:lpstr>
      <vt:lpstr>Further Reading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 Mixed-Effects Modelling  with R</dc:title>
  <dc:creator>Fang Jackson-Yang</dc:creator>
  <cp:lastModifiedBy>Fang Jackson-Yang</cp:lastModifiedBy>
  <cp:revision>273</cp:revision>
  <cp:lastPrinted>2022-02-25T10:02:03Z</cp:lastPrinted>
  <dcterms:created xsi:type="dcterms:W3CDTF">2022-02-21T10:21:36Z</dcterms:created>
  <dcterms:modified xsi:type="dcterms:W3CDTF">2025-05-13T10:33:46Z</dcterms:modified>
</cp:coreProperties>
</file>