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5" r:id="rId6"/>
    <p:sldId id="266" r:id="rId7"/>
    <p:sldId id="260" r:id="rId8"/>
    <p:sldId id="261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B68A2-D6F1-4ADE-8F23-9F550B4070AE}" v="5" dt="2024-04-29T17:03:0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30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6C8B68A2-D6F1-4ADE-8F23-9F550B4070AE}"/>
    <pc:docChg chg="undo custSel addSld delSld modSld">
      <pc:chgData name="Rhys Davies" userId="a8f146e6-e95e-409b-8bd0-39e0f634a622" providerId="ADAL" clId="{6C8B68A2-D6F1-4ADE-8F23-9F550B4070AE}" dt="2024-05-09T15:33:59.861" v="7613" actId="13926"/>
      <pc:docMkLst>
        <pc:docMk/>
      </pc:docMkLst>
      <pc:sldChg chg="modSp mod">
        <pc:chgData name="Rhys Davies" userId="a8f146e6-e95e-409b-8bd0-39e0f634a622" providerId="ADAL" clId="{6C8B68A2-D6F1-4ADE-8F23-9F550B4070AE}" dt="2024-04-29T16:27:25.796" v="3997" actId="20577"/>
        <pc:sldMkLst>
          <pc:docMk/>
          <pc:sldMk cId="3787870407" sldId="257"/>
        </pc:sldMkLst>
        <pc:spChg chg="mod">
          <ac:chgData name="Rhys Davies" userId="a8f146e6-e95e-409b-8bd0-39e0f634a622" providerId="ADAL" clId="{6C8B68A2-D6F1-4ADE-8F23-9F550B4070AE}" dt="2024-04-29T16:27:25.796" v="3997" actId="20577"/>
          <ac:spMkLst>
            <pc:docMk/>
            <pc:sldMk cId="3787870407" sldId="257"/>
            <ac:spMk id="3" creationId="{E68E13D5-76B9-0333-C0EB-D0E35B584542}"/>
          </ac:spMkLst>
        </pc:spChg>
      </pc:sldChg>
      <pc:sldChg chg="addSp modSp mod modNotesTx">
        <pc:chgData name="Rhys Davies" userId="a8f146e6-e95e-409b-8bd0-39e0f634a622" providerId="ADAL" clId="{6C8B68A2-D6F1-4ADE-8F23-9F550B4070AE}" dt="2024-04-29T17:04:07.818" v="7349" actId="20577"/>
        <pc:sldMkLst>
          <pc:docMk/>
          <pc:sldMk cId="794083630" sldId="258"/>
        </pc:sldMkLst>
        <pc:spChg chg="mod">
          <ac:chgData name="Rhys Davies" userId="a8f146e6-e95e-409b-8bd0-39e0f634a622" providerId="ADAL" clId="{6C8B68A2-D6F1-4ADE-8F23-9F550B4070AE}" dt="2024-04-29T16:57:04.634" v="7286" actId="20577"/>
          <ac:spMkLst>
            <pc:docMk/>
            <pc:sldMk cId="794083630" sldId="258"/>
            <ac:spMk id="3" creationId="{0136BDBA-B2DA-5DD6-33CB-B486752EC5D4}"/>
          </ac:spMkLst>
        </pc:spChg>
        <pc:spChg chg="add mod">
          <ac:chgData name="Rhys Davies" userId="a8f146e6-e95e-409b-8bd0-39e0f634a622" providerId="ADAL" clId="{6C8B68A2-D6F1-4ADE-8F23-9F550B4070AE}" dt="2024-04-29T17:04:07.818" v="7349" actId="20577"/>
          <ac:spMkLst>
            <pc:docMk/>
            <pc:sldMk cId="794083630" sldId="258"/>
            <ac:spMk id="4" creationId="{80835B92-65BA-51DF-ACBE-3BDB2EA22626}"/>
          </ac:spMkLst>
        </pc:spChg>
      </pc:sldChg>
      <pc:sldChg chg="del">
        <pc:chgData name="Rhys Davies" userId="a8f146e6-e95e-409b-8bd0-39e0f634a622" providerId="ADAL" clId="{6C8B68A2-D6F1-4ADE-8F23-9F550B4070AE}" dt="2024-04-29T16:41:01.390" v="5354" actId="47"/>
        <pc:sldMkLst>
          <pc:docMk/>
          <pc:sldMk cId="2098449239" sldId="259"/>
        </pc:sldMkLst>
      </pc:sldChg>
      <pc:sldChg chg="modSp mod">
        <pc:chgData name="Rhys Davies" userId="a8f146e6-e95e-409b-8bd0-39e0f634a622" providerId="ADAL" clId="{6C8B68A2-D6F1-4ADE-8F23-9F550B4070AE}" dt="2024-04-29T16:55:42.170" v="7196" actId="20577"/>
        <pc:sldMkLst>
          <pc:docMk/>
          <pc:sldMk cId="775689280" sldId="260"/>
        </pc:sldMkLst>
        <pc:spChg chg="mod">
          <ac:chgData name="Rhys Davies" userId="a8f146e6-e95e-409b-8bd0-39e0f634a622" providerId="ADAL" clId="{6C8B68A2-D6F1-4ADE-8F23-9F550B4070AE}" dt="2024-04-29T16:55:42.170" v="7196" actId="20577"/>
          <ac:spMkLst>
            <pc:docMk/>
            <pc:sldMk cId="775689280" sldId="260"/>
            <ac:spMk id="3" creationId="{9ED7E23B-A972-977D-7FBC-FD152DE06898}"/>
          </ac:spMkLst>
        </pc:spChg>
      </pc:sldChg>
      <pc:sldChg chg="modSp mod modNotesTx">
        <pc:chgData name="Rhys Davies" userId="a8f146e6-e95e-409b-8bd0-39e0f634a622" providerId="ADAL" clId="{6C8B68A2-D6F1-4ADE-8F23-9F550B4070AE}" dt="2024-04-29T16:47:52.551" v="6356" actId="20577"/>
        <pc:sldMkLst>
          <pc:docMk/>
          <pc:sldMk cId="1851603116" sldId="261"/>
        </pc:sldMkLst>
        <pc:spChg chg="mod">
          <ac:chgData name="Rhys Davies" userId="a8f146e6-e95e-409b-8bd0-39e0f634a622" providerId="ADAL" clId="{6C8B68A2-D6F1-4ADE-8F23-9F550B4070AE}" dt="2024-04-29T16:47:17.592" v="6310" actId="20577"/>
          <ac:spMkLst>
            <pc:docMk/>
            <pc:sldMk cId="1851603116" sldId="261"/>
            <ac:spMk id="3" creationId="{91AE1681-B93F-D2C7-B39D-C7C8D3E1203E}"/>
          </ac:spMkLst>
        </pc:spChg>
      </pc:sldChg>
      <pc:sldChg chg="del">
        <pc:chgData name="Rhys Davies" userId="a8f146e6-e95e-409b-8bd0-39e0f634a622" providerId="ADAL" clId="{6C8B68A2-D6F1-4ADE-8F23-9F550B4070AE}" dt="2024-04-29T16:48:02.894" v="6357" actId="47"/>
        <pc:sldMkLst>
          <pc:docMk/>
          <pc:sldMk cId="2439473978" sldId="262"/>
        </pc:sldMkLst>
      </pc:sldChg>
      <pc:sldChg chg="addSp delSp modSp mod setBg">
        <pc:chgData name="Rhys Davies" userId="a8f146e6-e95e-409b-8bd0-39e0f634a622" providerId="ADAL" clId="{6C8B68A2-D6F1-4ADE-8F23-9F550B4070AE}" dt="2024-04-29T17:03:48.156" v="7319" actId="1076"/>
        <pc:sldMkLst>
          <pc:docMk/>
          <pc:sldMk cId="967982461" sldId="263"/>
        </pc:sldMkLst>
        <pc:spChg chg="mod">
          <ac:chgData name="Rhys Davies" userId="a8f146e6-e95e-409b-8bd0-39e0f634a622" providerId="ADAL" clId="{6C8B68A2-D6F1-4ADE-8F23-9F550B4070AE}" dt="2024-04-29T17:01:47.308" v="7309" actId="20577"/>
          <ac:spMkLst>
            <pc:docMk/>
            <pc:sldMk cId="967982461" sldId="263"/>
            <ac:spMk id="2" creationId="{7E7196A7-7FDA-1C96-C626-6696C0594D38}"/>
          </ac:spMkLst>
        </pc:spChg>
        <pc:spChg chg="mod">
          <ac:chgData name="Rhys Davies" userId="a8f146e6-e95e-409b-8bd0-39e0f634a622" providerId="ADAL" clId="{6C8B68A2-D6F1-4ADE-8F23-9F550B4070AE}" dt="2024-04-29T17:03:06.133" v="7312" actId="20577"/>
          <ac:spMkLst>
            <pc:docMk/>
            <pc:sldMk cId="967982461" sldId="263"/>
            <ac:spMk id="3" creationId="{C7E8E269-52AD-A9AD-806F-A2BB5FAC5407}"/>
          </ac:spMkLst>
        </pc:spChg>
        <pc:spChg chg="add del">
          <ac:chgData name="Rhys Davies" userId="a8f146e6-e95e-409b-8bd0-39e0f634a622" providerId="ADAL" clId="{6C8B68A2-D6F1-4ADE-8F23-9F550B4070AE}" dt="2024-04-29T16:59:09.523" v="7299" actId="26606"/>
          <ac:spMkLst>
            <pc:docMk/>
            <pc:sldMk cId="967982461" sldId="263"/>
            <ac:spMk id="10" creationId="{EBAF395E-7D52-496C-ACDD-468AEC1ADF0A}"/>
          </ac:spMkLst>
        </pc:spChg>
        <pc:picChg chg="add mod">
          <ac:chgData name="Rhys Davies" userId="a8f146e6-e95e-409b-8bd0-39e0f634a622" providerId="ADAL" clId="{6C8B68A2-D6F1-4ADE-8F23-9F550B4070AE}" dt="2024-04-29T17:01:39.533" v="7308" actId="14100"/>
          <ac:picMkLst>
            <pc:docMk/>
            <pc:sldMk cId="967982461" sldId="263"/>
            <ac:picMk id="5" creationId="{F423357D-730B-0908-D52A-A5992F066D9A}"/>
          </ac:picMkLst>
        </pc:picChg>
        <pc:picChg chg="add mod">
          <ac:chgData name="Rhys Davies" userId="a8f146e6-e95e-409b-8bd0-39e0f634a622" providerId="ADAL" clId="{6C8B68A2-D6F1-4ADE-8F23-9F550B4070AE}" dt="2024-04-29T17:03:48.156" v="7319" actId="1076"/>
          <ac:picMkLst>
            <pc:docMk/>
            <pc:sldMk cId="967982461" sldId="263"/>
            <ac:picMk id="7" creationId="{C2689E42-368C-C8C6-BBE7-D1642E59334A}"/>
          </ac:picMkLst>
        </pc:picChg>
        <pc:picChg chg="add mod">
          <ac:chgData name="Rhys Davies" userId="a8f146e6-e95e-409b-8bd0-39e0f634a622" providerId="ADAL" clId="{6C8B68A2-D6F1-4ADE-8F23-9F550B4070AE}" dt="2024-04-29T17:03:44.591" v="7318" actId="1076"/>
          <ac:picMkLst>
            <pc:docMk/>
            <pc:sldMk cId="967982461" sldId="263"/>
            <ac:picMk id="9" creationId="{505FBB50-3299-E6E8-F040-207AB4664581}"/>
          </ac:picMkLst>
        </pc:picChg>
        <pc:cxnChg chg="add del">
          <ac:chgData name="Rhys Davies" userId="a8f146e6-e95e-409b-8bd0-39e0f634a622" providerId="ADAL" clId="{6C8B68A2-D6F1-4ADE-8F23-9F550B4070AE}" dt="2024-04-29T16:59:09.523" v="7299" actId="26606"/>
          <ac:cxnSpMkLst>
            <pc:docMk/>
            <pc:sldMk cId="967982461" sldId="263"/>
            <ac:cxnSpMk id="12" creationId="{56BAADB1-054E-4A82-8D07-643BD1F433EF}"/>
          </ac:cxnSpMkLst>
        </pc:cxnChg>
        <pc:cxnChg chg="add del">
          <ac:chgData name="Rhys Davies" userId="a8f146e6-e95e-409b-8bd0-39e0f634a622" providerId="ADAL" clId="{6C8B68A2-D6F1-4ADE-8F23-9F550B4070AE}" dt="2024-04-29T16:59:09.523" v="7299" actId="26606"/>
          <ac:cxnSpMkLst>
            <pc:docMk/>
            <pc:sldMk cId="967982461" sldId="263"/>
            <ac:cxnSpMk id="14" creationId="{B3121654-FB13-441C-AB60-76710D9170C9}"/>
          </ac:cxnSpMkLst>
        </pc:cxnChg>
        <pc:cxnChg chg="add del">
          <ac:chgData name="Rhys Davies" userId="a8f146e6-e95e-409b-8bd0-39e0f634a622" providerId="ADAL" clId="{6C8B68A2-D6F1-4ADE-8F23-9F550B4070AE}" dt="2024-04-29T16:59:09.523" v="7299" actId="26606"/>
          <ac:cxnSpMkLst>
            <pc:docMk/>
            <pc:sldMk cId="967982461" sldId="263"/>
            <ac:cxnSpMk id="16" creationId="{C58D2D3E-B980-4D6F-BBFB-DF7A3A947292}"/>
          </ac:cxnSpMkLst>
        </pc:cxnChg>
      </pc:sldChg>
      <pc:sldChg chg="modSp mod">
        <pc:chgData name="Rhys Davies" userId="a8f146e6-e95e-409b-8bd0-39e0f634a622" providerId="ADAL" clId="{6C8B68A2-D6F1-4ADE-8F23-9F550B4070AE}" dt="2024-05-09T15:33:59.861" v="7613" actId="13926"/>
        <pc:sldMkLst>
          <pc:docMk/>
          <pc:sldMk cId="1259627351" sldId="264"/>
        </pc:sldMkLst>
        <pc:spChg chg="mod">
          <ac:chgData name="Rhys Davies" userId="a8f146e6-e95e-409b-8bd0-39e0f634a622" providerId="ADAL" clId="{6C8B68A2-D6F1-4ADE-8F23-9F550B4070AE}" dt="2024-05-09T15:33:59.861" v="7613" actId="13926"/>
          <ac:spMkLst>
            <pc:docMk/>
            <pc:sldMk cId="1259627351" sldId="264"/>
            <ac:spMk id="3" creationId="{EAF1308D-DFA7-5C67-6116-23E205BDCBA2}"/>
          </ac:spMkLst>
        </pc:spChg>
      </pc:sldChg>
      <pc:sldChg chg="modSp mod">
        <pc:chgData name="Rhys Davies" userId="a8f146e6-e95e-409b-8bd0-39e0f634a622" providerId="ADAL" clId="{6C8B68A2-D6F1-4ADE-8F23-9F550B4070AE}" dt="2024-04-29T16:30:30.194" v="4260" actId="20577"/>
        <pc:sldMkLst>
          <pc:docMk/>
          <pc:sldMk cId="3957272223" sldId="265"/>
        </pc:sldMkLst>
        <pc:spChg chg="mod">
          <ac:chgData name="Rhys Davies" userId="a8f146e6-e95e-409b-8bd0-39e0f634a622" providerId="ADAL" clId="{6C8B68A2-D6F1-4ADE-8F23-9F550B4070AE}" dt="2024-04-29T16:30:30.194" v="4260" actId="20577"/>
          <ac:spMkLst>
            <pc:docMk/>
            <pc:sldMk cId="3957272223" sldId="265"/>
            <ac:spMk id="3" creationId="{295FE939-C745-107A-EC26-1875BAE727C7}"/>
          </ac:spMkLst>
        </pc:spChg>
      </pc:sldChg>
      <pc:sldChg chg="modSp mod">
        <pc:chgData name="Rhys Davies" userId="a8f146e6-e95e-409b-8bd0-39e0f634a622" providerId="ADAL" clId="{6C8B68A2-D6F1-4ADE-8F23-9F550B4070AE}" dt="2024-04-29T16:40:50.783" v="5353" actId="20577"/>
        <pc:sldMkLst>
          <pc:docMk/>
          <pc:sldMk cId="2577389678" sldId="266"/>
        </pc:sldMkLst>
        <pc:spChg chg="mod">
          <ac:chgData name="Rhys Davies" userId="a8f146e6-e95e-409b-8bd0-39e0f634a622" providerId="ADAL" clId="{6C8B68A2-D6F1-4ADE-8F23-9F550B4070AE}" dt="2024-04-29T16:40:50.783" v="5353" actId="20577"/>
          <ac:spMkLst>
            <pc:docMk/>
            <pc:sldMk cId="2577389678" sldId="266"/>
            <ac:spMk id="3" creationId="{3B749A48-C9F6-8D4E-E56A-401A5CD10317}"/>
          </ac:spMkLst>
        </pc:spChg>
      </pc:sldChg>
      <pc:sldChg chg="modSp new mod">
        <pc:chgData name="Rhys Davies" userId="a8f146e6-e95e-409b-8bd0-39e0f634a622" providerId="ADAL" clId="{6C8B68A2-D6F1-4ADE-8F23-9F550B4070AE}" dt="2024-04-29T17:06:59.136" v="7589" actId="20577"/>
        <pc:sldMkLst>
          <pc:docMk/>
          <pc:sldMk cId="1302027838" sldId="267"/>
        </pc:sldMkLst>
        <pc:spChg chg="mod">
          <ac:chgData name="Rhys Davies" userId="a8f146e6-e95e-409b-8bd0-39e0f634a622" providerId="ADAL" clId="{6C8B68A2-D6F1-4ADE-8F23-9F550B4070AE}" dt="2024-04-29T15:53:42.978" v="1289" actId="20577"/>
          <ac:spMkLst>
            <pc:docMk/>
            <pc:sldMk cId="1302027838" sldId="267"/>
            <ac:spMk id="2" creationId="{1A7E2F2E-FE56-ED60-B2CC-3CB98FBA20EC}"/>
          </ac:spMkLst>
        </pc:spChg>
        <pc:spChg chg="mod">
          <ac:chgData name="Rhys Davies" userId="a8f146e6-e95e-409b-8bd0-39e0f634a622" providerId="ADAL" clId="{6C8B68A2-D6F1-4ADE-8F23-9F550B4070AE}" dt="2024-04-29T17:06:59.136" v="7589" actId="20577"/>
          <ac:spMkLst>
            <pc:docMk/>
            <pc:sldMk cId="1302027838" sldId="267"/>
            <ac:spMk id="3" creationId="{899D8BB6-B9E9-E937-6BC9-17CFD7D308D9}"/>
          </ac:spMkLst>
        </pc:spChg>
      </pc:sldChg>
      <pc:sldChg chg="addSp delSp modSp new mod">
        <pc:chgData name="Rhys Davies" userId="a8f146e6-e95e-409b-8bd0-39e0f634a622" providerId="ADAL" clId="{6C8B68A2-D6F1-4ADE-8F23-9F550B4070AE}" dt="2024-05-09T15:33:36.259" v="7612" actId="1076"/>
        <pc:sldMkLst>
          <pc:docMk/>
          <pc:sldMk cId="1799123278" sldId="268"/>
        </pc:sldMkLst>
        <pc:spChg chg="mod">
          <ac:chgData name="Rhys Davies" userId="a8f146e6-e95e-409b-8bd0-39e0f634a622" providerId="ADAL" clId="{6C8B68A2-D6F1-4ADE-8F23-9F550B4070AE}" dt="2024-04-29T17:07:21.868" v="7608" actId="20577"/>
          <ac:spMkLst>
            <pc:docMk/>
            <pc:sldMk cId="1799123278" sldId="268"/>
            <ac:spMk id="2" creationId="{0450DCCC-E3EC-6CBD-1C61-F78CDBAD0805}"/>
          </ac:spMkLst>
        </pc:spChg>
        <pc:spChg chg="del">
          <ac:chgData name="Rhys Davies" userId="a8f146e6-e95e-409b-8bd0-39e0f634a622" providerId="ADAL" clId="{6C8B68A2-D6F1-4ADE-8F23-9F550B4070AE}" dt="2024-05-09T15:31:05.026" v="7609" actId="478"/>
          <ac:spMkLst>
            <pc:docMk/>
            <pc:sldMk cId="1799123278" sldId="268"/>
            <ac:spMk id="3" creationId="{A840B81A-4FDF-CCD0-8CD4-0A10600A1E8C}"/>
          </ac:spMkLst>
        </pc:spChg>
        <pc:picChg chg="add mod">
          <ac:chgData name="Rhys Davies" userId="a8f146e6-e95e-409b-8bd0-39e0f634a622" providerId="ADAL" clId="{6C8B68A2-D6F1-4ADE-8F23-9F550B4070AE}" dt="2024-05-09T15:33:36.259" v="7612" actId="1076"/>
          <ac:picMkLst>
            <pc:docMk/>
            <pc:sldMk cId="1799123278" sldId="268"/>
            <ac:picMk id="5" creationId="{76A04467-9F76-49BA-C92C-1C9F1D31C2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79493-8E73-4C3A-A5BD-DC078167C0B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B3965-836E-48E2-8F09-EAD8E88D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0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I’m avoiding outliers… as this is a topic of debate! But it is also complex – your outliers may be a feature of the data (if data is exponential, a log transformation will make sure the outliers do not bias the analysis).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Remove unrealistic values (i.e., if participant scored 100% for every question, including contradicting questions, that participant’s data needs removing).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Otherwise, you need to check if the outliers are influential on the analysis, and/or apply robust methods adjustments to the analysis to account for their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B3965-836E-48E2-8F09-EAD8E88D0F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6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Enders book, </a:t>
            </a:r>
            <a:r>
              <a:rPr lang="en-GB" dirty="0" err="1"/>
              <a:t>naniar</a:t>
            </a:r>
            <a:r>
              <a:rPr lang="en-GB" dirty="0"/>
              <a:t> resources, Much ado about Nothing, MICE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B3965-836E-48E2-8F09-EAD8E88D0FC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0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tterbys.com.au/stats/downloads/slides/figure/factors.pdf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osit.co/resources/cheatsheet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FED843E4-BE56-3EFA-73B1-57A4720E7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142AE-8C5A-B696-BD59-0D64803C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Data Wrangling – Enter the 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7A48C-372B-B66B-24B5-E16D6568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endParaRPr lang="en-GB" sz="16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96A7-7FDA-1C96-C626-6696C05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E269-52AD-A9AD-806F-A2BB5FAC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https://www.rstudio.com/wp-content/uploads/2015/02/data-wrangling-cheatsheet.pdf</a:t>
            </a:r>
            <a:endParaRPr lang="en-GB" dirty="0"/>
          </a:p>
          <a:p>
            <a:r>
              <a:rPr lang="en-GB" dirty="0">
                <a:hlinkClick r:id="rId3"/>
              </a:rPr>
              <a:t>http://www.flutterbys.com.au/stats/downloads/slides/figure/factors.pdf</a:t>
            </a:r>
            <a:r>
              <a:rPr lang="en-GB" dirty="0"/>
              <a:t>  </a:t>
            </a:r>
          </a:p>
          <a:p>
            <a:r>
              <a:rPr lang="en-GB" dirty="0">
                <a:hlinkClick r:id="rId4"/>
              </a:rPr>
              <a:t>https://posit.co/resources/cheatsheets/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3357D-730B-0908-D52A-A5992F066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441" y="2075688"/>
            <a:ext cx="1146341" cy="1124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89E42-368C-C8C6-BBE7-D1642E593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760" y="2638044"/>
            <a:ext cx="1378663" cy="133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FBB50-3299-E6E8-F040-207AB4664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248" y="3049303"/>
            <a:ext cx="1628084" cy="16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5F5D-91E2-B884-51A7-17DB109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308D-DFA7-5C67-6116-23E205BD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 (2014). Tidy data.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statistical software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59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1-23.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https://vita.had.co.nz/papers/tidy-data.pdf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6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457B-E265-49F2-3682-EF5EF50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our data need to be tidy?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13D5-76B9-0333-C0EB-D0E35B58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messy data will may make conducting your analyses to be impossible. Or worse yet, it may give us misleading results!</a:t>
            </a:r>
          </a:p>
          <a:p>
            <a:r>
              <a:rPr lang="en-GB" dirty="0"/>
              <a:t>This is because R needs to be able to read and understand our data to work with it – having tidy data makes it easier for us humans to communicate our needs to R.</a:t>
            </a:r>
          </a:p>
          <a:p>
            <a:r>
              <a:rPr lang="en-GB" dirty="0"/>
              <a:t>R is like a robotic toddler – it will shout “error” or “warning” if things are not </a:t>
            </a:r>
            <a:r>
              <a:rPr lang="en-GB" i="1" dirty="0"/>
              <a:t>just</a:t>
            </a:r>
            <a:r>
              <a:rPr lang="en-GB" dirty="0"/>
              <a:t> right. </a:t>
            </a:r>
          </a:p>
          <a:p>
            <a:r>
              <a:rPr lang="en-GB" dirty="0"/>
              <a:t>Likewise, R will also assume that everything is provided is 100% correct and intentional… This can cause reliability problems if we’re not careful.</a:t>
            </a:r>
          </a:p>
          <a:p>
            <a:r>
              <a:rPr lang="en-GB" dirty="0"/>
              <a:t>Tidying our data makes our programming easier, facilitates our analyses, and increases the reliability of our work.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8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2F2E-FE56-ED60-B2CC-3CB98FBA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messy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8BB6-B9E9-E937-6BC9-17CFD7D3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493501" cy="4274312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Continuous numeric variable coded as a character (</a:t>
            </a:r>
            <a:r>
              <a:rPr lang="en-GB" dirty="0" err="1"/>
              <a:t>i.e</a:t>
            </a:r>
            <a:r>
              <a:rPr lang="en-GB" dirty="0"/>
              <a:t>, 1 = “1”, or 1 = “one”). R will get upset and won’t run your analysis, as you’ll be asking it do something it finds to be impossible..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Having categorical variables labelled as numeric (i.e., different schools given number codes, which are in turn treated as a continuous integer). R will give you nonsense if you were to control for the variable in the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Having multiple values stored in one column – You’ll be asking R to do 1 thing with these two separate pieces of information. Poor R will get confused.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Dates and times are very tricky – especially due to global inconsistencies in formatting (** cough, cough USA).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might be in the incorrect unit (i.e., data might need to be changed from imperial to metric).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Having multiple columns for the same variable – aka in a “wide” format. R will treat each column as a separate variable, and it cannot understand why in some cases this might not be the case (</a:t>
            </a:r>
            <a:r>
              <a:rPr lang="en-GB" dirty="0" err="1"/>
              <a:t>i.e</a:t>
            </a:r>
            <a:r>
              <a:rPr lang="en-GB" dirty="0"/>
              <a:t>, repeated measures).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There are cases where “wide” might be useful, but overall, your coding work will be easier in the long format. Thankfully, R makes it easy to switch between these formats.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0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6B33-EAB9-CA07-7910-EF19689B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mean for our data to be tidy?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DBA-B2DA-5DD6-33CB-B486752E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442461" cy="409302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Tidy Data Formatting</a:t>
            </a:r>
          </a:p>
          <a:p>
            <a:r>
              <a:rPr lang="en-GB" dirty="0"/>
              <a:t>Each variable is correctly specified.</a:t>
            </a:r>
          </a:p>
          <a:p>
            <a:r>
              <a:rPr lang="en-GB" dirty="0"/>
              <a:t>Each variable has its own column.</a:t>
            </a:r>
          </a:p>
          <a:p>
            <a:r>
              <a:rPr lang="en-GB" dirty="0"/>
              <a:t>Each row represents an individual data point (check phrasing).</a:t>
            </a:r>
          </a:p>
          <a:p>
            <a:r>
              <a:rPr lang="en-GB" dirty="0"/>
              <a:t>Each row within each column is dedicated to one value of data.</a:t>
            </a:r>
          </a:p>
          <a:p>
            <a:r>
              <a:rPr lang="en-GB" dirty="0"/>
              <a:t>Ensure our data is consistent (i.e., spellings of country names).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835B92-65BA-51DF-ACBE-3BDB2EA22626}"/>
              </a:ext>
            </a:extLst>
          </p:cNvPr>
          <p:cNvSpPr txBox="1">
            <a:spLocks/>
          </p:cNvSpPr>
          <p:nvPr/>
        </p:nvSpPr>
        <p:spPr>
          <a:xfrm>
            <a:off x="5501640" y="2075688"/>
            <a:ext cx="6477000" cy="409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Tidy Data hygiene</a:t>
            </a:r>
          </a:p>
          <a:p>
            <a:r>
              <a:rPr lang="en-GB" dirty="0"/>
              <a:t>Our values are meaningful (i.e., bots are removed, value ranges and patterns are “realistic”).</a:t>
            </a:r>
          </a:p>
          <a:p>
            <a:r>
              <a:rPr lang="en-GB" dirty="0"/>
              <a:t>Removing inappropriate participants (i.e., removing participants that did not meet study  inclusion criteria).</a:t>
            </a:r>
          </a:p>
          <a:p>
            <a:r>
              <a:rPr lang="en-GB" dirty="0"/>
              <a:t>NA’s have been dealt with appropriately.</a:t>
            </a:r>
          </a:p>
          <a:p>
            <a:r>
              <a:rPr lang="en-GB" dirty="0"/>
              <a:t>Data has been appropriately transformed if needed (i.e., log transformation for exponential data, mean-</a:t>
            </a:r>
            <a:r>
              <a:rPr lang="en-GB" dirty="0" err="1"/>
              <a:t>centering</a:t>
            </a:r>
            <a:r>
              <a:rPr lang="en-GB" dirty="0"/>
              <a:t> for interaction analyses).</a:t>
            </a:r>
          </a:p>
          <a:p>
            <a:r>
              <a:rPr lang="en-GB" dirty="0"/>
              <a:t>All calculations required for analyses (i.e., total scores) have been done.</a:t>
            </a:r>
          </a:p>
          <a:p>
            <a:r>
              <a:rPr lang="en-GB" dirty="0"/>
              <a:t>Dates have been dealt with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08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5201-3DEE-84A2-0C7F-7B5F61C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tidy data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E939-C745-107A-EC26-1875BAE7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to build your coding skills!</a:t>
            </a:r>
          </a:p>
          <a:p>
            <a:r>
              <a:rPr lang="en-GB" dirty="0"/>
              <a:t>Allows for speedy reproducible and inter data preparation.</a:t>
            </a:r>
          </a:p>
          <a:p>
            <a:r>
              <a:rPr lang="en-GB" dirty="0"/>
              <a:t>Increases the reliability of our work.</a:t>
            </a:r>
          </a:p>
          <a:p>
            <a:r>
              <a:rPr lang="en-GB" dirty="0"/>
              <a:t>Facilitates our data analysis and data visualisation – by formatting the data into the tidy structure, it makes it easier to command the computer to obey our research whims!</a:t>
            </a:r>
          </a:p>
          <a:p>
            <a:r>
              <a:rPr lang="en-GB" dirty="0"/>
              <a:t>The processes work hand in hand with exploratory analyses, which allow us to gauge the structure of our data pre-analysis. </a:t>
            </a:r>
          </a:p>
        </p:txBody>
      </p:sp>
    </p:spTree>
    <p:extLst>
      <p:ext uri="{BB962C8B-B14F-4D97-AF65-F5344CB8AC3E}">
        <p14:creationId xmlns:p14="http://schemas.microsoft.com/office/powerpoint/2010/main" val="39572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14B-C51A-E4EF-65CA-295D2D5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9A48-C9F6-8D4E-E56A-401A5CD10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409302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Leave the raw data in its raw form – R allows us to make new objects, so we can be confident of our raw data being safe and untouched.</a:t>
            </a:r>
          </a:p>
          <a:p>
            <a:r>
              <a:rPr lang="en-GB" dirty="0"/>
              <a:t>Play around! We can always refresh data/steps if needed. Data tidying is a great space for building our knowledge of coding.</a:t>
            </a:r>
          </a:p>
          <a:p>
            <a:r>
              <a:rPr lang="en-GB" dirty="0"/>
              <a:t># use comments – Comments can be used to remind us what we’ve done, and to help us navigate our workflow.</a:t>
            </a:r>
          </a:p>
          <a:p>
            <a:r>
              <a:rPr lang="en-GB" dirty="0"/>
              <a:t>Break it down into chunks/steps  –  I like to work with formatting steps first, and then with data hygiene.</a:t>
            </a:r>
          </a:p>
          <a:p>
            <a:r>
              <a:rPr lang="en-GB" dirty="0"/>
              <a:t>Do what you can – Not everything needs to be done in R, and some steps may complicated/time demanding. We can save our data at any point to be uploaded elsewhere. </a:t>
            </a:r>
          </a:p>
          <a:p>
            <a:r>
              <a:rPr lang="en-GB" dirty="0"/>
              <a:t>But be aware that every step done in R can be easily reproduced and updated. Any calculations or filtering is very easy in R. Every step you make is a time saving investment for future you.</a:t>
            </a:r>
          </a:p>
        </p:txBody>
      </p:sp>
    </p:spTree>
    <p:extLst>
      <p:ext uri="{BB962C8B-B14F-4D97-AF65-F5344CB8AC3E}">
        <p14:creationId xmlns:p14="http://schemas.microsoft.com/office/powerpoint/2010/main" val="257738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496-7A26-0EF2-88AB-5C4E6314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tools of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E23B-A972-977D-7FBC-FD152DE0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is our power house. It contains a multitude of packages all designed to facilitate our data tidying.</a:t>
            </a:r>
          </a:p>
          <a:p>
            <a:r>
              <a:rPr lang="en-GB" dirty="0"/>
              <a:t>These include:</a:t>
            </a:r>
          </a:p>
          <a:p>
            <a:r>
              <a:rPr lang="en-GB" dirty="0" err="1"/>
              <a:t>dplyr</a:t>
            </a:r>
            <a:r>
              <a:rPr lang="en-GB" dirty="0"/>
              <a:t> (aka – data pliers) . It contains a variety of useful functions to help select our data (i.e., `select()`), change our data (</a:t>
            </a:r>
            <a:r>
              <a:rPr lang="en-GB" dirty="0" err="1"/>
              <a:t>ie</a:t>
            </a:r>
            <a:r>
              <a:rPr lang="en-GB" dirty="0"/>
              <a:t>., `mutate()`), and choose our data values (i.e., filter).</a:t>
            </a:r>
          </a:p>
          <a:p>
            <a:r>
              <a:rPr lang="en-GB" dirty="0"/>
              <a:t>The pipe! `%&gt;%` or `|&gt;`. This is an amazing little tool that allows us to combine commands in R. It makes our code readable, and allows to achieve more complex commands.</a:t>
            </a:r>
          </a:p>
          <a:p>
            <a:r>
              <a:rPr lang="en-GB" dirty="0"/>
              <a:t>PIVOT!! We can use pivot functions to switch our data between “long” and “wide” functions.</a:t>
            </a:r>
          </a:p>
        </p:txBody>
      </p:sp>
    </p:spTree>
    <p:extLst>
      <p:ext uri="{BB962C8B-B14F-4D97-AF65-F5344CB8AC3E}">
        <p14:creationId xmlns:p14="http://schemas.microsoft.com/office/powerpoint/2010/main" val="77568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642-CBB2-69D9-161D-59BF8BAB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1681-B93F-D2C7-B39D-C7C8D3E1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is a complex area of discussion, and very much a “dammed if you, dammed if you don’t!” aspect of any analysis. </a:t>
            </a:r>
          </a:p>
          <a:p>
            <a:r>
              <a:rPr lang="en-GB" dirty="0"/>
              <a:t>Long story short – some analyses won’t work if there’s missing data present, but… removing missing data can bias our analysis if there’s reason for why data is missing.</a:t>
            </a:r>
          </a:p>
          <a:p>
            <a:r>
              <a:rPr lang="en-GB" dirty="0"/>
              <a:t>Additionally, removing missing data will reduce the power of our analyses  – this can lead to a type 2 error (False negative) if it leads to severe reduction in rows.</a:t>
            </a:r>
          </a:p>
          <a:p>
            <a:r>
              <a:rPr lang="en-GB" dirty="0"/>
              <a:t>In many cases, imputing data will help to improve the reliability and power of our analyses. But it needs to be done carefully. </a:t>
            </a:r>
          </a:p>
          <a:p>
            <a:r>
              <a:rPr lang="en-GB" dirty="0"/>
              <a:t>This is too complex to cover today, but for anyone who wants more information on handling missing data, useful resources have been provided in the “notes” section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185160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DCCC-E3EC-6CBD-1C61-F78CDBAD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04467-9F76-49BA-C92C-1C9F1D31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323974"/>
            <a:ext cx="962159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327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1320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Aptos</vt:lpstr>
      <vt:lpstr>Arial</vt:lpstr>
      <vt:lpstr>Avenir Next LT Pro Light</vt:lpstr>
      <vt:lpstr>AlignmentVTI</vt:lpstr>
      <vt:lpstr>Data Wrangling – Enter the Tidyverse</vt:lpstr>
      <vt:lpstr>Why does our data need to be tidy?</vt:lpstr>
      <vt:lpstr>Examples of messy data</vt:lpstr>
      <vt:lpstr>What does it mean for our data to be tidy?</vt:lpstr>
      <vt:lpstr>Benefits of tidy data skills</vt:lpstr>
      <vt:lpstr>Tidy data tips:</vt:lpstr>
      <vt:lpstr>Key tools of tidy data</vt:lpstr>
      <vt:lpstr>Missing data</vt:lpstr>
      <vt:lpstr>Let’s get coding!</vt:lpstr>
      <vt:lpstr>Code cheat sheets</vt:lpstr>
      <vt:lpstr>Useful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– Enter the Tidyverse</dc:title>
  <dc:creator>Rhys Davies</dc:creator>
  <cp:lastModifiedBy>Rhys Davies</cp:lastModifiedBy>
  <cp:revision>2</cp:revision>
  <dcterms:created xsi:type="dcterms:W3CDTF">2024-04-24T10:49:27Z</dcterms:created>
  <dcterms:modified xsi:type="dcterms:W3CDTF">2024-05-09T15:34:10Z</dcterms:modified>
</cp:coreProperties>
</file>