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84" r:id="rId3"/>
    <p:sldMasterId id="2147483696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8" r:id="rId6"/>
    <p:sldId id="298" r:id="rId7"/>
    <p:sldId id="299" r:id="rId8"/>
    <p:sldId id="259" r:id="rId9"/>
    <p:sldId id="317" r:id="rId10"/>
    <p:sldId id="260" r:id="rId11"/>
    <p:sldId id="318" r:id="rId12"/>
    <p:sldId id="319" r:id="rId13"/>
    <p:sldId id="314" r:id="rId14"/>
    <p:sldId id="320" r:id="rId15"/>
    <p:sldId id="321" r:id="rId16"/>
    <p:sldId id="315" r:id="rId17"/>
    <p:sldId id="288" r:id="rId18"/>
    <p:sldId id="322" r:id="rId19"/>
    <p:sldId id="323" r:id="rId20"/>
    <p:sldId id="324" r:id="rId21"/>
    <p:sldId id="262" r:id="rId22"/>
    <p:sldId id="316" r:id="rId23"/>
    <p:sldId id="325" r:id="rId24"/>
    <p:sldId id="326" r:id="rId25"/>
    <p:sldId id="327" r:id="rId26"/>
    <p:sldId id="328" r:id="rId27"/>
    <p:sldId id="270" r:id="rId28"/>
    <p:sldId id="296" r:id="rId29"/>
    <p:sldId id="297" r:id="rId30"/>
    <p:sldId id="269" r:id="rId3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2"/>
    <p:restoredTop sz="94737"/>
  </p:normalViewPr>
  <p:slideViewPr>
    <p:cSldViewPr snapToGrid="0">
      <p:cViewPr varScale="1">
        <p:scale>
          <a:sx n="216" d="100"/>
          <a:sy n="216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4024BC-83F3-3DCC-9E37-FB14AC7164F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0F0A-CD2F-E8CF-97FC-7B0938281C2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E840A-3D3B-1C55-56ED-8F15C5BFFB6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73E23-FF2C-12EA-B986-9675AAA71D8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4B77097-5ADE-F64E-9F63-8EA8AFE97AF3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582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0340AA-162D-4EB2-EAAB-6DA28DF24D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9B15E-BE35-0C65-862C-3EC9E5A6A42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19B2118-DD71-54FD-A2EE-BDE736AAE0F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0C3D7-264A-F65E-2F5E-32A3F798F30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9BD59-C00E-7508-40CA-4B4D48BF861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E0F6B-625A-DF2F-E2FD-1EAFD0A3C7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05163E8-F44F-5A4B-96FE-FCA76CFA950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67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B36F3-8C83-7BAB-B882-2313884C92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C162765-C7FC-5D45-801E-497687F4047E}" type="slidenum">
              <a:t>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E6998-25F6-A206-58B8-CC9BE2D2EB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73B402-4F46-7765-0450-100B9A7854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0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87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32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57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10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4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04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54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7E10E-C12C-0176-FD94-1B2323C6F6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234E795-7FA5-C548-AF78-3D17A2573027}" type="slidenum">
              <a:t>18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D63876-C844-1175-1AED-FE90444A36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26CDA-BE9B-75AC-AE6C-B4CDDACF81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48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CCD60-5B56-6BFB-4AB4-11CBB67CF5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2AB8CC-FFB4-BC46-8D13-E43353BF9090}" type="slidenum">
              <a:t>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A231BA-26E2-45BB-7D86-FF5CD34F94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860CF-DAFD-6BFD-0797-3A799BF79E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20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777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21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178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22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202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23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42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56015-5A9E-BF78-BFD1-7830F1D1F6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C02D1F6-E94A-D443-AE3B-8EA22A0DCC4C}" type="slidenum">
              <a:t>24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8B27AB-755F-533D-F958-847EF6A729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5D8B06-7DE3-706C-3916-EC1D941D55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25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901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56015-5A9E-BF78-BFD1-7830F1D1F6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C02D1F6-E94A-D443-AE3B-8EA22A0DCC4C}" type="slidenum">
              <a:t>26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8B27AB-755F-533D-F958-847EF6A729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5D8B06-7DE3-706C-3916-EC1D941D55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8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75A59-3ABE-EE33-BF6F-124ABC7466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AF3CD5-E4CD-0147-856F-24512CAFD499}" type="slidenum">
              <a:t>27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675BB-FA8E-DAAC-E7D3-4C22CD9CAC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B98591-4150-3B12-EA26-32FD53491B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CCD60-5B56-6BFB-4AB4-11CBB67CF5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2AB8CC-FFB4-BC46-8D13-E43353BF9090}" type="slidenum">
              <a:t>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A231BA-26E2-45BB-7D86-FF5CD34F94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860CF-DAFD-6BFD-0797-3A799BF79E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53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CCD60-5B56-6BFB-4AB4-11CBB67CF5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2AB8CC-FFB4-BC46-8D13-E43353BF9090}" type="slidenum">
              <a:t>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A231BA-26E2-45BB-7D86-FF5CD34F94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860CF-DAFD-6BFD-0797-3A799BF79E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54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453DA-6614-BB32-47C2-D9EF5A59EC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63D63F-D906-AD4E-8D79-1AE9FEB30308}" type="slidenum">
              <a:t>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DDC75-F340-B814-77D8-1635A24458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9FD3AA-933D-43C5-10B2-8ECE693616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453DA-6614-BB32-47C2-D9EF5A59EC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63D63F-D906-AD4E-8D79-1AE9FEB30308}" type="slidenum">
              <a:t>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DDC75-F340-B814-77D8-1635A24458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9FD3AA-933D-43C5-10B2-8ECE693616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93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9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48A9-ECA7-950D-E2E6-590C88933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2CCFD-CB03-1F40-13A5-AF5955BC9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E6E4-21E2-15FD-5ADA-75447203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3AC4B-9EFE-70E3-B76F-6AC4CCF50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648D2-03AC-E86D-E0CA-1367F9C74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4513" y="647700"/>
            <a:ext cx="2249487" cy="38989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BCDC4-5601-79B2-C7B3-13FA031D5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647700"/>
            <a:ext cx="6597650" cy="38989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E6C8-95A2-3D4F-4090-9D8A0E8F7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75CB7-B737-2841-6B33-4840DFFA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EA1B-D551-2724-9963-D0CB494F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E863-00E1-B1D6-CCFA-3AE374ED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05382-6158-806D-2341-AD654756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ED792E-92F9-D14A-A288-7EB8B663C44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1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E88A-9809-A339-A03D-6DD02DA6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A56E-4EA0-D616-3F35-D7D4D7F2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9443-1F49-8F81-7946-7D685C58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F35A-733E-67C1-BB9F-AF154D2F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CCA65-9248-A657-2C4E-D12598A1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8CA082-23B7-6E4C-95F9-0ED5EF7D811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70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D942-A6E7-075A-0CDC-E1E60C48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F83DD-243F-8825-F4AB-31AA64B2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3F912-FC3F-927C-5D4E-5A2F6C06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934E7-AA84-6BE7-FA60-D27D7FAB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B2002-E129-57E1-2392-6ECBDB32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84F1B2-3AE4-5C49-BC9A-ADCEF3831C3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01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D061-550C-1E3B-4CB7-03DB75E7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DB15-20E2-8EF9-D71D-F61D8CD97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73B30-5330-1A63-0CA2-38785F599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39E7C-10AE-F636-5EE1-97B7E3DC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8D5AC-0EBB-0F71-DC99-4E193EB7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888EE-DA88-6EE5-77EE-33954D94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EA1A8C-F01B-3845-891F-2E8A11FF031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7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52-E2AA-9C03-0B3E-58EC4A4B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32BD-0CAD-29E0-38FA-F7080F579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A6113-B3E5-D615-A114-8EB4BBD21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88A38-ADD2-1FE1-D7C4-72FBAA667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D8FC-E4F7-138C-7C91-5DB5C6157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B50F8-2B6E-95AE-75B5-3B77BE8F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12AF3-75D6-C725-E259-558C3458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C6529-F331-1976-B38F-A4114993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5520E6-D6A1-1946-9FF4-470CA4FC765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60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6F57-E463-50CB-01C8-E489B581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CB839-176A-5FDF-AF31-92725EC0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933CB-1362-7A9A-9F60-4778FEBC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0E608-E0A5-141F-21C6-52AFB4E1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9C95B2-74D3-6047-94E5-7B9DE686F83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824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7DE00-2627-63B3-B709-F2D013D8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2C232-992F-05CB-4063-76A1ED06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028E-1DE8-71B9-B7E7-FA09278A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96F844-52FD-5841-B72B-0F301E505DD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95940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11CD-1C37-294E-0EFC-6F4A0164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E1AA-A2E3-AA69-4A6C-DEA8A0A8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5B11A-DE87-7163-69D9-629D785E7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CB760-320F-A3FD-2AA5-6324C72B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B6D7-E2DB-51C6-FEEB-EED6B6D1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68B84-F8E6-5F65-2946-561CB07D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4B84F7-5B0A-6D48-B293-4C978260CB9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38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00E4-600E-25CA-A1E4-7D8A60BB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28DC-F23D-4B60-1B0E-4F79C9A0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7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D21-EBB1-84ED-251F-8899A528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56C75-FBA0-91AE-1C64-F828C9735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7276A-B6EB-6BB9-D11B-5B655B437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EF53F-EEF3-0DF9-A29D-883B49DA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CFFC2-E839-58DC-5C5A-D1BB6C28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24DA1-25DE-7578-3302-E9238A92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ADD090-8C5D-AC41-8010-D9FDF936F7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29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FB83-030D-0612-E3C1-BC6D0047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69463-47A3-BFFB-39AD-A459D37E3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274B-8518-BE2D-77F5-2F311C0B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369F-91D9-4A9D-075C-D7D1B460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EA75A-A148-6118-9A46-6ADB55B6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74FCAE-7B6B-124A-BD74-226E2FD0C1F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057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7E5FE-76C4-6FB8-2A84-C40272C4E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71438"/>
            <a:ext cx="2384425" cy="45434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708BE-04B3-BFDB-78E3-1C04B76D9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71438"/>
            <a:ext cx="7002462" cy="45434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35FE1-1499-87C7-7517-AB094592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98AC1-1EC7-370C-1A68-8EB66EFE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9874-55CF-28CB-A263-6BAED29E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ADE88F-A32B-3946-B45C-FB573D7809F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941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BD9A-75B0-7D28-8F03-CA5693352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C9D75-DA17-6CB0-0578-A5D60FAE5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A817D-3435-B595-D201-E3C25CA9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6A937-EA5D-E648-7A26-E7C76CEF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E985-90EB-0766-8934-FA15D9DE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F63EB5-8DB6-3742-A3AA-61B4F40A5D6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348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B954-D346-CED4-D64B-705F126C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A9BA-B573-296E-1898-11B3C14B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7F71B-5DA9-CDE6-DB24-C2671DE3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6AF72-DBC4-9474-55B2-CA334C50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C33DA-4C71-3546-114A-9DC87DC1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514696-293D-9C48-9351-52B4579A20A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846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2F2A-A3F3-1E95-6A54-2B58896E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452B-DC2E-73DD-B878-41EE1A9F3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8E023-DCF8-5299-6CD5-6958B681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58931-6106-1018-9F72-35177D6C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660B-CBC9-8602-2222-15E5946C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4152F3-7DCE-084E-8626-86C9A40B7BF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921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9E49-6D81-8184-9467-B44EE53E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DEAD-2C67-737D-53D7-EEFF91097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F6A39-98B9-C0DF-A7AD-C4EC8072F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916E-F475-19AA-1C88-00E5CFFF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468BD-E988-2656-72B2-5CB78454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D9E4F-3086-B6B8-6565-7547A65F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02469D-93FB-514B-927E-4087FE0244D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2561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F38B-A55B-1644-2522-A7E941B1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D5D08-7D6A-EBD8-394A-10DE9D6CD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7CE60-FC83-6E4B-D757-E1429EF5B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AAEFE-AA12-24E4-9828-7A8B659F1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C6C49-1DFD-AB8A-6188-88C384D3A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421DB-3E6B-51CB-D92E-CFA41227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F6484-AE7C-38D8-3AC7-82940E08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C2EF5-2365-5C59-CE37-4E008123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12DB24-B689-6743-AA9D-420B3BB2A57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596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2BC1-AEFD-1BDD-5322-E5D4E2A7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B7CD6-9ED7-26C8-4F25-DEEF854D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C3DF4-9A01-02F8-CE72-05687D89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F2DDA-8E0E-6DBF-C712-BB856650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176F5B-6ED2-ED49-A8DE-2D092082CF6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865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4989E-EAFF-8B79-21A2-1C7D4574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71067-644F-F5E5-DD50-B53AD852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025F6-BFA7-9956-376E-AA6261B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03D59D-95F8-544A-A0E1-14CB9C7318F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18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2E96-83CB-CDD6-9959-058F3B1C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23267-37B9-249F-FEDD-76775FBCA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144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5A23-1588-C297-5E9A-CB511F98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ACC2-F6D7-C827-AA87-77418A31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35DAF-149B-5D63-45F9-2F2A36CF2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24F8F-1AC9-34F2-2DB2-A5ED5ECA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7D80-494F-8CA0-E698-20DC7014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504C9-F35B-D282-4569-193BAE4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DE35EE-2E16-6640-9D02-0C20B6ECD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56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7F43-8047-76E8-1420-8BE3F93B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F2789-6389-74DB-AA83-D16C3E0B4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B4332-7D14-5F59-6335-03BACA018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FA085-0B5A-DF46-9B9C-75CD94CC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BF867-623C-91A0-1E10-E8A730D6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913C6-B892-E0E4-54B8-C5E23C5A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7A1609-0035-1249-B574-7E2E61FD31F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585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F899-BFA9-9FAD-8EB1-16A5276F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D9007-CE1A-7112-CE0E-39681E95C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1792A-B1B9-36A1-F858-109CE08F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7077-E3C5-C5D6-0578-D620A7D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65FAF-68D2-CF45-7CF3-A475F2D9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DAF6B1-D9AA-1A48-BC3D-2D14BA27D1F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868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396FD-F4DE-756E-5391-4BEA63050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C4BE6-7442-D8B4-0057-656A5D916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2646F-48D8-7081-094F-FD34AE43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1F23-C273-FA99-4EAA-716CF5F7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3A160-7C7A-1B25-2BAD-5C7CC22E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B6984F-4205-434D-9559-BB7A0FE8C9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19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80A3-9C9A-F115-3DCD-568E83C18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E6694-61B7-C1EE-8B83-7F8BC794E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83DA-D7FC-5CA5-C560-C26B0A34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F535-C0F4-06C9-5F07-899D5CE8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3954-8AE9-6189-056E-24A7263E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787E4B-41BC-C348-BF7B-3896AE46174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8570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FA06-91F0-C689-D99E-7809B61E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C9DF-8732-1509-7039-013F804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D2DE-287E-8065-88E4-793CA996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3F62-4529-E0C2-9C36-6FEDD0BA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FC70-1230-88A9-4AFB-F31234A8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C532E7-FB21-6642-97D4-B8AA085ED24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530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3D18-7991-E470-89E3-5F2B4653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BF18B-F115-6B3E-F245-27FA0A82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F312-3DD0-F590-D3DF-7F9B9680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10C55-9272-B93E-CF69-9D9D70B8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5513-CCE0-23EB-2F89-2524978D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B1E12-4D3A-7E4D-871B-5092CE0A7A2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006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EE44-24F6-CB9D-402E-E6E26C78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F4FD-5B6F-8360-562C-D1B9EBCF1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D67DB-466C-5C89-3989-E6D7DA8F1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12CBA-B5BF-33AD-2079-902F5F1A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99DB8-71E9-5817-378D-AE356573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C48F4-5840-3845-EAC2-3B054FB0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DF7742-BBB2-0341-AF94-DCBECC8393F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109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EC1B-5A36-997A-1B10-27C16899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8A69-90E1-3F15-CA4F-94C828866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265D6-9499-7FA5-56F6-B19F05AB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4ABB9-2EEF-18D4-46D4-E53E353E7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75F22-46A5-2B2C-46E7-D0F20CD7B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E7743-45D1-393B-8018-5B8FFAB6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B91C3-FF62-4621-B39A-3EA2FA6D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BAB63-C89A-40F8-351F-4FB5A265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A54EC5-44F3-6A4B-A9E6-E390528630D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5878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A3A2-38A1-9652-DFA7-371A2997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A5B0F-8BD1-E4A8-5209-C24A0DE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AADB9-C2B3-B9D9-0463-31BB7EF7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C5363-4DF7-77C4-0507-B5F8A5D9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1DBD0B-9BE0-1E4F-B90B-53568D0E9D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49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7E2D-7BD2-F455-438F-00DBD988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B237-B6F5-5CF0-5DA3-762DF6C80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4325" y="647700"/>
            <a:ext cx="3162300" cy="2598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5AEC8-3AB5-02FE-9C9F-07FBDC66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9025" y="647700"/>
            <a:ext cx="3163888" cy="2598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778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7C829-405F-480C-1337-C30280B2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8D65A-A8FE-6666-6C80-457B8105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646C-44D2-91C9-639C-03C86D89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34F8E-24A9-3B4B-B298-608764DE065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011434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4696-2F6A-C0BE-68FD-8E4B25D7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13AF-65C9-835B-3245-52CD749E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A8590-527D-F173-36FF-E0D4C68E6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8D882-4352-77F2-5EF0-93D4337E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E7212-B55C-A526-B54C-27A14BDF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04CE3-7DBD-F448-B2BE-94CBB995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EEE8B3-C067-AD45-9073-E020C77EAC3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9312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B436-B507-3485-F7C9-7DF44EA6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FF5AA-BEB3-1C41-4C43-E3509409B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9D66-59E7-7BB3-B2F2-5ECB966CA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94F73-5B70-8456-6ED1-980B2031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C116D-575E-6585-4498-F7207283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8EC39-3591-E26F-EEB5-64EF5FBA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416A20-721A-7C40-95F9-2962A1E9FB6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231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D3B1-6588-5213-ECAE-45FFC727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CC694-FE5E-4D06-7656-9ABF0A7C5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655B-7AE5-5F37-ED21-CF1688AA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12FF-C50F-9C7A-5BEB-D1F7EDCF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09614-6699-C7A8-E0F3-779E4C88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577C91-ABA1-5349-B1B6-D60F4D51600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2041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46AFF-AA74-D8DB-BB4B-A47E670CC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C4D5-7A5E-023B-4A4B-6892FB875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74AD-ED03-2A81-3953-3C5F9205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4EAB-A725-829D-B0A0-95552350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18CA9-35BE-1EDF-CB41-91DA7EB6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6EC330-6B0D-D64D-AF44-0B22A20526C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03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8E7D-2340-FADA-EC3D-9900710C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5493-7895-18EE-370E-BDA874DA8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96967-7994-F973-350F-EB32AA046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711A4-89AB-B146-DA69-95B9EC266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D9ACE-EB5E-4FA1-2671-6DFC88A35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B3F6-8005-D12E-E1CD-77CE6CA7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8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2671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142F-CE32-8321-5934-B2489F9A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0B02-B4FC-8EB8-5E70-75A8B6FF8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1F275-3B84-BC0E-4417-4ABDDFE28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46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91A1-8696-201C-C15D-76971D23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F3C27-BA07-29E1-401A-57D41ED4F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9A839-1C62-B127-2942-67534337E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589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6FDA5-653A-A635-4504-0D7EE316B7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4FAF2-5AF0-49B5-54B7-D926152B73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FAE1A-D3A6-804A-F551-6A290C124C3A}"/>
              </a:ext>
            </a:extLst>
          </p:cNvPr>
          <p:cNvSpPr txBox="1"/>
          <p:nvPr/>
        </p:nvSpPr>
        <p:spPr>
          <a:xfrm>
            <a:off x="3998880" y="4596840"/>
            <a:ext cx="4392000" cy="794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Instructor: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February 9-16. 2024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Centre for Data, Culture &amp; Society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FDD7C56-F962-463D-9D11-88F40EDF462F}"/>
              </a:ext>
            </a:extLst>
          </p:cNvPr>
          <p:cNvSpPr/>
          <p:nvPr/>
        </p:nvSpPr>
        <p:spPr>
          <a:xfrm>
            <a:off x="25919" y="4628880"/>
            <a:ext cx="6120000" cy="18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435B071-B1A3-6903-6558-D0E0AA4090AF}"/>
              </a:ext>
            </a:extLst>
          </p:cNvPr>
          <p:cNvSpPr/>
          <p:nvPr/>
        </p:nvSpPr>
        <p:spPr>
          <a:xfrm>
            <a:off x="3859200" y="5324400"/>
            <a:ext cx="624024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5D44F7D-4D47-CF5C-673E-D59F9EABF04E}"/>
              </a:ext>
            </a:extLst>
          </p:cNvPr>
          <p:cNvSpPr/>
          <p:nvPr/>
        </p:nvSpPr>
        <p:spPr>
          <a:xfrm>
            <a:off x="4044960" y="4944960"/>
            <a:ext cx="7200" cy="48744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hangingPunct="0">
        <a:buNone/>
        <a:tabLst/>
        <a:defRPr lang="en-GB" sz="32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E2F67-20D6-5E10-43DB-7AB724C3D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5C616-BB8A-614D-AEA6-5CDD87F2B4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5"/>
            <a:r>
              <a:rPr lang="en-GB"/>
              <a:t>Sixth Outline Level</a:t>
            </a:r>
          </a:p>
          <a:p>
            <a:pPr lvl="6"/>
            <a:r>
              <a:rPr lang="en-GB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7AE98-A42E-4154-0BEA-53D1D2CEA0A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256000"/>
            <a:ext cx="1655999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5C015-B991-286D-2135-67AD11EB76B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20000" y="5256000"/>
            <a:ext cx="4680000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1E91-3B3F-18B9-5C93-6F8EFBE877A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60000" y="5256000"/>
            <a:ext cx="1620000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fld id="{2FBDD503-EF11-8C4E-A190-2482C1AC8EE3}" type="slidenum">
              <a:t>‹#›</a:t>
            </a:fld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9796C97-0031-B004-0E1C-C7FA4C461E17}"/>
              </a:ext>
            </a:extLst>
          </p:cNvPr>
          <p:cNvSpPr/>
          <p:nvPr/>
        </p:nvSpPr>
        <p:spPr>
          <a:xfrm>
            <a:off x="20880" y="607320"/>
            <a:ext cx="6120000" cy="18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598BF77-6F1B-5F42-9263-D883303A7321}"/>
              </a:ext>
            </a:extLst>
          </p:cNvPr>
          <p:cNvSpPr/>
          <p:nvPr/>
        </p:nvSpPr>
        <p:spPr>
          <a:xfrm>
            <a:off x="4430520" y="840960"/>
            <a:ext cx="567396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ED26EDD-707B-7850-21FB-84F2C0307A73}"/>
              </a:ext>
            </a:extLst>
          </p:cNvPr>
          <p:cNvSpPr/>
          <p:nvPr/>
        </p:nvSpPr>
        <p:spPr>
          <a:xfrm>
            <a:off x="9819720" y="474480"/>
            <a:ext cx="7200" cy="493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FC06D7D-F70F-3B34-3D6A-348A1A3CFA72}"/>
              </a:ext>
            </a:extLst>
          </p:cNvPr>
          <p:cNvSpPr/>
          <p:nvPr/>
        </p:nvSpPr>
        <p:spPr>
          <a:xfrm>
            <a:off x="1900800" y="5204880"/>
            <a:ext cx="7465319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95E7F06-D7BC-4C80-21C2-6B55C8C96F8E}"/>
              </a:ext>
            </a:extLst>
          </p:cNvPr>
          <p:cNvSpPr/>
          <p:nvPr/>
        </p:nvSpPr>
        <p:spPr>
          <a:xfrm>
            <a:off x="9259920" y="4917240"/>
            <a:ext cx="7200" cy="34956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0">
        <a:buNone/>
        <a:tabLst/>
        <a:defRPr lang="en-GB" sz="32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  <a:lvl2pPr lvl="1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2pPr>
      <a:lvl3pPr lvl="2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3pPr>
      <a:lvl4pPr lvl="3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4pPr>
      <a:lvl5pPr lvl="4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5pPr>
      <a:lvl6pPr lvl="5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6pPr>
      <a:lvl7pPr lvl="6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CE6088BE-3C4B-631A-FAF5-BDB6B10B0DC3}"/>
              </a:ext>
            </a:extLst>
          </p:cNvPr>
          <p:cNvSpPr/>
          <p:nvPr/>
        </p:nvSpPr>
        <p:spPr>
          <a:xfrm>
            <a:off x="0" y="179280"/>
            <a:ext cx="4149719" cy="416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close/>
              </a:path>
            </a:pathLst>
          </a:custGeom>
          <a:solidFill>
            <a:srgbClr val="F2C02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95F4A10-A75A-0C75-616E-1C8510F6B129}"/>
              </a:ext>
            </a:extLst>
          </p:cNvPr>
          <p:cNvSpPr/>
          <p:nvPr/>
        </p:nvSpPr>
        <p:spPr>
          <a:xfrm>
            <a:off x="788040" y="1495800"/>
            <a:ext cx="8495280" cy="3646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close/>
              </a:path>
            </a:pathLst>
          </a:custGeom>
          <a:solidFill>
            <a:srgbClr val="F2C02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9B369157-A001-58E0-A772-1931B2FBC2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359DE-AB1A-63C3-563D-5202C7BA3B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5"/>
            <a:r>
              <a:rPr lang="en-GB"/>
              <a:t>Sixth Outline Level</a:t>
            </a:r>
          </a:p>
          <a:p>
            <a:pPr lvl="6"/>
            <a:r>
              <a:rPr lang="en-GB"/>
              <a:t>Seventh Outline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9CBB7B-36DD-2824-7097-9DF3CCC6EE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E67EA3-75F5-66B3-50A2-41FCF0D9DC2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214084-1959-1B03-29A1-4D6B4217C49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fld id="{A1071DB5-D5C3-6C4E-9931-74DF53C429CE}" type="slidenum">
              <a:t>‹#›</a:t>
            </a:fld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8C3D87-1AA1-7184-185C-60E8B839A167}"/>
              </a:ext>
            </a:extLst>
          </p:cNvPr>
          <p:cNvSpPr/>
          <p:nvPr/>
        </p:nvSpPr>
        <p:spPr>
          <a:xfrm>
            <a:off x="320400" y="667080"/>
            <a:ext cx="167040" cy="41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vert="horz" wrap="none" lIns="104400" tIns="59400" rIns="104400" bIns="59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C398DA8-2B94-3CA6-0DA5-6F99C05AE608}"/>
              </a:ext>
            </a:extLst>
          </p:cNvPr>
          <p:cNvSpPr/>
          <p:nvPr/>
        </p:nvSpPr>
        <p:spPr>
          <a:xfrm>
            <a:off x="336600" y="708480"/>
            <a:ext cx="134640" cy="41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vert="horz" wrap="none" lIns="104400" tIns="59400" rIns="104400" bIns="59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69466ABF-507D-F80D-8528-2F1D3C7F7831}"/>
              </a:ext>
            </a:extLst>
          </p:cNvPr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vert="horz" wrap="none" lIns="104400" tIns="59400" rIns="104400" bIns="59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lvl="0" algn="ctr" rtl="0" hangingPunct="0">
        <a:buNone/>
        <a:tabLst/>
        <a:defRPr lang="en-GB" sz="32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1pPr>
      <a:lvl2pPr lvl="1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2pPr>
      <a:lvl3pPr lvl="2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3pPr>
      <a:lvl4pPr lvl="3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4pPr>
      <a:lvl5pPr lvl="4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5pPr>
      <a:lvl6pPr lvl="5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6pPr>
      <a:lvl7pPr lvl="6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2C5FBDF2-61F7-6CB1-6E81-B86BBAE02517}"/>
              </a:ext>
            </a:extLst>
          </p:cNvPr>
          <p:cNvSpPr/>
          <p:nvPr/>
        </p:nvSpPr>
        <p:spPr>
          <a:xfrm>
            <a:off x="571680" y="261360"/>
            <a:ext cx="8935560" cy="5146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close/>
              </a:path>
            </a:pathLst>
          </a:custGeom>
          <a:solidFill>
            <a:srgbClr val="F2C02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6EBB1497-DA8D-D828-E56E-B3378E5F10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43858-D697-7731-C84E-76799287FA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716C-F882-3B7B-4261-F6631ECFCE7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4E99B-A2FB-3AD8-83AF-8CA0DEF80DF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AFC9B-DB63-FFA7-2874-7428EE2341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9185202-8B56-9142-8F7E-F1137406D9FB}" type="slidenum">
              <a:t>‹#›</a:t>
            </a:fld>
            <a:endParaRPr lang="en-GB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8EBCE56-1BF8-3565-426A-AF559E14FD31}"/>
              </a:ext>
            </a:extLst>
          </p:cNvPr>
          <p:cNvSpPr/>
          <p:nvPr/>
        </p:nvSpPr>
        <p:spPr>
          <a:xfrm>
            <a:off x="1153080" y="3584520"/>
            <a:ext cx="1193040" cy="1436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close/>
              </a:path>
            </a:pathLst>
          </a:custGeom>
          <a:noFill/>
          <a:ln w="60120" cap="sq">
            <a:solidFill>
              <a:srgbClr val="FFFFFF"/>
            </a:solidFill>
            <a:prstDash val="solid"/>
            <a:miter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9353F1F-4A6F-3B11-879F-F11B60B15CCF}"/>
              </a:ext>
            </a:extLst>
          </p:cNvPr>
          <p:cNvSpPr/>
          <p:nvPr/>
        </p:nvSpPr>
        <p:spPr>
          <a:xfrm>
            <a:off x="1469520" y="5021640"/>
            <a:ext cx="560160" cy="139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close/>
              </a:path>
            </a:pathLst>
          </a:cu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5DA279C-DFFC-FBC6-C63A-3078F550EE1C}"/>
              </a:ext>
            </a:extLst>
          </p:cNvPr>
          <p:cNvSpPr/>
          <p:nvPr/>
        </p:nvSpPr>
        <p:spPr>
          <a:xfrm>
            <a:off x="1523520" y="5159880"/>
            <a:ext cx="451799" cy="139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close/>
              </a:path>
            </a:pathLst>
          </a:cu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49E3C35-8EFE-D099-5665-6DA5213E2118}"/>
              </a:ext>
            </a:extLst>
          </p:cNvPr>
          <p:cNvSpPr/>
          <p:nvPr/>
        </p:nvSpPr>
        <p:spPr>
          <a:xfrm>
            <a:off x="1479600" y="3981239"/>
            <a:ext cx="546120" cy="104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close/>
              </a:path>
            </a:pathLst>
          </a:cu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6822878E-DE34-60EA-ECA7-D95F2CA4DA56}"/>
              </a:ext>
            </a:extLst>
          </p:cNvPr>
          <p:cNvSpPr/>
          <p:nvPr/>
        </p:nvSpPr>
        <p:spPr>
          <a:xfrm>
            <a:off x="1749600" y="3056400"/>
            <a:ext cx="0" cy="204839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949E1BB4-4AA6-65E5-4DD0-CF4066DB2D11}"/>
              </a:ext>
            </a:extLst>
          </p:cNvPr>
          <p:cNvSpPr/>
          <p:nvPr/>
        </p:nvSpPr>
        <p:spPr>
          <a:xfrm flipH="1">
            <a:off x="2456280" y="3353040"/>
            <a:ext cx="145080" cy="144719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1F9A8CD8-755E-FB3D-6C59-4F2E27E1747D}"/>
              </a:ext>
            </a:extLst>
          </p:cNvPr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A49F3834-038C-A2DD-4F71-069A7744612A}"/>
              </a:ext>
            </a:extLst>
          </p:cNvPr>
          <p:cNvSpPr/>
          <p:nvPr/>
        </p:nvSpPr>
        <p:spPr>
          <a:xfrm>
            <a:off x="898200" y="3353040"/>
            <a:ext cx="145080" cy="144719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262383C9-43FB-4E12-958B-E346353CC5BF}"/>
              </a:ext>
            </a:extLst>
          </p:cNvPr>
          <p:cNvSpPr/>
          <p:nvPr/>
        </p:nvSpPr>
        <p:spPr>
          <a:xfrm>
            <a:off x="673920" y="4145400"/>
            <a:ext cx="204839" cy="0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D03C4606-B79A-5A11-040D-05DC429317BD}"/>
              </a:ext>
            </a:extLst>
          </p:cNvPr>
          <p:cNvSpPr/>
          <p:nvPr/>
        </p:nvSpPr>
        <p:spPr>
          <a:xfrm flipV="1">
            <a:off x="8079480" y="1475999"/>
            <a:ext cx="99360" cy="147241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vert="horz" wrap="none" lIns="133920" tIns="88920" rIns="133920" bIns="889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8D52E718-0BE5-9FD9-FBA2-7C5066B512ED}"/>
              </a:ext>
            </a:extLst>
          </p:cNvPr>
          <p:cNvSpPr/>
          <p:nvPr/>
        </p:nvSpPr>
        <p:spPr>
          <a:xfrm flipV="1">
            <a:off x="7599600" y="955799"/>
            <a:ext cx="176400" cy="32761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vert="horz" wrap="none" lIns="133920" tIns="88920" rIns="133920" bIns="889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D1C27499-42C3-A181-E2EA-C0F486A4CCD6}"/>
              </a:ext>
            </a:extLst>
          </p:cNvPr>
          <p:cNvSpPr/>
          <p:nvPr/>
        </p:nvSpPr>
        <p:spPr>
          <a:xfrm>
            <a:off x="7820640" y="307080"/>
            <a:ext cx="150119" cy="101159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vert="horz" wrap="none" lIns="133920" tIns="88920" rIns="133920" bIns="889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105E4E71-701A-286E-F707-A21329CFA53D}"/>
              </a:ext>
            </a:extLst>
          </p:cNvPr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vert="horz" wrap="none" lIns="133920" tIns="88920" rIns="133920" bIns="889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D1DD3744-CEAD-49C6-46AD-53CA3418C137}"/>
              </a:ext>
            </a:extLst>
          </p:cNvPr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vert="horz" wrap="none" lIns="133920" tIns="88920" rIns="133920" bIns="889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D3BB724-14D8-5147-6B08-51CE62584658}"/>
              </a:ext>
            </a:extLst>
          </p:cNvPr>
          <p:cNvSpPr/>
          <p:nvPr/>
        </p:nvSpPr>
        <p:spPr>
          <a:xfrm>
            <a:off x="6364080" y="928440"/>
            <a:ext cx="167400" cy="180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prstDash val="solid"/>
            <a:round/>
          </a:ln>
        </p:spPr>
        <p:txBody>
          <a:bodyPr vert="horz" wrap="none" lIns="113400" tIns="68400" rIns="113400" bIns="68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AE437DBE-DE03-CB52-A792-7BCA5E501B65}"/>
              </a:ext>
            </a:extLst>
          </p:cNvPr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vert="horz" wrap="none" lIns="123839" tIns="78840" rIns="123839" bIns="7884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64668172-2FB8-04E3-FCD1-6304A3D7EC63}"/>
              </a:ext>
            </a:extLst>
          </p:cNvPr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vert="horz" wrap="none" lIns="123839" tIns="78840" rIns="123839" bIns="7884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BDF4E51-5B77-09BB-DB4B-0BA7F668D744}"/>
              </a:ext>
            </a:extLst>
          </p:cNvPr>
          <p:cNvSpPr/>
          <p:nvPr/>
        </p:nvSpPr>
        <p:spPr>
          <a:xfrm>
            <a:off x="8921520" y="3384360"/>
            <a:ext cx="190080" cy="190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close/>
              </a:path>
            </a:pathLst>
          </a:custGeom>
          <a:noFill/>
          <a:ln w="46080" cap="rnd">
            <a:solidFill>
              <a:srgbClr val="FFFFFF"/>
            </a:solidFill>
            <a:prstDash val="solid"/>
            <a:round/>
          </a:ln>
        </p:spPr>
        <p:txBody>
          <a:bodyPr vert="horz" wrap="none" lIns="113040" tIns="68040" rIns="113040" bIns="6804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DFA7848-753C-E00D-4CF2-11312782FF16}"/>
              </a:ext>
            </a:extLst>
          </p:cNvPr>
          <p:cNvSpPr/>
          <p:nvPr/>
        </p:nvSpPr>
        <p:spPr>
          <a:xfrm>
            <a:off x="1030320" y="502559"/>
            <a:ext cx="167400" cy="180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prstDash val="solid"/>
            <a:round/>
          </a:ln>
        </p:spPr>
        <p:txBody>
          <a:bodyPr vert="horz" wrap="none" lIns="113400" tIns="68400" rIns="113400" bIns="68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33AE387-A9D9-ECAE-C5E5-2E1EE77437A3}"/>
              </a:ext>
            </a:extLst>
          </p:cNvPr>
          <p:cNvSpPr/>
          <p:nvPr/>
        </p:nvSpPr>
        <p:spPr>
          <a:xfrm>
            <a:off x="4014360" y="3813480"/>
            <a:ext cx="167400" cy="180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prstDash val="solid"/>
            <a:round/>
          </a:ln>
        </p:spPr>
        <p:txBody>
          <a:bodyPr vert="horz" wrap="none" lIns="113400" tIns="68400" rIns="113400" bIns="68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70C38ED1-9035-03C7-3D58-D20F1C2941A5}"/>
              </a:ext>
            </a:extLst>
          </p:cNvPr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vert="horz" wrap="none" lIns="123839" tIns="78840" rIns="123839" bIns="7884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F477EB0F-612D-E568-6296-127166E1C3AB}"/>
              </a:ext>
            </a:extLst>
          </p:cNvPr>
          <p:cNvSpPr/>
          <p:nvPr/>
        </p:nvSpPr>
        <p:spPr>
          <a:xfrm>
            <a:off x="6185519" y="4992840"/>
            <a:ext cx="93601" cy="21240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vert="horz" wrap="none" lIns="123839" tIns="78840" rIns="123839" bIns="7884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420CA2-2B6F-CF7C-2184-96565CC68D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 Modelling with LDA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E47CD-828A-9EB6-5B5D-E9913695B79F}"/>
              </a:ext>
            </a:extLst>
          </p:cNvPr>
          <p:cNvSpPr txBox="1"/>
          <p:nvPr/>
        </p:nvSpPr>
        <p:spPr>
          <a:xfrm>
            <a:off x="4023360" y="4623061"/>
            <a:ext cx="5573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Instructor: Xandra Dave Cochran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April 3-10, 2024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Centre for Data, Culture &amp; Society</a:t>
            </a:r>
          </a:p>
        </p:txBody>
      </p:sp>
      <p:pic>
        <p:nvPicPr>
          <p:cNvPr id="1026" name="Picture 2" descr="41. PETER LEJEUNE DIRICHLET – SAPAVIVA">
            <a:extLst>
              <a:ext uri="{FF2B5EF4-FFF2-40B4-BE49-F238E27FC236}">
                <a16:creationId xmlns:a16="http://schemas.microsoft.com/office/drawing/2014/main" id="{3AC65AD5-991F-C592-7840-E73D036B7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61" y="12136"/>
            <a:ext cx="3947780" cy="395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66830-9968-3EA9-816F-D2D55C7FC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490" y="3319349"/>
            <a:ext cx="1026006" cy="7314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10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Latent Dirichlet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3076909" cy="3778060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 are vectors of probabilities of words</a:t>
            </a:r>
          </a:p>
          <a:p>
            <a:pPr marL="457200" indent="-457200"/>
            <a:endParaRPr lang="en-GB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CBB57-F423-3BE4-B4AB-58754182F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886" y="908499"/>
            <a:ext cx="6094077" cy="32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11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Latent Dirichlet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3076909" cy="3778060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 are vectors of probabilities of words</a:t>
            </a:r>
          </a:p>
          <a:p>
            <a:pPr marL="457200" indent="-457200"/>
            <a:r>
              <a:rPr lang="en-GB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document may be a blend  of multiple topics</a:t>
            </a:r>
          </a:p>
          <a:p>
            <a:pPr marL="457200" indent="-457200"/>
            <a:endParaRPr lang="en-GB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CBB57-F423-3BE4-B4AB-58754182F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886" y="908499"/>
            <a:ext cx="6094077" cy="32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1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12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Latent Dirichlet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3076909" cy="3778060"/>
          </a:xfrm>
        </p:spPr>
        <p:txBody>
          <a:bodyPr>
            <a:normAutofit fontScale="85000" lnSpcReduction="20000"/>
          </a:bodyPr>
          <a:lstStyle/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 are vectors of probabilities of words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document may be a blend  of multiple topics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model makes use of </a:t>
            </a:r>
            <a:r>
              <a:rPr lang="en-GB" sz="2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Dirichlet Distributions</a:t>
            </a:r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model the relations from Topics to Documents and Words to Topics…</a:t>
            </a:r>
          </a:p>
          <a:p>
            <a:pPr marL="457200" indent="-457200"/>
            <a:endParaRPr lang="en-GB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CBB57-F423-3BE4-B4AB-58754182F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886" y="908499"/>
            <a:ext cx="6094077" cy="32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13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Latent Dirichlet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3076909" cy="3778060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Dirichlet distribution a generative model...</a:t>
            </a:r>
          </a:p>
          <a:p>
            <a:pPr marL="457200" indent="-457200"/>
            <a:endParaRPr lang="en-GB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F076794F-4230-D17A-0133-F88FC57B993C}"/>
              </a:ext>
            </a:extLst>
          </p:cNvPr>
          <p:cNvSpPr/>
          <p:nvPr/>
        </p:nvSpPr>
        <p:spPr>
          <a:xfrm>
            <a:off x="3760360" y="965930"/>
            <a:ext cx="2129667" cy="190549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81757A-EB44-58B4-FD50-5FE944793F2C}"/>
              </a:ext>
            </a:extLst>
          </p:cNvPr>
          <p:cNvSpPr/>
          <p:nvPr/>
        </p:nvSpPr>
        <p:spPr>
          <a:xfrm>
            <a:off x="4925961" y="1244764"/>
            <a:ext cx="58994" cy="81836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E4F433-0393-A5B8-A140-A2E20C5C51C6}"/>
              </a:ext>
            </a:extLst>
          </p:cNvPr>
          <p:cNvSpPr/>
          <p:nvPr/>
        </p:nvSpPr>
        <p:spPr>
          <a:xfrm>
            <a:off x="5244526" y="2353842"/>
            <a:ext cx="58993" cy="8221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41856-58CD-749E-C56B-0EEB2FC2090D}"/>
              </a:ext>
            </a:extLst>
          </p:cNvPr>
          <p:cNvSpPr/>
          <p:nvPr/>
        </p:nvSpPr>
        <p:spPr>
          <a:xfrm>
            <a:off x="4159045" y="2620789"/>
            <a:ext cx="53094" cy="4571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95E5C-D9B5-51A1-F48F-A0BEF542A1B7}"/>
              </a:ext>
            </a:extLst>
          </p:cNvPr>
          <p:cNvSpPr txBox="1"/>
          <p:nvPr/>
        </p:nvSpPr>
        <p:spPr>
          <a:xfrm>
            <a:off x="3580908" y="2795222"/>
            <a:ext cx="536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AB6E0-1C11-1343-BF75-038CEA2F5B19}"/>
              </a:ext>
            </a:extLst>
          </p:cNvPr>
          <p:cNvSpPr txBox="1"/>
          <p:nvPr/>
        </p:nvSpPr>
        <p:spPr>
          <a:xfrm>
            <a:off x="4713803" y="71287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music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DD36D-167D-43E3-84A7-74068A59C974}"/>
              </a:ext>
            </a:extLst>
          </p:cNvPr>
          <p:cNvSpPr txBox="1"/>
          <p:nvPr/>
        </p:nvSpPr>
        <p:spPr>
          <a:xfrm>
            <a:off x="5810696" y="2810127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</a:t>
            </a:r>
          </a:p>
          <a:p>
            <a:r>
              <a:rPr lang="en-US" sz="1400" dirty="0">
                <a:solidFill>
                  <a:schemeClr val="bg1"/>
                </a:solidFill>
              </a:rPr>
              <a:t>science</a:t>
            </a:r>
          </a:p>
        </p:txBody>
      </p:sp>
      <p:pic>
        <p:nvPicPr>
          <p:cNvPr id="2054" name="Picture 6" descr="Tetrahedron">
            <a:extLst>
              <a:ext uri="{FF2B5EF4-FFF2-40B4-BE49-F238E27FC236}">
                <a16:creationId xmlns:a16="http://schemas.microsoft.com/office/drawing/2014/main" id="{056BE55F-E80E-E8D6-92A0-628712A8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79" y="2353842"/>
            <a:ext cx="20066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E08A9B-3055-929A-CB06-FF02EC708329}"/>
              </a:ext>
            </a:extLst>
          </p:cNvPr>
          <p:cNvSpPr txBox="1"/>
          <p:nvPr/>
        </p:nvSpPr>
        <p:spPr>
          <a:xfrm>
            <a:off x="7839478" y="2069663"/>
            <a:ext cx="152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music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298FD4-FBA1-BBE0-8B0C-C8145FE89D77}"/>
              </a:ext>
            </a:extLst>
          </p:cNvPr>
          <p:cNvSpPr txBox="1"/>
          <p:nvPr/>
        </p:nvSpPr>
        <p:spPr>
          <a:xfrm>
            <a:off x="6585478" y="4092096"/>
            <a:ext cx="536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CBFFA-F09D-83A7-8DB9-E7C3682857BC}"/>
              </a:ext>
            </a:extLst>
          </p:cNvPr>
          <p:cNvSpPr txBox="1"/>
          <p:nvPr/>
        </p:nvSpPr>
        <p:spPr>
          <a:xfrm>
            <a:off x="8430349" y="4532963"/>
            <a:ext cx="674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coffee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64639-3136-A63B-ECB3-B5DE5E67F6C8}"/>
              </a:ext>
            </a:extLst>
          </p:cNvPr>
          <p:cNvSpPr txBox="1"/>
          <p:nvPr/>
        </p:nvSpPr>
        <p:spPr>
          <a:xfrm>
            <a:off x="9042559" y="3458742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</a:t>
            </a:r>
          </a:p>
          <a:p>
            <a:r>
              <a:rPr lang="en-US" sz="1400" dirty="0">
                <a:solidFill>
                  <a:schemeClr val="bg1"/>
                </a:solidFill>
              </a:rPr>
              <a:t>science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F426EA-638A-96EC-21E4-512403876070}"/>
              </a:ext>
            </a:extLst>
          </p:cNvPr>
          <p:cNvSpPr/>
          <p:nvPr/>
        </p:nvSpPr>
        <p:spPr>
          <a:xfrm>
            <a:off x="8618956" y="4089060"/>
            <a:ext cx="64893" cy="564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AA4E63-FB20-6402-0B4D-F4062FF1B218}"/>
              </a:ext>
            </a:extLst>
          </p:cNvPr>
          <p:cNvSpPr/>
          <p:nvPr/>
        </p:nvSpPr>
        <p:spPr>
          <a:xfrm>
            <a:off x="7981826" y="4032660"/>
            <a:ext cx="64893" cy="564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14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Bag of Words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2345E7-EE18-0A50-D92F-E9EE16F43692}"/>
              </a:ext>
            </a:extLst>
          </p:cNvPr>
          <p:cNvSpPr txBox="1">
            <a:spLocks/>
          </p:cNvSpPr>
          <p:nvPr/>
        </p:nvSpPr>
        <p:spPr>
          <a:xfrm>
            <a:off x="503999" y="1326600"/>
            <a:ext cx="8676001" cy="37780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simplify the data by throwing out word order and just considering the number of occurrences of each word in a document</a:t>
            </a:r>
          </a:p>
        </p:txBody>
      </p:sp>
    </p:spTree>
    <p:extLst>
      <p:ext uri="{BB962C8B-B14F-4D97-AF65-F5344CB8AC3E}">
        <p14:creationId xmlns:p14="http://schemas.microsoft.com/office/powerpoint/2010/main" val="118024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15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Bag of Words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2345E7-EE18-0A50-D92F-E9EE16F43692}"/>
              </a:ext>
            </a:extLst>
          </p:cNvPr>
          <p:cNvSpPr txBox="1">
            <a:spLocks/>
          </p:cNvSpPr>
          <p:nvPr/>
        </p:nvSpPr>
        <p:spPr>
          <a:xfrm>
            <a:off x="503999" y="1326600"/>
            <a:ext cx="8676001" cy="37780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simplify the data by throwing out word order and just considering the number of occurrences of each word in a document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also ignore stop-words like ‘and’, ‘is’, etc</a:t>
            </a:r>
          </a:p>
        </p:txBody>
      </p:sp>
    </p:spTree>
    <p:extLst>
      <p:ext uri="{BB962C8B-B14F-4D97-AF65-F5344CB8AC3E}">
        <p14:creationId xmlns:p14="http://schemas.microsoft.com/office/powerpoint/2010/main" val="321958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16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Bag of Words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2345E7-EE18-0A50-D92F-E9EE16F43692}"/>
              </a:ext>
            </a:extLst>
          </p:cNvPr>
          <p:cNvSpPr txBox="1">
            <a:spLocks/>
          </p:cNvSpPr>
          <p:nvPr/>
        </p:nvSpPr>
        <p:spPr>
          <a:xfrm>
            <a:off x="503999" y="1326600"/>
            <a:ext cx="8676001" cy="37780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simplify the data by throwing out word order and just considering the number of occurrences of each word in a document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also ignore stop-words like ‘and’, ‘is’, etc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numbers, links, punctuation, etc</a:t>
            </a:r>
          </a:p>
        </p:txBody>
      </p:sp>
    </p:spTree>
    <p:extLst>
      <p:ext uri="{BB962C8B-B14F-4D97-AF65-F5344CB8AC3E}">
        <p14:creationId xmlns:p14="http://schemas.microsoft.com/office/powerpoint/2010/main" val="350677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17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Bag of Words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2345E7-EE18-0A50-D92F-E9EE16F43692}"/>
              </a:ext>
            </a:extLst>
          </p:cNvPr>
          <p:cNvSpPr txBox="1">
            <a:spLocks/>
          </p:cNvSpPr>
          <p:nvPr/>
        </p:nvSpPr>
        <p:spPr>
          <a:xfrm>
            <a:off x="503999" y="1326600"/>
            <a:ext cx="8676001" cy="37780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simplify the data by throwing out word order and just considering the number of occurrences of each word in a document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also ignore stop-words like ‘and’, ‘is’, etc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numbers, links, punctuation, etc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anything else we think is going to be frequent across all documents – like ‘UN’ in a corpus of UN tweets</a:t>
            </a:r>
          </a:p>
          <a:p>
            <a:pPr marL="457200" indent="-457200"/>
            <a:endParaRPr lang="en-GB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6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27DA-0174-7AF1-E88E-E9E3B6F678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20160" y="680760"/>
            <a:ext cx="4545720" cy="4359240"/>
          </a:xfrm>
        </p:spPr>
        <p:txBody>
          <a:bodyPr vert="horz"/>
          <a:lstStyle/>
          <a:p>
            <a:pPr lvl="0" algn="l"/>
            <a:r>
              <a:rPr lang="en-GB" sz="13000" b="1">
                <a:solidFill>
                  <a:srgbClr val="000000"/>
                </a:solidFill>
                <a:latin typeface="TlwgTypewriter" pitchFamily="50"/>
              </a:rPr>
              <a:t>DEMO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19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topics (</a:t>
            </a:r>
            <a:r>
              <a:rPr lang="en-GB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2345E7-EE18-0A50-D92F-E9EE16F43692}"/>
              </a:ext>
            </a:extLst>
          </p:cNvPr>
          <p:cNvSpPr txBox="1">
            <a:spLocks/>
          </p:cNvSpPr>
          <p:nvPr/>
        </p:nvSpPr>
        <p:spPr>
          <a:xfrm>
            <a:off x="503999" y="1326600"/>
            <a:ext cx="8676001" cy="37780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do we know how many topics we need?</a:t>
            </a:r>
          </a:p>
        </p:txBody>
      </p:sp>
    </p:spTree>
    <p:extLst>
      <p:ext uri="{BB962C8B-B14F-4D97-AF65-F5344CB8AC3E}">
        <p14:creationId xmlns:p14="http://schemas.microsoft.com/office/powerpoint/2010/main" val="125884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23CC51F-41B5-132F-8B6D-CC5ED95A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8A7CCB-1AA8-AD49-8C51-5DFCC1872A6D}" type="slidenum">
              <a:rPr lang="en-GB" smtClean="0"/>
              <a:t>2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AA745-DBE1-8606-6FDA-DA6B704186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0814" y="1054234"/>
            <a:ext cx="9071640" cy="3288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 Modelling: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Unsupervised Machine Learning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20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topics (</a:t>
            </a:r>
            <a:r>
              <a:rPr lang="en-GB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2345E7-EE18-0A50-D92F-E9EE16F43692}"/>
              </a:ext>
            </a:extLst>
          </p:cNvPr>
          <p:cNvSpPr txBox="1">
            <a:spLocks/>
          </p:cNvSpPr>
          <p:nvPr/>
        </p:nvSpPr>
        <p:spPr>
          <a:xfrm>
            <a:off x="503999" y="1326600"/>
            <a:ext cx="8676001" cy="37780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do we know how many topics we need?</a:t>
            </a:r>
          </a:p>
          <a:p>
            <a:pPr marL="457200" indent="-457200"/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different numbers of topics and see what gives a sensible result!</a:t>
            </a:r>
          </a:p>
        </p:txBody>
      </p:sp>
    </p:spTree>
    <p:extLst>
      <p:ext uri="{BB962C8B-B14F-4D97-AF65-F5344CB8AC3E}">
        <p14:creationId xmlns:p14="http://schemas.microsoft.com/office/powerpoint/2010/main" val="2162023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21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topics (</a:t>
            </a:r>
            <a:r>
              <a:rPr lang="en-GB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2345E7-EE18-0A50-D92F-E9EE16F43692}"/>
              </a:ext>
            </a:extLst>
          </p:cNvPr>
          <p:cNvSpPr txBox="1">
            <a:spLocks/>
          </p:cNvSpPr>
          <p:nvPr/>
        </p:nvSpPr>
        <p:spPr>
          <a:xfrm>
            <a:off x="503999" y="1326600"/>
            <a:ext cx="8676001" cy="37780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do we know how many topics we need?</a:t>
            </a:r>
          </a:p>
          <a:p>
            <a:pPr marL="457200" indent="-457200"/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different numbers of topics and see what gives a sensible result!</a:t>
            </a:r>
          </a:p>
          <a:p>
            <a:pPr marL="457200" indent="-457200"/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can use coherence scores (a measure of the internal similarity of a topic) to evaluate the quality of a topic or collection of topics</a:t>
            </a:r>
          </a:p>
        </p:txBody>
      </p:sp>
    </p:spTree>
    <p:extLst>
      <p:ext uri="{BB962C8B-B14F-4D97-AF65-F5344CB8AC3E}">
        <p14:creationId xmlns:p14="http://schemas.microsoft.com/office/powerpoint/2010/main" val="78465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22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topics (</a:t>
            </a:r>
            <a:r>
              <a:rPr lang="en-GB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2345E7-EE18-0A50-D92F-E9EE16F43692}"/>
              </a:ext>
            </a:extLst>
          </p:cNvPr>
          <p:cNvSpPr txBox="1">
            <a:spLocks/>
          </p:cNvSpPr>
          <p:nvPr/>
        </p:nvSpPr>
        <p:spPr>
          <a:xfrm>
            <a:off x="503999" y="1326600"/>
            <a:ext cx="8676001" cy="37780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do we know how many topics we need?</a:t>
            </a:r>
          </a:p>
          <a:p>
            <a:pPr marL="457200" indent="-457200"/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different numbers of topics and see what gives a sensible result!</a:t>
            </a:r>
          </a:p>
          <a:p>
            <a:pPr marL="457200" indent="-457200"/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can use coherence scores (a measure of the internal similarity of a topic) to evaluate the quality of a topic or collection of topics</a:t>
            </a:r>
          </a:p>
          <a:p>
            <a:pPr marL="457200" indent="-457200"/>
            <a:r>
              <a: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“It is based on the topic's top 15 words and shows how strongly pairs of these top 15 words support each other within the corpus” (Syed &amp; Spruit 2017)</a:t>
            </a:r>
          </a:p>
          <a:p>
            <a:pPr>
              <a:buNone/>
            </a:pPr>
            <a:endParaRPr lang="en-GB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81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23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topics (</a:t>
            </a:r>
            <a:r>
              <a:rPr lang="en-GB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2345E7-EE18-0A50-D92F-E9EE16F43692}"/>
              </a:ext>
            </a:extLst>
          </p:cNvPr>
          <p:cNvSpPr txBox="1">
            <a:spLocks/>
          </p:cNvSpPr>
          <p:nvPr/>
        </p:nvSpPr>
        <p:spPr>
          <a:xfrm>
            <a:off x="503999" y="1326600"/>
            <a:ext cx="8676001" cy="37780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 fontScale="92500"/>
          </a:bodyPr>
          <a:lstStyle>
            <a:lvl1pPr lvl="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1pPr>
            <a:lvl2pPr lvl="1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2pPr>
            <a:lvl3pPr lvl="2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3pPr>
            <a:lvl4pPr lvl="3" rtl="0" hangingPunct="0">
              <a:spcBef>
                <a:spcPts val="1417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4pPr>
            <a:lvl5pPr lvl="4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5pPr>
            <a:lvl6pPr lvl="5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6pPr>
            <a:lvl7pPr lvl="6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2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lwgTypewriter" pitchFamily="50"/>
                <a:ea typeface="DejaVu Sans" pitchFamily="2"/>
                <a:cs typeface="DejaVu 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do we know how many topics we need?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different numbers of topics and see what gives a sensible result!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can use coherence scores (a measure of the internal similarity of a topic) to evaluate the quality of a topic or collection of topics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“It is based on the topic's top 15 words and shows how strongly pairs of these top 15 words support each other within the corpus” (Syed &amp; Spruit 2017)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Agrees well with human evaluations of topic quality </a:t>
            </a:r>
          </a:p>
          <a:p>
            <a:pPr marL="457200" indent="-457200"/>
            <a:endParaRPr lang="en-GB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endParaRPr lang="en-GB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endParaRPr lang="en-GB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64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8579-BBB9-61BA-B833-F9ECFB0C2B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20160" y="680760"/>
            <a:ext cx="4545720" cy="4359240"/>
          </a:xfrm>
        </p:spPr>
        <p:txBody>
          <a:bodyPr vert="horz"/>
          <a:lstStyle/>
          <a:p>
            <a:pPr lvl="0" algn="l"/>
            <a:r>
              <a:rPr lang="en-GB" sz="13000" b="1">
                <a:solidFill>
                  <a:srgbClr val="000000"/>
                </a:solidFill>
                <a:latin typeface="TlwgTypewriter" pitchFamily="50"/>
              </a:rPr>
              <a:t>DEMO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25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 to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BERTopic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8676001" cy="3778060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 pre-processing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 only corpus data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Instability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Complexity</a:t>
            </a:r>
          </a:p>
          <a:p>
            <a:pPr>
              <a:buNone/>
            </a:pP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35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8579-BBB9-61BA-B833-F9ECFB0C2B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20160" y="680760"/>
            <a:ext cx="4545720" cy="4359240"/>
          </a:xfrm>
        </p:spPr>
        <p:txBody>
          <a:bodyPr vert="horz"/>
          <a:lstStyle/>
          <a:p>
            <a:pPr lvl="0" algn="l"/>
            <a:r>
              <a:rPr lang="en-GB" sz="13000" b="1">
                <a:solidFill>
                  <a:srgbClr val="000000"/>
                </a:solidFill>
                <a:latin typeface="TlwgTypewriter" pitchFamily="5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13332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290ACB1-9C81-B791-18F2-F8341620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D9F20F-FCED-844E-94E6-0DF29F686CD1}" type="slidenum">
              <a:rPr lang="en-GB" smtClean="0"/>
              <a:t>27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01C3-B533-AC1C-475E-F1D107B37D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Thanks Everyone!</a:t>
            </a:r>
          </a:p>
          <a:p>
            <a:pPr lvl="0">
              <a:buNone/>
            </a:pP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step: Notebook 3, BYO Data with </a:t>
            </a:r>
            <a:r>
              <a:rPr lang="en-GB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BERTopic</a:t>
            </a:r>
            <a:endParaRPr lang="en-GB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be released by the 12</a:t>
            </a:r>
            <a:r>
              <a:rPr lang="en-GB" sz="2400" baseline="30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>
              <a:buNone/>
            </a:pP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 in your own time, optional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>
              <a:buNone/>
            </a:pP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message me on Teams for office hours to discuss!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23CC51F-41B5-132F-8B6D-CC5ED95A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8A7CCB-1AA8-AD49-8C51-5DFCC1872A6D}" type="slidenum">
              <a:rPr lang="en-GB" smtClean="0"/>
              <a:t>3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AA745-DBE1-8606-6FDA-DA6B704186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0814" y="1054234"/>
            <a:ext cx="9071640" cy="3288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 Modelling: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Unsupervised Machine Learning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Identifies clusters of related words in text</a:t>
            </a:r>
          </a:p>
          <a:p>
            <a:pPr marL="457200" lvl="1" indent="-45720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7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23CC51F-41B5-132F-8B6D-CC5ED95A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8A7CCB-1AA8-AD49-8C51-5DFCC1872A6D}" type="slidenum">
              <a:rPr lang="en-GB" smtClean="0"/>
              <a:t>4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AA745-DBE1-8606-6FDA-DA6B704186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0814" y="1054234"/>
            <a:ext cx="9071640" cy="328824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 Modelling: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Unsupervised Machine Learning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Identifies clusters of related words in text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Does not require predefined categories – good for discovery and exploration of a dataset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2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6147-2898-1DD7-DD30-9CA86064D3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59760" y="1672920"/>
            <a:ext cx="8040240" cy="3367080"/>
          </a:xfrm>
        </p:spPr>
        <p:txBody>
          <a:bodyPr/>
          <a:lstStyle/>
          <a:p>
            <a:pPr lvl="0" algn="l"/>
            <a:r>
              <a:rPr lang="en-GB" sz="1800" dirty="0"/>
              <a:t>Is there anyone here today that wasn’t here for </a:t>
            </a:r>
            <a:r>
              <a:rPr lang="en-GB" sz="1800" dirty="0" err="1"/>
              <a:t>BERTopic</a:t>
            </a:r>
            <a:r>
              <a:rPr lang="en-GB" sz="1800" dirty="0"/>
              <a:t> last week? If so – HELLO! Welcome! And…</a:t>
            </a: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endParaRPr lang="en-GB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E4C7AA-B5B2-D2D8-AA81-C4A879EA05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20000" y="540000"/>
            <a:ext cx="6794640" cy="966600"/>
          </a:xfrm>
          <a:effectLst>
            <a:outerShdw dist="36146" dir="2700000" algn="tl">
              <a:srgbClr val="E8A202"/>
            </a:outerShdw>
          </a:effectLst>
        </p:spPr>
        <p:txBody>
          <a:bodyPr/>
          <a:lstStyle/>
          <a:p>
            <a:pPr lvl="0"/>
            <a:r>
              <a:rPr lang="en-GB" sz="5400"/>
              <a:t>Introductions!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6147-2898-1DD7-DD30-9CA86064D3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59760" y="1672920"/>
            <a:ext cx="8040240" cy="3367080"/>
          </a:xfrm>
        </p:spPr>
        <p:txBody>
          <a:bodyPr/>
          <a:lstStyle/>
          <a:p>
            <a:pPr lvl="0" algn="l"/>
            <a:r>
              <a:rPr lang="en-GB" sz="1800" dirty="0"/>
              <a:t>Is there anyone here today that wasn’t here for </a:t>
            </a:r>
            <a:r>
              <a:rPr lang="en-GB" sz="1800" dirty="0" err="1"/>
              <a:t>BERTopic</a:t>
            </a:r>
            <a:r>
              <a:rPr lang="en-GB" sz="1800" dirty="0"/>
              <a:t> last week? If so – HELLO! Welcome! And…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What is your previous experience with machine learning?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Why are you interested in topic modelling?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Have you used LLMs before?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Is there a dataset you have in mind to use for topic modelling in future?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E4C7AA-B5B2-D2D8-AA81-C4A879EA05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20000" y="540000"/>
            <a:ext cx="6794640" cy="966600"/>
          </a:xfrm>
          <a:effectLst>
            <a:outerShdw dist="36146" dir="2700000" algn="tl">
              <a:srgbClr val="E8A202"/>
            </a:outerShdw>
          </a:effectLst>
        </p:spPr>
        <p:txBody>
          <a:bodyPr/>
          <a:lstStyle/>
          <a:p>
            <a:pPr lvl="0"/>
            <a:r>
              <a:rPr lang="en-GB" sz="5400"/>
              <a:t>Introductions!</a:t>
            </a:r>
          </a:p>
        </p:txBody>
      </p:sp>
    </p:spTree>
    <p:extLst>
      <p:ext uri="{BB962C8B-B14F-4D97-AF65-F5344CB8AC3E}">
        <p14:creationId xmlns:p14="http://schemas.microsoft.com/office/powerpoint/2010/main" val="383123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7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Latent Dirichlet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8676001" cy="3778060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rather more old-school model than </a:t>
            </a:r>
            <a:r>
              <a:rPr lang="en-GB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BERTopic</a:t>
            </a:r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introduced by </a:t>
            </a:r>
            <a:r>
              <a:rPr lang="en-GB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Blei</a:t>
            </a:r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Ng &amp; Jordan in 2003</a:t>
            </a:r>
          </a:p>
          <a:p>
            <a:pPr marL="457200" indent="-457200"/>
            <a:endParaRPr lang="en-GB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8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Latent Dirichlet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8676001" cy="3778060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rather more old-school model than </a:t>
            </a:r>
            <a:r>
              <a:rPr lang="en-GB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BERTopic</a:t>
            </a:r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introduced by </a:t>
            </a:r>
            <a:r>
              <a:rPr lang="en-GB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Blei</a:t>
            </a:r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Ng &amp; Jordan in 2003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billion-parameter neural networks here: the model is simpler &amp; and, arguably, it’s easier to interpret its outputs (</a:t>
            </a:r>
            <a:r>
              <a:rPr lang="en-GB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eXplainable</a:t>
            </a:r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AI – XAI)</a:t>
            </a:r>
          </a:p>
          <a:p>
            <a:pPr marL="457200" indent="-457200"/>
            <a:endParaRPr lang="en-GB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02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9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Latent Dirichlet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8676001" cy="3778060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rather more old-school model than </a:t>
            </a:r>
            <a:r>
              <a:rPr lang="en-GB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BERTopic</a:t>
            </a:r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introduced by </a:t>
            </a:r>
            <a:r>
              <a:rPr lang="en-GB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Blei</a:t>
            </a:r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Ng &amp; Jordan in 2003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billion-parameter neural networks here: the model is simpler &amp; and, arguably, it’s easier to interpret its outputs (</a:t>
            </a:r>
            <a:r>
              <a:rPr lang="en-GB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eXplainable</a:t>
            </a:r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AI – XAI)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is it as good?</a:t>
            </a:r>
          </a:p>
          <a:p>
            <a:pPr marL="457200" indent="-457200"/>
            <a:endParaRPr lang="en-GB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9717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ne Colum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Article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Title_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945</Words>
  <Application>Microsoft Macintosh PowerPoint</Application>
  <PresentationFormat>Custom</PresentationFormat>
  <Paragraphs>142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Aptos</vt:lpstr>
      <vt:lpstr>Arial</vt:lpstr>
      <vt:lpstr>Courier New</vt:lpstr>
      <vt:lpstr>Liberation Sans</vt:lpstr>
      <vt:lpstr>Noto Sans</vt:lpstr>
      <vt:lpstr>StarSymbol</vt:lpstr>
      <vt:lpstr>TlwgTypewriter</vt:lpstr>
      <vt:lpstr>Title</vt:lpstr>
      <vt:lpstr>One Column</vt:lpstr>
      <vt:lpstr>Article1</vt:lpstr>
      <vt:lpstr>Title_</vt:lpstr>
      <vt:lpstr>Topic Modelling with LDA</vt:lpstr>
      <vt:lpstr>PowerPoint Presentation</vt:lpstr>
      <vt:lpstr>PowerPoint Presentation</vt:lpstr>
      <vt:lpstr>PowerPoint Presentation</vt:lpstr>
      <vt:lpstr>Is there anyone here today that wasn’t here for BERTopic last week? If so – HELLO! Welcome! And…        </vt:lpstr>
      <vt:lpstr>Is there anyone here today that wasn’t here for BERTopic last week? If so – HELLO! Welcome! And…  What is your previous experience with machine learning?  Why are you interested in topic modelling?  Have you used LLMs before?  Is there a dataset you have in mind to use for topic modelling in future?</vt:lpstr>
      <vt:lpstr>Latent Dirichlet Allocation</vt:lpstr>
      <vt:lpstr>Latent Dirichlet Allocation</vt:lpstr>
      <vt:lpstr>Latent Dirichlet Allocation</vt:lpstr>
      <vt:lpstr>Latent Dirichlet Allocation</vt:lpstr>
      <vt:lpstr>Latent Dirichlet Allocation</vt:lpstr>
      <vt:lpstr>Latent Dirichlet Allocation</vt:lpstr>
      <vt:lpstr>Latent Dirichlet Allocation</vt:lpstr>
      <vt:lpstr>Bag of Words</vt:lpstr>
      <vt:lpstr>Bag of Words</vt:lpstr>
      <vt:lpstr>Bag of Words</vt:lpstr>
      <vt:lpstr>Bag of Words</vt:lpstr>
      <vt:lpstr>DEMO</vt:lpstr>
      <vt:lpstr>Number of topics (k)</vt:lpstr>
      <vt:lpstr>Number of topics (k)</vt:lpstr>
      <vt:lpstr>Number of topics (k)</vt:lpstr>
      <vt:lpstr>Number of topics (k)</vt:lpstr>
      <vt:lpstr>Number of topics (k)</vt:lpstr>
      <vt:lpstr>DEMO</vt:lpstr>
      <vt:lpstr>Compare to BERTopic…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Xandra Dave Cochran</dc:creator>
  <cp:lastModifiedBy>Xandra Dave Cochran</cp:lastModifiedBy>
  <cp:revision>6</cp:revision>
  <dcterms:created xsi:type="dcterms:W3CDTF">2024-02-09T00:00:31Z</dcterms:created>
  <dcterms:modified xsi:type="dcterms:W3CDTF">2024-04-10T11:52:15Z</dcterms:modified>
</cp:coreProperties>
</file>