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06" d="100"/>
          <a:sy n="106" d="100"/>
        </p:scale>
        <p:origin x="126"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19DD7-7344-F0B1-AF64-82C808F52F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B231AA9-330B-0EC2-AEAE-74840D4FE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88098BA-2092-D4A5-EAE7-D80F52F9B162}"/>
              </a:ext>
            </a:extLst>
          </p:cNvPr>
          <p:cNvSpPr>
            <a:spLocks noGrp="1"/>
          </p:cNvSpPr>
          <p:nvPr>
            <p:ph type="dt" sz="half" idx="10"/>
          </p:nvPr>
        </p:nvSpPr>
        <p:spPr/>
        <p:txBody>
          <a:bodyPr/>
          <a:lstStyle/>
          <a:p>
            <a:fld id="{41BF21AB-E98C-4E47-9E7B-22CFC2A803D4}" type="datetimeFigureOut">
              <a:rPr lang="en-GB" smtClean="0"/>
              <a:t>29/11/2024</a:t>
            </a:fld>
            <a:endParaRPr lang="en-GB"/>
          </a:p>
        </p:txBody>
      </p:sp>
      <p:sp>
        <p:nvSpPr>
          <p:cNvPr id="5" name="Footer Placeholder 4">
            <a:extLst>
              <a:ext uri="{FF2B5EF4-FFF2-40B4-BE49-F238E27FC236}">
                <a16:creationId xmlns:a16="http://schemas.microsoft.com/office/drawing/2014/main" id="{43F5C14A-E368-69FE-621B-A85BA6B7E63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88783A-5E04-EEDC-FC79-F80A963A23F7}"/>
              </a:ext>
            </a:extLst>
          </p:cNvPr>
          <p:cNvSpPr>
            <a:spLocks noGrp="1"/>
          </p:cNvSpPr>
          <p:nvPr>
            <p:ph type="sldNum" sz="quarter" idx="12"/>
          </p:nvPr>
        </p:nvSpPr>
        <p:spPr/>
        <p:txBody>
          <a:bodyPr/>
          <a:lstStyle/>
          <a:p>
            <a:fld id="{1C8293C3-E8E2-4E62-8667-50C7B6A09259}" type="slidenum">
              <a:rPr lang="en-GB" smtClean="0"/>
              <a:t>‹#›</a:t>
            </a:fld>
            <a:endParaRPr lang="en-GB"/>
          </a:p>
        </p:txBody>
      </p:sp>
    </p:spTree>
    <p:extLst>
      <p:ext uri="{BB962C8B-B14F-4D97-AF65-F5344CB8AC3E}">
        <p14:creationId xmlns:p14="http://schemas.microsoft.com/office/powerpoint/2010/main" val="3851886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A0A2D-F397-C84B-1143-3550BFF460E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830CC8B-F58B-BD37-CAB7-FFDF9A1F5A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B85FC-8341-547C-73A6-A3B068FE9CE4}"/>
              </a:ext>
            </a:extLst>
          </p:cNvPr>
          <p:cNvSpPr>
            <a:spLocks noGrp="1"/>
          </p:cNvSpPr>
          <p:nvPr>
            <p:ph type="dt" sz="half" idx="10"/>
          </p:nvPr>
        </p:nvSpPr>
        <p:spPr/>
        <p:txBody>
          <a:bodyPr/>
          <a:lstStyle/>
          <a:p>
            <a:fld id="{41BF21AB-E98C-4E47-9E7B-22CFC2A803D4}" type="datetimeFigureOut">
              <a:rPr lang="en-GB" smtClean="0"/>
              <a:t>29/11/2024</a:t>
            </a:fld>
            <a:endParaRPr lang="en-GB"/>
          </a:p>
        </p:txBody>
      </p:sp>
      <p:sp>
        <p:nvSpPr>
          <p:cNvPr id="5" name="Footer Placeholder 4">
            <a:extLst>
              <a:ext uri="{FF2B5EF4-FFF2-40B4-BE49-F238E27FC236}">
                <a16:creationId xmlns:a16="http://schemas.microsoft.com/office/drawing/2014/main" id="{44206712-B13C-C1AA-3D3C-16F9AE98E7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7969CD-4D0B-6E80-7C70-A64A97A0E08F}"/>
              </a:ext>
            </a:extLst>
          </p:cNvPr>
          <p:cNvSpPr>
            <a:spLocks noGrp="1"/>
          </p:cNvSpPr>
          <p:nvPr>
            <p:ph type="sldNum" sz="quarter" idx="12"/>
          </p:nvPr>
        </p:nvSpPr>
        <p:spPr/>
        <p:txBody>
          <a:bodyPr/>
          <a:lstStyle/>
          <a:p>
            <a:fld id="{1C8293C3-E8E2-4E62-8667-50C7B6A09259}" type="slidenum">
              <a:rPr lang="en-GB" smtClean="0"/>
              <a:t>‹#›</a:t>
            </a:fld>
            <a:endParaRPr lang="en-GB"/>
          </a:p>
        </p:txBody>
      </p:sp>
    </p:spTree>
    <p:extLst>
      <p:ext uri="{BB962C8B-B14F-4D97-AF65-F5344CB8AC3E}">
        <p14:creationId xmlns:p14="http://schemas.microsoft.com/office/powerpoint/2010/main" val="2613899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25B71A-1E0D-CE97-3000-508F602DF4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8B53F61-D577-6249-9441-7363D2F2EA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83E99F5-EB33-25B7-077A-C1C7C5230CAE}"/>
              </a:ext>
            </a:extLst>
          </p:cNvPr>
          <p:cNvSpPr>
            <a:spLocks noGrp="1"/>
          </p:cNvSpPr>
          <p:nvPr>
            <p:ph type="dt" sz="half" idx="10"/>
          </p:nvPr>
        </p:nvSpPr>
        <p:spPr/>
        <p:txBody>
          <a:bodyPr/>
          <a:lstStyle/>
          <a:p>
            <a:fld id="{41BF21AB-E98C-4E47-9E7B-22CFC2A803D4}" type="datetimeFigureOut">
              <a:rPr lang="en-GB" smtClean="0"/>
              <a:t>29/11/2024</a:t>
            </a:fld>
            <a:endParaRPr lang="en-GB"/>
          </a:p>
        </p:txBody>
      </p:sp>
      <p:sp>
        <p:nvSpPr>
          <p:cNvPr id="5" name="Footer Placeholder 4">
            <a:extLst>
              <a:ext uri="{FF2B5EF4-FFF2-40B4-BE49-F238E27FC236}">
                <a16:creationId xmlns:a16="http://schemas.microsoft.com/office/drawing/2014/main" id="{B94905AE-F023-6DCC-65E6-A67EF921A4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C86162-E722-DB64-918F-BA94F629AAFE}"/>
              </a:ext>
            </a:extLst>
          </p:cNvPr>
          <p:cNvSpPr>
            <a:spLocks noGrp="1"/>
          </p:cNvSpPr>
          <p:nvPr>
            <p:ph type="sldNum" sz="quarter" idx="12"/>
          </p:nvPr>
        </p:nvSpPr>
        <p:spPr/>
        <p:txBody>
          <a:bodyPr/>
          <a:lstStyle/>
          <a:p>
            <a:fld id="{1C8293C3-E8E2-4E62-8667-50C7B6A09259}" type="slidenum">
              <a:rPr lang="en-GB" smtClean="0"/>
              <a:t>‹#›</a:t>
            </a:fld>
            <a:endParaRPr lang="en-GB"/>
          </a:p>
        </p:txBody>
      </p:sp>
    </p:spTree>
    <p:extLst>
      <p:ext uri="{BB962C8B-B14F-4D97-AF65-F5344CB8AC3E}">
        <p14:creationId xmlns:p14="http://schemas.microsoft.com/office/powerpoint/2010/main" val="2707621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CEB5B-EB87-CF04-7332-E8856A29AF8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BE72E2B-5B76-EAC5-5DCA-00FBEF50E2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BBFD0E-41D2-DB97-3733-857EB2D7E52E}"/>
              </a:ext>
            </a:extLst>
          </p:cNvPr>
          <p:cNvSpPr>
            <a:spLocks noGrp="1"/>
          </p:cNvSpPr>
          <p:nvPr>
            <p:ph type="dt" sz="half" idx="10"/>
          </p:nvPr>
        </p:nvSpPr>
        <p:spPr/>
        <p:txBody>
          <a:bodyPr/>
          <a:lstStyle/>
          <a:p>
            <a:fld id="{41BF21AB-E98C-4E47-9E7B-22CFC2A803D4}" type="datetimeFigureOut">
              <a:rPr lang="en-GB" smtClean="0"/>
              <a:t>29/11/2024</a:t>
            </a:fld>
            <a:endParaRPr lang="en-GB"/>
          </a:p>
        </p:txBody>
      </p:sp>
      <p:sp>
        <p:nvSpPr>
          <p:cNvPr id="5" name="Footer Placeholder 4">
            <a:extLst>
              <a:ext uri="{FF2B5EF4-FFF2-40B4-BE49-F238E27FC236}">
                <a16:creationId xmlns:a16="http://schemas.microsoft.com/office/drawing/2014/main" id="{70B14960-BDF5-F51A-AA33-100390F3276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277C04-0829-3573-EE44-304F818B6447}"/>
              </a:ext>
            </a:extLst>
          </p:cNvPr>
          <p:cNvSpPr>
            <a:spLocks noGrp="1"/>
          </p:cNvSpPr>
          <p:nvPr>
            <p:ph type="sldNum" sz="quarter" idx="12"/>
          </p:nvPr>
        </p:nvSpPr>
        <p:spPr/>
        <p:txBody>
          <a:bodyPr/>
          <a:lstStyle/>
          <a:p>
            <a:fld id="{1C8293C3-E8E2-4E62-8667-50C7B6A09259}" type="slidenum">
              <a:rPr lang="en-GB" smtClean="0"/>
              <a:t>‹#›</a:t>
            </a:fld>
            <a:endParaRPr lang="en-GB"/>
          </a:p>
        </p:txBody>
      </p:sp>
    </p:spTree>
    <p:extLst>
      <p:ext uri="{BB962C8B-B14F-4D97-AF65-F5344CB8AC3E}">
        <p14:creationId xmlns:p14="http://schemas.microsoft.com/office/powerpoint/2010/main" val="230117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55098-133D-D0ED-3C72-1590372260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83B3A40-F53F-3467-8300-4928C21A446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EECBA7-4874-B4F5-6CBA-6A47AB0F1D4E}"/>
              </a:ext>
            </a:extLst>
          </p:cNvPr>
          <p:cNvSpPr>
            <a:spLocks noGrp="1"/>
          </p:cNvSpPr>
          <p:nvPr>
            <p:ph type="dt" sz="half" idx="10"/>
          </p:nvPr>
        </p:nvSpPr>
        <p:spPr/>
        <p:txBody>
          <a:bodyPr/>
          <a:lstStyle/>
          <a:p>
            <a:fld id="{41BF21AB-E98C-4E47-9E7B-22CFC2A803D4}" type="datetimeFigureOut">
              <a:rPr lang="en-GB" smtClean="0"/>
              <a:t>29/11/2024</a:t>
            </a:fld>
            <a:endParaRPr lang="en-GB"/>
          </a:p>
        </p:txBody>
      </p:sp>
      <p:sp>
        <p:nvSpPr>
          <p:cNvPr id="5" name="Footer Placeholder 4">
            <a:extLst>
              <a:ext uri="{FF2B5EF4-FFF2-40B4-BE49-F238E27FC236}">
                <a16:creationId xmlns:a16="http://schemas.microsoft.com/office/drawing/2014/main" id="{D72CB06D-EA87-1B44-5D56-6AD3C9EECB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979F13-88BF-5A6C-5E6F-08D3D942AAAE}"/>
              </a:ext>
            </a:extLst>
          </p:cNvPr>
          <p:cNvSpPr>
            <a:spLocks noGrp="1"/>
          </p:cNvSpPr>
          <p:nvPr>
            <p:ph type="sldNum" sz="quarter" idx="12"/>
          </p:nvPr>
        </p:nvSpPr>
        <p:spPr/>
        <p:txBody>
          <a:bodyPr/>
          <a:lstStyle/>
          <a:p>
            <a:fld id="{1C8293C3-E8E2-4E62-8667-50C7B6A09259}" type="slidenum">
              <a:rPr lang="en-GB" smtClean="0"/>
              <a:t>‹#›</a:t>
            </a:fld>
            <a:endParaRPr lang="en-GB"/>
          </a:p>
        </p:txBody>
      </p:sp>
    </p:spTree>
    <p:extLst>
      <p:ext uri="{BB962C8B-B14F-4D97-AF65-F5344CB8AC3E}">
        <p14:creationId xmlns:p14="http://schemas.microsoft.com/office/powerpoint/2010/main" val="1442853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8DF65-DA72-D489-0337-6C98A9B08FA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E2F1432-8604-3F29-C351-EF96979FAE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CCEB683-355C-98D9-9114-FFBA8985F6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F633970-3F07-3335-54C0-913D0218DF18}"/>
              </a:ext>
            </a:extLst>
          </p:cNvPr>
          <p:cNvSpPr>
            <a:spLocks noGrp="1"/>
          </p:cNvSpPr>
          <p:nvPr>
            <p:ph type="dt" sz="half" idx="10"/>
          </p:nvPr>
        </p:nvSpPr>
        <p:spPr/>
        <p:txBody>
          <a:bodyPr/>
          <a:lstStyle/>
          <a:p>
            <a:fld id="{41BF21AB-E98C-4E47-9E7B-22CFC2A803D4}" type="datetimeFigureOut">
              <a:rPr lang="en-GB" smtClean="0"/>
              <a:t>29/11/2024</a:t>
            </a:fld>
            <a:endParaRPr lang="en-GB"/>
          </a:p>
        </p:txBody>
      </p:sp>
      <p:sp>
        <p:nvSpPr>
          <p:cNvPr id="6" name="Footer Placeholder 5">
            <a:extLst>
              <a:ext uri="{FF2B5EF4-FFF2-40B4-BE49-F238E27FC236}">
                <a16:creationId xmlns:a16="http://schemas.microsoft.com/office/drawing/2014/main" id="{8AEAD58F-CEC7-6F31-3215-CB99E9E801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4A943E0-6204-FC85-BB97-D497E598808F}"/>
              </a:ext>
            </a:extLst>
          </p:cNvPr>
          <p:cNvSpPr>
            <a:spLocks noGrp="1"/>
          </p:cNvSpPr>
          <p:nvPr>
            <p:ph type="sldNum" sz="quarter" idx="12"/>
          </p:nvPr>
        </p:nvSpPr>
        <p:spPr/>
        <p:txBody>
          <a:bodyPr/>
          <a:lstStyle/>
          <a:p>
            <a:fld id="{1C8293C3-E8E2-4E62-8667-50C7B6A09259}" type="slidenum">
              <a:rPr lang="en-GB" smtClean="0"/>
              <a:t>‹#›</a:t>
            </a:fld>
            <a:endParaRPr lang="en-GB"/>
          </a:p>
        </p:txBody>
      </p:sp>
    </p:spTree>
    <p:extLst>
      <p:ext uri="{BB962C8B-B14F-4D97-AF65-F5344CB8AC3E}">
        <p14:creationId xmlns:p14="http://schemas.microsoft.com/office/powerpoint/2010/main" val="231879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03C3A-447D-D672-A7A0-BEDD73AF904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85B6CF8-2064-CDB9-AF90-A24EAFD7C5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227203-D489-FB44-0FAA-6A3033907C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813FDA-C996-AE51-E15C-67FFEF71E6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E18544-FB1B-00D5-3880-299833B163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EA54242-6B92-B546-4025-5EC356265AC7}"/>
              </a:ext>
            </a:extLst>
          </p:cNvPr>
          <p:cNvSpPr>
            <a:spLocks noGrp="1"/>
          </p:cNvSpPr>
          <p:nvPr>
            <p:ph type="dt" sz="half" idx="10"/>
          </p:nvPr>
        </p:nvSpPr>
        <p:spPr/>
        <p:txBody>
          <a:bodyPr/>
          <a:lstStyle/>
          <a:p>
            <a:fld id="{41BF21AB-E98C-4E47-9E7B-22CFC2A803D4}" type="datetimeFigureOut">
              <a:rPr lang="en-GB" smtClean="0"/>
              <a:t>29/11/2024</a:t>
            </a:fld>
            <a:endParaRPr lang="en-GB"/>
          </a:p>
        </p:txBody>
      </p:sp>
      <p:sp>
        <p:nvSpPr>
          <p:cNvPr id="8" name="Footer Placeholder 7">
            <a:extLst>
              <a:ext uri="{FF2B5EF4-FFF2-40B4-BE49-F238E27FC236}">
                <a16:creationId xmlns:a16="http://schemas.microsoft.com/office/drawing/2014/main" id="{42F2FF5A-7E60-4CAE-C53F-3603709A351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7BE47B0-59C5-DE23-5F10-3475BA03408C}"/>
              </a:ext>
            </a:extLst>
          </p:cNvPr>
          <p:cNvSpPr>
            <a:spLocks noGrp="1"/>
          </p:cNvSpPr>
          <p:nvPr>
            <p:ph type="sldNum" sz="quarter" idx="12"/>
          </p:nvPr>
        </p:nvSpPr>
        <p:spPr/>
        <p:txBody>
          <a:bodyPr/>
          <a:lstStyle/>
          <a:p>
            <a:fld id="{1C8293C3-E8E2-4E62-8667-50C7B6A09259}" type="slidenum">
              <a:rPr lang="en-GB" smtClean="0"/>
              <a:t>‹#›</a:t>
            </a:fld>
            <a:endParaRPr lang="en-GB"/>
          </a:p>
        </p:txBody>
      </p:sp>
    </p:spTree>
    <p:extLst>
      <p:ext uri="{BB962C8B-B14F-4D97-AF65-F5344CB8AC3E}">
        <p14:creationId xmlns:p14="http://schemas.microsoft.com/office/powerpoint/2010/main" val="3002535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E056A-E75A-EC8F-1F81-D68E51A8E73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37ABA5E-5D2B-6434-A034-C9F0DADDCA9C}"/>
              </a:ext>
            </a:extLst>
          </p:cNvPr>
          <p:cNvSpPr>
            <a:spLocks noGrp="1"/>
          </p:cNvSpPr>
          <p:nvPr>
            <p:ph type="dt" sz="half" idx="10"/>
          </p:nvPr>
        </p:nvSpPr>
        <p:spPr/>
        <p:txBody>
          <a:bodyPr/>
          <a:lstStyle/>
          <a:p>
            <a:fld id="{41BF21AB-E98C-4E47-9E7B-22CFC2A803D4}" type="datetimeFigureOut">
              <a:rPr lang="en-GB" smtClean="0"/>
              <a:t>29/11/2024</a:t>
            </a:fld>
            <a:endParaRPr lang="en-GB"/>
          </a:p>
        </p:txBody>
      </p:sp>
      <p:sp>
        <p:nvSpPr>
          <p:cNvPr id="4" name="Footer Placeholder 3">
            <a:extLst>
              <a:ext uri="{FF2B5EF4-FFF2-40B4-BE49-F238E27FC236}">
                <a16:creationId xmlns:a16="http://schemas.microsoft.com/office/drawing/2014/main" id="{D7C7DDF7-175F-A7A9-E87C-E9842A6A12C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E74D161-09ED-303F-EB08-7D7EED84E769}"/>
              </a:ext>
            </a:extLst>
          </p:cNvPr>
          <p:cNvSpPr>
            <a:spLocks noGrp="1"/>
          </p:cNvSpPr>
          <p:nvPr>
            <p:ph type="sldNum" sz="quarter" idx="12"/>
          </p:nvPr>
        </p:nvSpPr>
        <p:spPr/>
        <p:txBody>
          <a:bodyPr/>
          <a:lstStyle/>
          <a:p>
            <a:fld id="{1C8293C3-E8E2-4E62-8667-50C7B6A09259}" type="slidenum">
              <a:rPr lang="en-GB" smtClean="0"/>
              <a:t>‹#›</a:t>
            </a:fld>
            <a:endParaRPr lang="en-GB"/>
          </a:p>
        </p:txBody>
      </p:sp>
    </p:spTree>
    <p:extLst>
      <p:ext uri="{BB962C8B-B14F-4D97-AF65-F5344CB8AC3E}">
        <p14:creationId xmlns:p14="http://schemas.microsoft.com/office/powerpoint/2010/main" val="161475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01749A-1915-A02F-6384-0B232E0C0BA5}"/>
              </a:ext>
            </a:extLst>
          </p:cNvPr>
          <p:cNvSpPr>
            <a:spLocks noGrp="1"/>
          </p:cNvSpPr>
          <p:nvPr>
            <p:ph type="dt" sz="half" idx="10"/>
          </p:nvPr>
        </p:nvSpPr>
        <p:spPr/>
        <p:txBody>
          <a:bodyPr/>
          <a:lstStyle/>
          <a:p>
            <a:fld id="{41BF21AB-E98C-4E47-9E7B-22CFC2A803D4}" type="datetimeFigureOut">
              <a:rPr lang="en-GB" smtClean="0"/>
              <a:t>29/11/2024</a:t>
            </a:fld>
            <a:endParaRPr lang="en-GB"/>
          </a:p>
        </p:txBody>
      </p:sp>
      <p:sp>
        <p:nvSpPr>
          <p:cNvPr id="3" name="Footer Placeholder 2">
            <a:extLst>
              <a:ext uri="{FF2B5EF4-FFF2-40B4-BE49-F238E27FC236}">
                <a16:creationId xmlns:a16="http://schemas.microsoft.com/office/drawing/2014/main" id="{23C96A06-595C-C7C4-BC15-23EAE2124FE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D5CE685-D58F-6218-80A3-67CA70388C0C}"/>
              </a:ext>
            </a:extLst>
          </p:cNvPr>
          <p:cNvSpPr>
            <a:spLocks noGrp="1"/>
          </p:cNvSpPr>
          <p:nvPr>
            <p:ph type="sldNum" sz="quarter" idx="12"/>
          </p:nvPr>
        </p:nvSpPr>
        <p:spPr/>
        <p:txBody>
          <a:bodyPr/>
          <a:lstStyle/>
          <a:p>
            <a:fld id="{1C8293C3-E8E2-4E62-8667-50C7B6A09259}" type="slidenum">
              <a:rPr lang="en-GB" smtClean="0"/>
              <a:t>‹#›</a:t>
            </a:fld>
            <a:endParaRPr lang="en-GB"/>
          </a:p>
        </p:txBody>
      </p:sp>
    </p:spTree>
    <p:extLst>
      <p:ext uri="{BB962C8B-B14F-4D97-AF65-F5344CB8AC3E}">
        <p14:creationId xmlns:p14="http://schemas.microsoft.com/office/powerpoint/2010/main" val="2097134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009F-FE11-88B7-61C7-EBF9405D29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165C0B4-3B66-AC2A-FCDD-BB13A25F24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B41FE25-8595-FC8B-7D21-0B4ECA114F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256BAE-6A49-C342-0EFA-10DDFF90E0BE}"/>
              </a:ext>
            </a:extLst>
          </p:cNvPr>
          <p:cNvSpPr>
            <a:spLocks noGrp="1"/>
          </p:cNvSpPr>
          <p:nvPr>
            <p:ph type="dt" sz="half" idx="10"/>
          </p:nvPr>
        </p:nvSpPr>
        <p:spPr/>
        <p:txBody>
          <a:bodyPr/>
          <a:lstStyle/>
          <a:p>
            <a:fld id="{41BF21AB-E98C-4E47-9E7B-22CFC2A803D4}" type="datetimeFigureOut">
              <a:rPr lang="en-GB" smtClean="0"/>
              <a:t>29/11/2024</a:t>
            </a:fld>
            <a:endParaRPr lang="en-GB"/>
          </a:p>
        </p:txBody>
      </p:sp>
      <p:sp>
        <p:nvSpPr>
          <p:cNvPr id="6" name="Footer Placeholder 5">
            <a:extLst>
              <a:ext uri="{FF2B5EF4-FFF2-40B4-BE49-F238E27FC236}">
                <a16:creationId xmlns:a16="http://schemas.microsoft.com/office/drawing/2014/main" id="{45036762-0C58-247B-EB98-4E816D8EFAC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3DB4A2-C61D-5AC5-4A07-DA1575236B93}"/>
              </a:ext>
            </a:extLst>
          </p:cNvPr>
          <p:cNvSpPr>
            <a:spLocks noGrp="1"/>
          </p:cNvSpPr>
          <p:nvPr>
            <p:ph type="sldNum" sz="quarter" idx="12"/>
          </p:nvPr>
        </p:nvSpPr>
        <p:spPr/>
        <p:txBody>
          <a:bodyPr/>
          <a:lstStyle/>
          <a:p>
            <a:fld id="{1C8293C3-E8E2-4E62-8667-50C7B6A09259}" type="slidenum">
              <a:rPr lang="en-GB" smtClean="0"/>
              <a:t>‹#›</a:t>
            </a:fld>
            <a:endParaRPr lang="en-GB"/>
          </a:p>
        </p:txBody>
      </p:sp>
    </p:spTree>
    <p:extLst>
      <p:ext uri="{BB962C8B-B14F-4D97-AF65-F5344CB8AC3E}">
        <p14:creationId xmlns:p14="http://schemas.microsoft.com/office/powerpoint/2010/main" val="579575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858E-F837-E92B-E19F-FFFB8A3CEC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7B09E34-6DA6-B57E-316E-6051D66C3E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FF1633D-00F0-38E5-737B-CAC9B03457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C08BD1-5423-2958-C773-2085F3D12A36}"/>
              </a:ext>
            </a:extLst>
          </p:cNvPr>
          <p:cNvSpPr>
            <a:spLocks noGrp="1"/>
          </p:cNvSpPr>
          <p:nvPr>
            <p:ph type="dt" sz="half" idx="10"/>
          </p:nvPr>
        </p:nvSpPr>
        <p:spPr/>
        <p:txBody>
          <a:bodyPr/>
          <a:lstStyle/>
          <a:p>
            <a:fld id="{41BF21AB-E98C-4E47-9E7B-22CFC2A803D4}" type="datetimeFigureOut">
              <a:rPr lang="en-GB" smtClean="0"/>
              <a:t>29/11/2024</a:t>
            </a:fld>
            <a:endParaRPr lang="en-GB"/>
          </a:p>
        </p:txBody>
      </p:sp>
      <p:sp>
        <p:nvSpPr>
          <p:cNvPr id="6" name="Footer Placeholder 5">
            <a:extLst>
              <a:ext uri="{FF2B5EF4-FFF2-40B4-BE49-F238E27FC236}">
                <a16:creationId xmlns:a16="http://schemas.microsoft.com/office/drawing/2014/main" id="{0FC4EAC7-8B2D-04AB-7BA3-B287937279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983F5B8-FD91-3ADB-3CFA-00070CD91D3C}"/>
              </a:ext>
            </a:extLst>
          </p:cNvPr>
          <p:cNvSpPr>
            <a:spLocks noGrp="1"/>
          </p:cNvSpPr>
          <p:nvPr>
            <p:ph type="sldNum" sz="quarter" idx="12"/>
          </p:nvPr>
        </p:nvSpPr>
        <p:spPr/>
        <p:txBody>
          <a:bodyPr/>
          <a:lstStyle/>
          <a:p>
            <a:fld id="{1C8293C3-E8E2-4E62-8667-50C7B6A09259}" type="slidenum">
              <a:rPr lang="en-GB" smtClean="0"/>
              <a:t>‹#›</a:t>
            </a:fld>
            <a:endParaRPr lang="en-GB"/>
          </a:p>
        </p:txBody>
      </p:sp>
    </p:spTree>
    <p:extLst>
      <p:ext uri="{BB962C8B-B14F-4D97-AF65-F5344CB8AC3E}">
        <p14:creationId xmlns:p14="http://schemas.microsoft.com/office/powerpoint/2010/main" val="4138779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896E1B-F5AF-86CA-4170-00708D1D57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012517-078D-25AA-4A8C-5CDB8407E6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A5172D-929D-2927-7FEF-F21800C944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1BF21AB-E98C-4E47-9E7B-22CFC2A803D4}" type="datetimeFigureOut">
              <a:rPr lang="en-GB" smtClean="0"/>
              <a:t>29/11/2024</a:t>
            </a:fld>
            <a:endParaRPr lang="en-GB"/>
          </a:p>
        </p:txBody>
      </p:sp>
      <p:sp>
        <p:nvSpPr>
          <p:cNvPr id="5" name="Footer Placeholder 4">
            <a:extLst>
              <a:ext uri="{FF2B5EF4-FFF2-40B4-BE49-F238E27FC236}">
                <a16:creationId xmlns:a16="http://schemas.microsoft.com/office/drawing/2014/main" id="{A9B9044B-255F-F9EB-FBDF-E79890CE18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9E1FAC0-F16F-7E17-F44D-B452BA0DE3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C8293C3-E8E2-4E62-8667-50C7B6A09259}" type="slidenum">
              <a:rPr lang="en-GB" smtClean="0"/>
              <a:t>‹#›</a:t>
            </a:fld>
            <a:endParaRPr lang="en-GB"/>
          </a:p>
        </p:txBody>
      </p:sp>
    </p:spTree>
    <p:extLst>
      <p:ext uri="{BB962C8B-B14F-4D97-AF65-F5344CB8AC3E}">
        <p14:creationId xmlns:p14="http://schemas.microsoft.com/office/powerpoint/2010/main" val="59728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DCS-training/cdcs-xml-cours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68397-D3D5-F95A-8D7A-F1704B4E78C7}"/>
              </a:ext>
            </a:extLst>
          </p:cNvPr>
          <p:cNvSpPr>
            <a:spLocks noGrp="1"/>
          </p:cNvSpPr>
          <p:nvPr>
            <p:ph type="ctrTitle"/>
          </p:nvPr>
        </p:nvSpPr>
        <p:spPr/>
        <p:txBody>
          <a:bodyPr/>
          <a:lstStyle/>
          <a:p>
            <a:r>
              <a:rPr lang="en-GB" dirty="0"/>
              <a:t>‘Data is Mutable’</a:t>
            </a:r>
          </a:p>
        </p:txBody>
      </p:sp>
      <p:sp>
        <p:nvSpPr>
          <p:cNvPr id="3" name="Subtitle 2">
            <a:extLst>
              <a:ext uri="{FF2B5EF4-FFF2-40B4-BE49-F238E27FC236}">
                <a16:creationId xmlns:a16="http://schemas.microsoft.com/office/drawing/2014/main" id="{2D560E50-74D5-37F7-E372-C4EDE64A6AD3}"/>
              </a:ext>
            </a:extLst>
          </p:cNvPr>
          <p:cNvSpPr>
            <a:spLocks noGrp="1"/>
          </p:cNvSpPr>
          <p:nvPr>
            <p:ph type="subTitle" idx="1"/>
          </p:nvPr>
        </p:nvSpPr>
        <p:spPr/>
        <p:txBody>
          <a:bodyPr/>
          <a:lstStyle/>
          <a:p>
            <a:r>
              <a:rPr lang="en-GB" dirty="0"/>
              <a:t>An Introduction to understanding and using XML (</a:t>
            </a:r>
            <a:r>
              <a:rPr lang="en-GB" dirty="0" err="1"/>
              <a:t>eXtensible</a:t>
            </a:r>
            <a:r>
              <a:rPr lang="en-GB" dirty="0"/>
              <a:t> Markup Language)</a:t>
            </a:r>
          </a:p>
        </p:txBody>
      </p:sp>
    </p:spTree>
    <p:extLst>
      <p:ext uri="{BB962C8B-B14F-4D97-AF65-F5344CB8AC3E}">
        <p14:creationId xmlns:p14="http://schemas.microsoft.com/office/powerpoint/2010/main" val="1930045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05DF0-DA33-E5D6-CD73-8146C545B5DD}"/>
              </a:ext>
            </a:extLst>
          </p:cNvPr>
          <p:cNvSpPr>
            <a:spLocks noGrp="1"/>
          </p:cNvSpPr>
          <p:nvPr>
            <p:ph type="title"/>
          </p:nvPr>
        </p:nvSpPr>
        <p:spPr/>
        <p:txBody>
          <a:bodyPr/>
          <a:lstStyle/>
          <a:p>
            <a:r>
              <a:rPr lang="en-GB" dirty="0"/>
              <a:t>Strengths</a:t>
            </a:r>
          </a:p>
        </p:txBody>
      </p:sp>
      <p:sp>
        <p:nvSpPr>
          <p:cNvPr id="3" name="Content Placeholder 2">
            <a:extLst>
              <a:ext uri="{FF2B5EF4-FFF2-40B4-BE49-F238E27FC236}">
                <a16:creationId xmlns:a16="http://schemas.microsoft.com/office/drawing/2014/main" id="{62CC875F-0564-32F9-EFA4-8F3793AB680F}"/>
              </a:ext>
            </a:extLst>
          </p:cNvPr>
          <p:cNvSpPr>
            <a:spLocks noGrp="1"/>
          </p:cNvSpPr>
          <p:nvPr>
            <p:ph idx="1"/>
          </p:nvPr>
        </p:nvSpPr>
        <p:spPr/>
        <p:txBody>
          <a:bodyPr/>
          <a:lstStyle/>
          <a:p>
            <a:r>
              <a:rPr lang="en-GB" dirty="0"/>
              <a:t>Can characterise data that is not easy to express in a relational manner.</a:t>
            </a:r>
          </a:p>
          <a:p>
            <a:r>
              <a:rPr lang="en-GB" dirty="0"/>
              <a:t>Intended to be both machine and human readable.</a:t>
            </a:r>
          </a:p>
          <a:p>
            <a:r>
              <a:rPr lang="en-GB" dirty="0"/>
              <a:t>Simple, accessible and can be utilised with only minimal infrastructure (i.e. a text editor).</a:t>
            </a:r>
          </a:p>
          <a:p>
            <a:r>
              <a:rPr lang="en-GB" dirty="0"/>
              <a:t>Mature standard maintained by the W3C.</a:t>
            </a:r>
          </a:p>
        </p:txBody>
      </p:sp>
    </p:spTree>
    <p:extLst>
      <p:ext uri="{BB962C8B-B14F-4D97-AF65-F5344CB8AC3E}">
        <p14:creationId xmlns:p14="http://schemas.microsoft.com/office/powerpoint/2010/main" val="3204563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CF39-7F86-302F-065B-9D596F0A0C44}"/>
              </a:ext>
            </a:extLst>
          </p:cNvPr>
          <p:cNvSpPr>
            <a:spLocks noGrp="1"/>
          </p:cNvSpPr>
          <p:nvPr>
            <p:ph type="title"/>
          </p:nvPr>
        </p:nvSpPr>
        <p:spPr/>
        <p:txBody>
          <a:bodyPr/>
          <a:lstStyle/>
          <a:p>
            <a:r>
              <a:rPr lang="en-GB" dirty="0"/>
              <a:t>Weaknesses</a:t>
            </a:r>
          </a:p>
        </p:txBody>
      </p:sp>
      <p:sp>
        <p:nvSpPr>
          <p:cNvPr id="3" name="Content Placeholder 2">
            <a:extLst>
              <a:ext uri="{FF2B5EF4-FFF2-40B4-BE49-F238E27FC236}">
                <a16:creationId xmlns:a16="http://schemas.microsoft.com/office/drawing/2014/main" id="{BE5D4149-9036-28A7-F9BC-6EC63341729A}"/>
              </a:ext>
            </a:extLst>
          </p:cNvPr>
          <p:cNvSpPr>
            <a:spLocks noGrp="1"/>
          </p:cNvSpPr>
          <p:nvPr>
            <p:ph idx="1"/>
          </p:nvPr>
        </p:nvSpPr>
        <p:spPr/>
        <p:txBody>
          <a:bodyPr/>
          <a:lstStyle/>
          <a:p>
            <a:r>
              <a:rPr lang="en-GB" dirty="0"/>
              <a:t>Verbose and potentially cumbersome syntax.</a:t>
            </a:r>
          </a:p>
          <a:p>
            <a:r>
              <a:rPr lang="en-GB" dirty="0"/>
              <a:t>Complex documents are not readily human readable.</a:t>
            </a:r>
          </a:p>
          <a:p>
            <a:r>
              <a:rPr lang="en-GB" dirty="0"/>
              <a:t>Alternatives like JSON and </a:t>
            </a:r>
            <a:r>
              <a:rPr lang="en-GB" dirty="0" err="1"/>
              <a:t>Yaml</a:t>
            </a:r>
            <a:r>
              <a:rPr lang="en-GB" dirty="0"/>
              <a:t> attempt to address these issues and are growing in popularity.</a:t>
            </a:r>
          </a:p>
        </p:txBody>
      </p:sp>
    </p:spTree>
    <p:extLst>
      <p:ext uri="{BB962C8B-B14F-4D97-AF65-F5344CB8AC3E}">
        <p14:creationId xmlns:p14="http://schemas.microsoft.com/office/powerpoint/2010/main" val="1484269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F0E9-4857-1D6E-0CF9-BDE3C3B9F00F}"/>
              </a:ext>
            </a:extLst>
          </p:cNvPr>
          <p:cNvSpPr>
            <a:spLocks noGrp="1"/>
          </p:cNvSpPr>
          <p:nvPr>
            <p:ph type="title"/>
          </p:nvPr>
        </p:nvSpPr>
        <p:spPr/>
        <p:txBody>
          <a:bodyPr/>
          <a:lstStyle/>
          <a:p>
            <a:r>
              <a:rPr lang="en-GB" dirty="0"/>
              <a:t>Exploring the structure of an XML file</a:t>
            </a:r>
          </a:p>
        </p:txBody>
      </p:sp>
      <p:sp>
        <p:nvSpPr>
          <p:cNvPr id="3" name="Content Placeholder 2">
            <a:extLst>
              <a:ext uri="{FF2B5EF4-FFF2-40B4-BE49-F238E27FC236}">
                <a16:creationId xmlns:a16="http://schemas.microsoft.com/office/drawing/2014/main" id="{72957488-924E-2267-F7B9-316C5B4873BF}"/>
              </a:ext>
            </a:extLst>
          </p:cNvPr>
          <p:cNvSpPr>
            <a:spLocks noGrp="1"/>
          </p:cNvSpPr>
          <p:nvPr>
            <p:ph idx="1"/>
          </p:nvPr>
        </p:nvSpPr>
        <p:spPr/>
        <p:txBody>
          <a:bodyPr/>
          <a:lstStyle/>
          <a:p>
            <a:pPr marL="0" indent="0">
              <a:buNone/>
            </a:pPr>
            <a:r>
              <a:rPr lang="en-GB" dirty="0"/>
              <a:t>Nomenclature</a:t>
            </a:r>
          </a:p>
          <a:p>
            <a:r>
              <a:rPr lang="en-GB" dirty="0"/>
              <a:t>Prologue</a:t>
            </a:r>
          </a:p>
          <a:p>
            <a:r>
              <a:rPr lang="en-GB" dirty="0"/>
              <a:t>Element</a:t>
            </a:r>
          </a:p>
          <a:p>
            <a:r>
              <a:rPr lang="en-GB" dirty="0"/>
              <a:t>Attribute</a:t>
            </a:r>
          </a:p>
          <a:p>
            <a:r>
              <a:rPr lang="en-GB" dirty="0"/>
              <a:t>Tag</a:t>
            </a:r>
          </a:p>
          <a:p>
            <a:r>
              <a:rPr lang="en-GB" dirty="0"/>
              <a:t>Root element</a:t>
            </a:r>
          </a:p>
          <a:p>
            <a:pPr marL="0" indent="0">
              <a:buNone/>
            </a:pPr>
            <a:endParaRPr lang="en-GB" dirty="0"/>
          </a:p>
          <a:p>
            <a:pPr marL="0" indent="0">
              <a:buNone/>
            </a:pPr>
            <a:r>
              <a:rPr lang="en-GB" dirty="0"/>
              <a:t>An XML document must have a prologue and a root element.</a:t>
            </a:r>
          </a:p>
          <a:p>
            <a:endParaRPr lang="en-GB" dirty="0"/>
          </a:p>
        </p:txBody>
      </p:sp>
    </p:spTree>
    <p:extLst>
      <p:ext uri="{BB962C8B-B14F-4D97-AF65-F5344CB8AC3E}">
        <p14:creationId xmlns:p14="http://schemas.microsoft.com/office/powerpoint/2010/main" val="3349080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4D505-3090-8731-AD3E-56779478937E}"/>
              </a:ext>
            </a:extLst>
          </p:cNvPr>
          <p:cNvSpPr>
            <a:spLocks noGrp="1"/>
          </p:cNvSpPr>
          <p:nvPr>
            <p:ph type="title"/>
          </p:nvPr>
        </p:nvSpPr>
        <p:spPr/>
        <p:txBody>
          <a:bodyPr/>
          <a:lstStyle/>
          <a:p>
            <a:r>
              <a:rPr lang="en-GB" dirty="0"/>
              <a:t>Exercises 1 and 2. Introducing XML concepts</a:t>
            </a:r>
          </a:p>
        </p:txBody>
      </p:sp>
      <p:sp>
        <p:nvSpPr>
          <p:cNvPr id="3" name="Content Placeholder 2">
            <a:extLst>
              <a:ext uri="{FF2B5EF4-FFF2-40B4-BE49-F238E27FC236}">
                <a16:creationId xmlns:a16="http://schemas.microsoft.com/office/drawing/2014/main" id="{B26A1DB4-C0BD-8158-1FD1-67A32B420514}"/>
              </a:ext>
            </a:extLst>
          </p:cNvPr>
          <p:cNvSpPr>
            <a:spLocks noGrp="1"/>
          </p:cNvSpPr>
          <p:nvPr>
            <p:ph idx="1"/>
          </p:nvPr>
        </p:nvSpPr>
        <p:spPr/>
        <p:txBody>
          <a:bodyPr/>
          <a:lstStyle/>
          <a:p>
            <a:r>
              <a:rPr lang="en-GB" dirty="0"/>
              <a:t>Exercise 1 – extending an XML document using elements.</a:t>
            </a:r>
          </a:p>
          <a:p>
            <a:r>
              <a:rPr lang="en-GB" dirty="0"/>
              <a:t>Exercise 2 – extending an XML document using attributes.</a:t>
            </a:r>
          </a:p>
        </p:txBody>
      </p:sp>
      <p:pic>
        <p:nvPicPr>
          <p:cNvPr id="5" name="Picture 4" descr="Teddy bears sitting on suitcases&#10;&#10;Description automatically generated">
            <a:extLst>
              <a:ext uri="{FF2B5EF4-FFF2-40B4-BE49-F238E27FC236}">
                <a16:creationId xmlns:a16="http://schemas.microsoft.com/office/drawing/2014/main" id="{C373DA32-91DF-0708-7C7E-3C1548652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1021" y="3217476"/>
            <a:ext cx="5492066" cy="3514064"/>
          </a:xfrm>
          <a:prstGeom prst="rect">
            <a:avLst/>
          </a:prstGeom>
        </p:spPr>
      </p:pic>
    </p:spTree>
    <p:extLst>
      <p:ext uri="{BB962C8B-B14F-4D97-AF65-F5344CB8AC3E}">
        <p14:creationId xmlns:p14="http://schemas.microsoft.com/office/powerpoint/2010/main" val="2817755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26522-3A66-C51D-E07D-DE90CFB30D1E}"/>
              </a:ext>
            </a:extLst>
          </p:cNvPr>
          <p:cNvSpPr>
            <a:spLocks noGrp="1"/>
          </p:cNvSpPr>
          <p:nvPr>
            <p:ph type="title"/>
          </p:nvPr>
        </p:nvSpPr>
        <p:spPr/>
        <p:txBody>
          <a:bodyPr/>
          <a:lstStyle/>
          <a:p>
            <a:r>
              <a:rPr lang="en-GB" dirty="0"/>
              <a:t>Miscellany</a:t>
            </a:r>
          </a:p>
        </p:txBody>
      </p:sp>
      <p:sp>
        <p:nvSpPr>
          <p:cNvPr id="3" name="Content Placeholder 2">
            <a:extLst>
              <a:ext uri="{FF2B5EF4-FFF2-40B4-BE49-F238E27FC236}">
                <a16:creationId xmlns:a16="http://schemas.microsoft.com/office/drawing/2014/main" id="{9C586B20-04BD-CDF6-F454-AB5BFC1E3D0C}"/>
              </a:ext>
            </a:extLst>
          </p:cNvPr>
          <p:cNvSpPr>
            <a:spLocks noGrp="1"/>
          </p:cNvSpPr>
          <p:nvPr>
            <p:ph idx="1"/>
          </p:nvPr>
        </p:nvSpPr>
        <p:spPr/>
        <p:txBody>
          <a:bodyPr/>
          <a:lstStyle/>
          <a:p>
            <a:pPr marL="0" indent="0">
              <a:buNone/>
            </a:pPr>
            <a:r>
              <a:rPr lang="en-GB" dirty="0"/>
              <a:t>Other useful data structures.</a:t>
            </a:r>
          </a:p>
          <a:p>
            <a:r>
              <a:rPr lang="en-GB" dirty="0"/>
              <a:t>ID and IDREF – intended to enable cross-referencing within different structures in a file.</a:t>
            </a:r>
          </a:p>
          <a:p>
            <a:r>
              <a:rPr lang="en-GB" dirty="0"/>
              <a:t>Worth bearing in mind.</a:t>
            </a:r>
          </a:p>
        </p:txBody>
      </p:sp>
    </p:spTree>
    <p:extLst>
      <p:ext uri="{BB962C8B-B14F-4D97-AF65-F5344CB8AC3E}">
        <p14:creationId xmlns:p14="http://schemas.microsoft.com/office/powerpoint/2010/main" val="1106637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E567F-136F-CB7C-D7D6-84E8316EE7E1}"/>
              </a:ext>
            </a:extLst>
          </p:cNvPr>
          <p:cNvSpPr>
            <a:spLocks noGrp="1"/>
          </p:cNvSpPr>
          <p:nvPr>
            <p:ph type="title"/>
          </p:nvPr>
        </p:nvSpPr>
        <p:spPr/>
        <p:txBody>
          <a:bodyPr/>
          <a:lstStyle/>
          <a:p>
            <a:r>
              <a:rPr lang="en-GB" dirty="0"/>
              <a:t>Data Definitions	</a:t>
            </a:r>
          </a:p>
        </p:txBody>
      </p:sp>
      <p:sp>
        <p:nvSpPr>
          <p:cNvPr id="3" name="Content Placeholder 2">
            <a:extLst>
              <a:ext uri="{FF2B5EF4-FFF2-40B4-BE49-F238E27FC236}">
                <a16:creationId xmlns:a16="http://schemas.microsoft.com/office/drawing/2014/main" id="{9BCD473F-C3D0-E0EE-6781-7F0BA6DE920A}"/>
              </a:ext>
            </a:extLst>
          </p:cNvPr>
          <p:cNvSpPr>
            <a:spLocks noGrp="1"/>
          </p:cNvSpPr>
          <p:nvPr>
            <p:ph idx="1"/>
          </p:nvPr>
        </p:nvSpPr>
        <p:spPr/>
        <p:txBody>
          <a:bodyPr>
            <a:normAutofit lnSpcReduction="10000"/>
          </a:bodyPr>
          <a:lstStyle/>
          <a:p>
            <a:r>
              <a:rPr lang="en-GB" dirty="0"/>
              <a:t>XML has two types of validation. The first establishes if the file is ‘well-formed’ i.e. has a working prologue, root elements and that the elements have correctly place start and end tags.</a:t>
            </a:r>
          </a:p>
          <a:p>
            <a:r>
              <a:rPr lang="en-GB" dirty="0"/>
              <a:t>The second type of validation applies if the file has a ‘data definition’ associated with. A data definition essentially means the file has a ‘controlled vocabulary’. Arbitrary elements cannot be added to a file with a data definition.</a:t>
            </a:r>
          </a:p>
          <a:p>
            <a:r>
              <a:rPr lang="en-GB" dirty="0"/>
              <a:t>HTML is in essence SGML with a data definition associated with it. Thus the Tim Berners-Lee connection.</a:t>
            </a:r>
          </a:p>
          <a:p>
            <a:r>
              <a:rPr lang="en-GB" dirty="0"/>
              <a:t>TEI-XML, MODS/METS, </a:t>
            </a:r>
            <a:r>
              <a:rPr lang="en-GB" dirty="0" err="1"/>
              <a:t>EPub</a:t>
            </a:r>
            <a:r>
              <a:rPr lang="en-GB" dirty="0"/>
              <a:t> etc are all essentially data definitions applying a particular controlled vocabulary to an XML file.</a:t>
            </a:r>
          </a:p>
        </p:txBody>
      </p:sp>
    </p:spTree>
    <p:extLst>
      <p:ext uri="{BB962C8B-B14F-4D97-AF65-F5344CB8AC3E}">
        <p14:creationId xmlns:p14="http://schemas.microsoft.com/office/powerpoint/2010/main" val="1965508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BA0A-6D54-9235-64B5-7D02B0EB8019}"/>
              </a:ext>
            </a:extLst>
          </p:cNvPr>
          <p:cNvSpPr>
            <a:spLocks noGrp="1"/>
          </p:cNvSpPr>
          <p:nvPr>
            <p:ph type="title"/>
          </p:nvPr>
        </p:nvSpPr>
        <p:spPr/>
        <p:txBody>
          <a:bodyPr/>
          <a:lstStyle/>
          <a:p>
            <a:r>
              <a:rPr lang="en-GB" dirty="0"/>
              <a:t>Available Data Definitions</a:t>
            </a:r>
          </a:p>
        </p:txBody>
      </p:sp>
      <p:sp>
        <p:nvSpPr>
          <p:cNvPr id="3" name="Content Placeholder 2">
            <a:extLst>
              <a:ext uri="{FF2B5EF4-FFF2-40B4-BE49-F238E27FC236}">
                <a16:creationId xmlns:a16="http://schemas.microsoft.com/office/drawing/2014/main" id="{3CC54250-7CFA-9106-77EF-7F089F7B8377}"/>
              </a:ext>
            </a:extLst>
          </p:cNvPr>
          <p:cNvSpPr>
            <a:spLocks noGrp="1"/>
          </p:cNvSpPr>
          <p:nvPr>
            <p:ph idx="1"/>
          </p:nvPr>
        </p:nvSpPr>
        <p:spPr/>
        <p:txBody>
          <a:bodyPr/>
          <a:lstStyle/>
          <a:p>
            <a:r>
              <a:rPr lang="en-GB" dirty="0"/>
              <a:t>DTD (Document Type Definition). Based on the original SGML, considered supplanted by newer forms.</a:t>
            </a:r>
          </a:p>
          <a:p>
            <a:r>
              <a:rPr lang="en-GB" dirty="0"/>
              <a:t>W3C XML Schema.</a:t>
            </a:r>
          </a:p>
          <a:p>
            <a:r>
              <a:rPr lang="en-GB" dirty="0" err="1"/>
              <a:t>RelaxNG</a:t>
            </a:r>
            <a:endParaRPr lang="en-GB" dirty="0"/>
          </a:p>
        </p:txBody>
      </p:sp>
    </p:spTree>
    <p:extLst>
      <p:ext uri="{BB962C8B-B14F-4D97-AF65-F5344CB8AC3E}">
        <p14:creationId xmlns:p14="http://schemas.microsoft.com/office/powerpoint/2010/main" val="4041409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0F1D4-A3BE-82F9-430F-D1C51AC20664}"/>
              </a:ext>
            </a:extLst>
          </p:cNvPr>
          <p:cNvSpPr>
            <a:spLocks noGrp="1"/>
          </p:cNvSpPr>
          <p:nvPr>
            <p:ph type="title"/>
          </p:nvPr>
        </p:nvSpPr>
        <p:spPr/>
        <p:txBody>
          <a:bodyPr/>
          <a:lstStyle/>
          <a:p>
            <a:r>
              <a:rPr lang="en-GB" dirty="0"/>
              <a:t>Exercise 3</a:t>
            </a:r>
          </a:p>
        </p:txBody>
      </p:sp>
      <p:sp>
        <p:nvSpPr>
          <p:cNvPr id="3" name="Content Placeholder 2">
            <a:extLst>
              <a:ext uri="{FF2B5EF4-FFF2-40B4-BE49-F238E27FC236}">
                <a16:creationId xmlns:a16="http://schemas.microsoft.com/office/drawing/2014/main" id="{F49376C3-FEAE-0182-F051-956410AAACCE}"/>
              </a:ext>
            </a:extLst>
          </p:cNvPr>
          <p:cNvSpPr>
            <a:spLocks noGrp="1"/>
          </p:cNvSpPr>
          <p:nvPr>
            <p:ph idx="1"/>
          </p:nvPr>
        </p:nvSpPr>
        <p:spPr/>
        <p:txBody>
          <a:bodyPr/>
          <a:lstStyle/>
          <a:p>
            <a:r>
              <a:rPr lang="en-GB" dirty="0"/>
              <a:t>Creating and using a data definition.</a:t>
            </a:r>
          </a:p>
        </p:txBody>
      </p:sp>
    </p:spTree>
    <p:extLst>
      <p:ext uri="{BB962C8B-B14F-4D97-AF65-F5344CB8AC3E}">
        <p14:creationId xmlns:p14="http://schemas.microsoft.com/office/powerpoint/2010/main" val="544928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E0D26-D336-FE69-B7DD-316DB6AC12C9}"/>
              </a:ext>
            </a:extLst>
          </p:cNvPr>
          <p:cNvSpPr>
            <a:spLocks noGrp="1"/>
          </p:cNvSpPr>
          <p:nvPr>
            <p:ph type="title"/>
          </p:nvPr>
        </p:nvSpPr>
        <p:spPr/>
        <p:txBody>
          <a:bodyPr/>
          <a:lstStyle/>
          <a:p>
            <a:r>
              <a:rPr lang="en-GB" dirty="0"/>
              <a:t>Introducing </a:t>
            </a:r>
            <a:r>
              <a:rPr lang="en-GB" dirty="0" err="1"/>
              <a:t>Xpath</a:t>
            </a:r>
            <a:r>
              <a:rPr lang="en-GB" dirty="0"/>
              <a:t> and XSLT</a:t>
            </a:r>
          </a:p>
        </p:txBody>
      </p:sp>
      <p:sp>
        <p:nvSpPr>
          <p:cNvPr id="3" name="Content Placeholder 2">
            <a:extLst>
              <a:ext uri="{FF2B5EF4-FFF2-40B4-BE49-F238E27FC236}">
                <a16:creationId xmlns:a16="http://schemas.microsoft.com/office/drawing/2014/main" id="{2D7ED6BF-2AC5-A831-3118-A4A3E4628BA3}"/>
              </a:ext>
            </a:extLst>
          </p:cNvPr>
          <p:cNvSpPr>
            <a:spLocks noGrp="1"/>
          </p:cNvSpPr>
          <p:nvPr>
            <p:ph idx="1"/>
          </p:nvPr>
        </p:nvSpPr>
        <p:spPr/>
        <p:txBody>
          <a:bodyPr/>
          <a:lstStyle/>
          <a:p>
            <a:r>
              <a:rPr lang="en-GB" dirty="0" err="1"/>
              <a:t>Xpath</a:t>
            </a:r>
            <a:r>
              <a:rPr lang="en-GB" dirty="0"/>
              <a:t> is central to any processing of an XML document. It is the means by which the content is accessed.</a:t>
            </a:r>
          </a:p>
          <a:p>
            <a:r>
              <a:rPr lang="en-GB" dirty="0"/>
              <a:t>Very similar to CSS (Cascading Stylesheets in HTML) selectors (they are based on the same principles).</a:t>
            </a:r>
          </a:p>
          <a:p>
            <a:r>
              <a:rPr lang="en-GB" dirty="0"/>
              <a:t>XSLT or </a:t>
            </a:r>
            <a:r>
              <a:rPr lang="en-GB" dirty="0" err="1"/>
              <a:t>eXtensible</a:t>
            </a:r>
            <a:r>
              <a:rPr lang="en-GB" dirty="0"/>
              <a:t> Stylesheet Language Transformations is a mechanism for processing and ‘transforming’ XML data into a different form (HTML is a common example).</a:t>
            </a:r>
          </a:p>
        </p:txBody>
      </p:sp>
    </p:spTree>
    <p:extLst>
      <p:ext uri="{BB962C8B-B14F-4D97-AF65-F5344CB8AC3E}">
        <p14:creationId xmlns:p14="http://schemas.microsoft.com/office/powerpoint/2010/main" val="3181809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53164-64A6-C20A-BC6F-8D6E178160ED}"/>
              </a:ext>
            </a:extLst>
          </p:cNvPr>
          <p:cNvSpPr>
            <a:spLocks noGrp="1"/>
          </p:cNvSpPr>
          <p:nvPr>
            <p:ph type="title"/>
          </p:nvPr>
        </p:nvSpPr>
        <p:spPr/>
        <p:txBody>
          <a:bodyPr/>
          <a:lstStyle/>
          <a:p>
            <a:r>
              <a:rPr lang="en-GB" dirty="0"/>
              <a:t>Basic </a:t>
            </a:r>
            <a:r>
              <a:rPr lang="en-GB" dirty="0" err="1"/>
              <a:t>Xpath</a:t>
            </a:r>
            <a:endParaRPr lang="en-GB" dirty="0"/>
          </a:p>
        </p:txBody>
      </p:sp>
      <p:sp>
        <p:nvSpPr>
          <p:cNvPr id="3" name="Content Placeholder 2">
            <a:extLst>
              <a:ext uri="{FF2B5EF4-FFF2-40B4-BE49-F238E27FC236}">
                <a16:creationId xmlns:a16="http://schemas.microsoft.com/office/drawing/2014/main" id="{06EDD832-05FE-5AA9-DA5E-3CBEBC0BF1E2}"/>
              </a:ext>
            </a:extLst>
          </p:cNvPr>
          <p:cNvSpPr>
            <a:spLocks noGrp="1"/>
          </p:cNvSpPr>
          <p:nvPr>
            <p:ph idx="1"/>
          </p:nvPr>
        </p:nvSpPr>
        <p:spPr/>
        <p:txBody>
          <a:bodyPr/>
          <a:lstStyle/>
          <a:p>
            <a:r>
              <a:rPr lang="en-GB" dirty="0"/>
              <a:t>You are very welcome to experiment with the examples provided to check you understand how </a:t>
            </a:r>
            <a:r>
              <a:rPr lang="en-GB" dirty="0" err="1"/>
              <a:t>Xpath</a:t>
            </a:r>
            <a:r>
              <a:rPr lang="en-GB" dirty="0"/>
              <a:t> functions in finding the appropriate content.</a:t>
            </a:r>
          </a:p>
          <a:p>
            <a:r>
              <a:rPr lang="en-GB" dirty="0"/>
              <a:t>In an example code block tweak the string element(highlight in cyan) to check if you understand the concepts. </a:t>
            </a:r>
            <a:r>
              <a:rPr lang="en-GB" dirty="0" err="1"/>
              <a:t>xpath_str</a:t>
            </a:r>
            <a:r>
              <a:rPr lang="en-GB" dirty="0"/>
              <a:t>='</a:t>
            </a:r>
            <a:r>
              <a:rPr lang="en-GB" dirty="0">
                <a:highlight>
                  <a:srgbClr val="00FFFF"/>
                </a:highlight>
              </a:rPr>
              <a:t>/root/postcard/address/name</a:t>
            </a:r>
            <a:r>
              <a:rPr lang="en-GB" dirty="0"/>
              <a:t>'</a:t>
            </a:r>
          </a:p>
        </p:txBody>
      </p:sp>
    </p:spTree>
    <p:extLst>
      <p:ext uri="{BB962C8B-B14F-4D97-AF65-F5344CB8AC3E}">
        <p14:creationId xmlns:p14="http://schemas.microsoft.com/office/powerpoint/2010/main" val="3493947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5E2C3-5046-A27C-8669-06D64ADEF970}"/>
              </a:ext>
            </a:extLst>
          </p:cNvPr>
          <p:cNvSpPr>
            <a:spLocks noGrp="1"/>
          </p:cNvSpPr>
          <p:nvPr>
            <p:ph type="title"/>
          </p:nvPr>
        </p:nvSpPr>
        <p:spPr/>
        <p:txBody>
          <a:bodyPr/>
          <a:lstStyle/>
          <a:p>
            <a:r>
              <a:rPr lang="en-GB" dirty="0"/>
              <a:t>Introduction and caveats</a:t>
            </a:r>
          </a:p>
        </p:txBody>
      </p:sp>
      <p:sp>
        <p:nvSpPr>
          <p:cNvPr id="3" name="Content Placeholder 2">
            <a:extLst>
              <a:ext uri="{FF2B5EF4-FFF2-40B4-BE49-F238E27FC236}">
                <a16:creationId xmlns:a16="http://schemas.microsoft.com/office/drawing/2014/main" id="{2DF9E1DF-4042-4D40-9D9F-4676E62A69F6}"/>
              </a:ext>
            </a:extLst>
          </p:cNvPr>
          <p:cNvSpPr>
            <a:spLocks noGrp="1"/>
          </p:cNvSpPr>
          <p:nvPr>
            <p:ph idx="1"/>
          </p:nvPr>
        </p:nvSpPr>
        <p:spPr/>
        <p:txBody>
          <a:bodyPr>
            <a:normAutofit lnSpcReduction="10000"/>
          </a:bodyPr>
          <a:lstStyle/>
          <a:p>
            <a:r>
              <a:rPr lang="en-GB" dirty="0"/>
              <a:t>Welcome to the course!</a:t>
            </a:r>
          </a:p>
          <a:p>
            <a:r>
              <a:rPr lang="en-GB" dirty="0"/>
              <a:t>The course is here </a:t>
            </a:r>
            <a:r>
              <a:rPr lang="en-GB" dirty="0">
                <a:hlinkClick r:id="rId2"/>
              </a:rPr>
              <a:t>https://github.com/DCS-training/cdcs-xml-course</a:t>
            </a:r>
            <a:r>
              <a:rPr lang="en-GB" dirty="0"/>
              <a:t>. Check the readme for instructions.</a:t>
            </a:r>
          </a:p>
          <a:p>
            <a:r>
              <a:rPr lang="en-GB" dirty="0"/>
              <a:t>There are a few caveats with the course. Firstly, the course platform is ‘Notable’ (Google Collab can also be used but you may run into pathing issues). The issue with using Notable is that it doesn’t provide native parsing support and code correction features for XML, </a:t>
            </a:r>
            <a:r>
              <a:rPr lang="en-GB" dirty="0" err="1"/>
              <a:t>Xpath</a:t>
            </a:r>
            <a:r>
              <a:rPr lang="en-GB" dirty="0"/>
              <a:t> or XSLT.</a:t>
            </a:r>
          </a:p>
          <a:p>
            <a:r>
              <a:rPr lang="en-GB" dirty="0"/>
              <a:t>To get around it we’re using the (freemium) Saxon parser within the Python processor. Try to ignore the Python code, it’s just a wrapper.</a:t>
            </a:r>
          </a:p>
        </p:txBody>
      </p:sp>
    </p:spTree>
    <p:extLst>
      <p:ext uri="{BB962C8B-B14F-4D97-AF65-F5344CB8AC3E}">
        <p14:creationId xmlns:p14="http://schemas.microsoft.com/office/powerpoint/2010/main" val="3372186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D0A19-C05F-28D4-F3E0-D4327CD828D4}"/>
              </a:ext>
            </a:extLst>
          </p:cNvPr>
          <p:cNvSpPr>
            <a:spLocks noGrp="1"/>
          </p:cNvSpPr>
          <p:nvPr>
            <p:ph type="title"/>
          </p:nvPr>
        </p:nvSpPr>
        <p:spPr/>
        <p:txBody>
          <a:bodyPr/>
          <a:lstStyle/>
          <a:p>
            <a:r>
              <a:rPr lang="en-GB" dirty="0"/>
              <a:t>Exercise 4. Getting to grips with XSL</a:t>
            </a:r>
          </a:p>
        </p:txBody>
      </p:sp>
      <p:sp>
        <p:nvSpPr>
          <p:cNvPr id="3" name="Content Placeholder 2">
            <a:extLst>
              <a:ext uri="{FF2B5EF4-FFF2-40B4-BE49-F238E27FC236}">
                <a16:creationId xmlns:a16="http://schemas.microsoft.com/office/drawing/2014/main" id="{E1A9611F-E3C3-80B1-4F62-583D4D9EA587}"/>
              </a:ext>
            </a:extLst>
          </p:cNvPr>
          <p:cNvSpPr>
            <a:spLocks noGrp="1"/>
          </p:cNvSpPr>
          <p:nvPr>
            <p:ph idx="1"/>
          </p:nvPr>
        </p:nvSpPr>
        <p:spPr/>
        <p:txBody>
          <a:bodyPr/>
          <a:lstStyle/>
          <a:p>
            <a:r>
              <a:rPr lang="en-GB" dirty="0"/>
              <a:t>The file for the exercise is ‘postcard-exercise4.xsl’.</a:t>
            </a:r>
          </a:p>
        </p:txBody>
      </p:sp>
    </p:spTree>
    <p:extLst>
      <p:ext uri="{BB962C8B-B14F-4D97-AF65-F5344CB8AC3E}">
        <p14:creationId xmlns:p14="http://schemas.microsoft.com/office/powerpoint/2010/main" val="3547406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0802-2060-B574-D1B5-FD13EBA8E0E5}"/>
              </a:ext>
            </a:extLst>
          </p:cNvPr>
          <p:cNvSpPr>
            <a:spLocks noGrp="1"/>
          </p:cNvSpPr>
          <p:nvPr>
            <p:ph type="title"/>
          </p:nvPr>
        </p:nvSpPr>
        <p:spPr/>
        <p:txBody>
          <a:bodyPr/>
          <a:lstStyle/>
          <a:p>
            <a:r>
              <a:rPr lang="en-GB" dirty="0"/>
              <a:t>Exercise 5. Working with complex files</a:t>
            </a:r>
          </a:p>
        </p:txBody>
      </p:sp>
      <p:sp>
        <p:nvSpPr>
          <p:cNvPr id="3" name="Content Placeholder 2">
            <a:extLst>
              <a:ext uri="{FF2B5EF4-FFF2-40B4-BE49-F238E27FC236}">
                <a16:creationId xmlns:a16="http://schemas.microsoft.com/office/drawing/2014/main" id="{EFCF6E32-FA71-F3A2-2BCD-4625E34DD0F8}"/>
              </a:ext>
            </a:extLst>
          </p:cNvPr>
          <p:cNvSpPr>
            <a:spLocks noGrp="1"/>
          </p:cNvSpPr>
          <p:nvPr>
            <p:ph idx="1"/>
          </p:nvPr>
        </p:nvSpPr>
        <p:spPr/>
        <p:txBody>
          <a:bodyPr/>
          <a:lstStyle/>
          <a:p>
            <a:r>
              <a:rPr lang="en-GB" dirty="0"/>
              <a:t>The file for the exercise is ‘eebo.xsl’</a:t>
            </a:r>
          </a:p>
        </p:txBody>
      </p:sp>
    </p:spTree>
    <p:extLst>
      <p:ext uri="{BB962C8B-B14F-4D97-AF65-F5344CB8AC3E}">
        <p14:creationId xmlns:p14="http://schemas.microsoft.com/office/powerpoint/2010/main" val="3794902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2060E-BE34-696C-CC2D-435178EF19B6}"/>
              </a:ext>
            </a:extLst>
          </p:cNvPr>
          <p:cNvSpPr>
            <a:spLocks noGrp="1"/>
          </p:cNvSpPr>
          <p:nvPr>
            <p:ph type="title"/>
          </p:nvPr>
        </p:nvSpPr>
        <p:spPr/>
        <p:txBody>
          <a:bodyPr/>
          <a:lstStyle/>
          <a:p>
            <a:r>
              <a:rPr lang="en-GB" dirty="0"/>
              <a:t>Final words</a:t>
            </a:r>
          </a:p>
        </p:txBody>
      </p:sp>
      <p:sp>
        <p:nvSpPr>
          <p:cNvPr id="3" name="Content Placeholder 2">
            <a:extLst>
              <a:ext uri="{FF2B5EF4-FFF2-40B4-BE49-F238E27FC236}">
                <a16:creationId xmlns:a16="http://schemas.microsoft.com/office/drawing/2014/main" id="{1AEBC2C4-4232-876E-A474-98E39889CF2B}"/>
              </a:ext>
            </a:extLst>
          </p:cNvPr>
          <p:cNvSpPr>
            <a:spLocks noGrp="1"/>
          </p:cNvSpPr>
          <p:nvPr>
            <p:ph idx="1"/>
          </p:nvPr>
        </p:nvSpPr>
        <p:spPr/>
        <p:txBody>
          <a:bodyPr/>
          <a:lstStyle/>
          <a:p>
            <a:r>
              <a:rPr lang="en-GB" dirty="0"/>
              <a:t>Other forms of processing XML exist. The main alternative to XSLT is </a:t>
            </a:r>
            <a:r>
              <a:rPr lang="en-GB" dirty="0" err="1"/>
              <a:t>Xquery</a:t>
            </a:r>
            <a:r>
              <a:rPr lang="en-GB" dirty="0"/>
              <a:t>. This is a query language intended to behave in a similar manner to traditional SQL (Structured Query Language) common to relational databases.</a:t>
            </a:r>
          </a:p>
          <a:p>
            <a:r>
              <a:rPr lang="en-GB" dirty="0" err="1"/>
              <a:t>Schematron</a:t>
            </a:r>
            <a:r>
              <a:rPr lang="en-GB" dirty="0"/>
              <a:t> is another syntax intended to provide validation above and beyond provided the XML specification (valid and well-formed).</a:t>
            </a:r>
          </a:p>
          <a:p>
            <a:r>
              <a:rPr lang="en-GB" dirty="0" err="1"/>
              <a:t>Xproc</a:t>
            </a:r>
            <a:r>
              <a:rPr lang="en-GB" dirty="0"/>
              <a:t> is a data pipelining syntax intended for complex transformations at scale.</a:t>
            </a:r>
          </a:p>
        </p:txBody>
      </p:sp>
    </p:spTree>
    <p:extLst>
      <p:ext uri="{BB962C8B-B14F-4D97-AF65-F5344CB8AC3E}">
        <p14:creationId xmlns:p14="http://schemas.microsoft.com/office/powerpoint/2010/main" val="3902533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5FE5-CC3D-5742-F09B-4D3085D8C1BE}"/>
              </a:ext>
            </a:extLst>
          </p:cNvPr>
          <p:cNvSpPr>
            <a:spLocks noGrp="1"/>
          </p:cNvSpPr>
          <p:nvPr>
            <p:ph type="title"/>
          </p:nvPr>
        </p:nvSpPr>
        <p:spPr/>
        <p:txBody>
          <a:bodyPr/>
          <a:lstStyle/>
          <a:p>
            <a:r>
              <a:rPr lang="en-GB" dirty="0"/>
              <a:t>FIN</a:t>
            </a:r>
          </a:p>
        </p:txBody>
      </p:sp>
      <p:sp>
        <p:nvSpPr>
          <p:cNvPr id="3" name="Content Placeholder 2">
            <a:extLst>
              <a:ext uri="{FF2B5EF4-FFF2-40B4-BE49-F238E27FC236}">
                <a16:creationId xmlns:a16="http://schemas.microsoft.com/office/drawing/2014/main" id="{72249356-FDF2-7272-B910-A05EE81C3E81}"/>
              </a:ext>
            </a:extLst>
          </p:cNvPr>
          <p:cNvSpPr>
            <a:spLocks noGrp="1"/>
          </p:cNvSpPr>
          <p:nvPr>
            <p:ph idx="1"/>
          </p:nvPr>
        </p:nvSpPr>
        <p:spPr/>
        <p:txBody>
          <a:bodyPr/>
          <a:lstStyle/>
          <a:p>
            <a:r>
              <a:rPr lang="en-GB" dirty="0"/>
              <a:t>Thank you!</a:t>
            </a:r>
          </a:p>
        </p:txBody>
      </p:sp>
    </p:spTree>
    <p:extLst>
      <p:ext uri="{BB962C8B-B14F-4D97-AF65-F5344CB8AC3E}">
        <p14:creationId xmlns:p14="http://schemas.microsoft.com/office/powerpoint/2010/main" val="4277215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CC741-FD37-C2FC-5AA4-0499661BCB8C}"/>
              </a:ext>
            </a:extLst>
          </p:cNvPr>
          <p:cNvSpPr>
            <a:spLocks noGrp="1"/>
          </p:cNvSpPr>
          <p:nvPr>
            <p:ph type="title"/>
          </p:nvPr>
        </p:nvSpPr>
        <p:spPr/>
        <p:txBody>
          <a:bodyPr/>
          <a:lstStyle/>
          <a:p>
            <a:r>
              <a:rPr lang="en-GB" dirty="0"/>
              <a:t>Caveats, continued.</a:t>
            </a:r>
          </a:p>
        </p:txBody>
      </p:sp>
      <p:sp>
        <p:nvSpPr>
          <p:cNvPr id="3" name="Content Placeholder 2">
            <a:extLst>
              <a:ext uri="{FF2B5EF4-FFF2-40B4-BE49-F238E27FC236}">
                <a16:creationId xmlns:a16="http://schemas.microsoft.com/office/drawing/2014/main" id="{23A937E1-0EF1-E6C0-2A48-04BBE29496CE}"/>
              </a:ext>
            </a:extLst>
          </p:cNvPr>
          <p:cNvSpPr>
            <a:spLocks noGrp="1"/>
          </p:cNvSpPr>
          <p:nvPr>
            <p:ph idx="1"/>
          </p:nvPr>
        </p:nvSpPr>
        <p:spPr/>
        <p:txBody>
          <a:bodyPr/>
          <a:lstStyle/>
          <a:p>
            <a:r>
              <a:rPr lang="en-GB" dirty="0"/>
              <a:t>However, due to the limited parser support and the nature of the parser (i.e. lack of a license) some of the course content had to be cut. </a:t>
            </a:r>
          </a:p>
          <a:p>
            <a:r>
              <a:rPr lang="en-GB" dirty="0"/>
              <a:t>This content was broadly to do with data definition creation which proved to be quite tricky. Apologies for that.</a:t>
            </a:r>
          </a:p>
          <a:p>
            <a:r>
              <a:rPr lang="en-GB" dirty="0"/>
              <a:t>It’s also quite complex so you dodged a bullet!</a:t>
            </a:r>
          </a:p>
        </p:txBody>
      </p:sp>
    </p:spTree>
    <p:extLst>
      <p:ext uri="{BB962C8B-B14F-4D97-AF65-F5344CB8AC3E}">
        <p14:creationId xmlns:p14="http://schemas.microsoft.com/office/powerpoint/2010/main" val="1761980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3D399-2AB4-438C-1A4C-EB75EC44C007}"/>
              </a:ext>
            </a:extLst>
          </p:cNvPr>
          <p:cNvSpPr>
            <a:spLocks noGrp="1"/>
          </p:cNvSpPr>
          <p:nvPr>
            <p:ph type="title"/>
          </p:nvPr>
        </p:nvSpPr>
        <p:spPr/>
        <p:txBody>
          <a:bodyPr/>
          <a:lstStyle/>
          <a:p>
            <a:r>
              <a:rPr lang="en-GB" dirty="0"/>
              <a:t>Who is this?</a:t>
            </a:r>
          </a:p>
        </p:txBody>
      </p:sp>
      <p:pic>
        <p:nvPicPr>
          <p:cNvPr id="5" name="Content Placeholder 4" descr="A person in a suit pointing">
            <a:extLst>
              <a:ext uri="{FF2B5EF4-FFF2-40B4-BE49-F238E27FC236}">
                <a16:creationId xmlns:a16="http://schemas.microsoft.com/office/drawing/2014/main" id="{C0309EF8-6CE9-B604-33DA-0C6220146B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7891" y="1853134"/>
            <a:ext cx="5832763" cy="3881439"/>
          </a:xfrm>
        </p:spPr>
      </p:pic>
    </p:spTree>
    <p:extLst>
      <p:ext uri="{BB962C8B-B14F-4D97-AF65-F5344CB8AC3E}">
        <p14:creationId xmlns:p14="http://schemas.microsoft.com/office/powerpoint/2010/main" val="2724637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9C808-7CCC-2A1C-B0F1-59AE20B74A97}"/>
              </a:ext>
            </a:extLst>
          </p:cNvPr>
          <p:cNvSpPr>
            <a:spLocks noGrp="1"/>
          </p:cNvSpPr>
          <p:nvPr>
            <p:ph type="title"/>
          </p:nvPr>
        </p:nvSpPr>
        <p:spPr/>
        <p:txBody>
          <a:bodyPr/>
          <a:lstStyle/>
          <a:p>
            <a:r>
              <a:rPr lang="en-GB" dirty="0"/>
              <a:t>Tim Berners-Lee (‘father of the internet’)</a:t>
            </a:r>
          </a:p>
        </p:txBody>
      </p:sp>
      <p:sp>
        <p:nvSpPr>
          <p:cNvPr id="3" name="Content Placeholder 2">
            <a:extLst>
              <a:ext uri="{FF2B5EF4-FFF2-40B4-BE49-F238E27FC236}">
                <a16:creationId xmlns:a16="http://schemas.microsoft.com/office/drawing/2014/main" id="{D41DE804-788F-E95E-5F09-DDD799B9D4B8}"/>
              </a:ext>
            </a:extLst>
          </p:cNvPr>
          <p:cNvSpPr>
            <a:spLocks noGrp="1"/>
          </p:cNvSpPr>
          <p:nvPr>
            <p:ph idx="1"/>
          </p:nvPr>
        </p:nvSpPr>
        <p:spPr/>
        <p:txBody>
          <a:bodyPr/>
          <a:lstStyle/>
          <a:p>
            <a:r>
              <a:rPr lang="en-GB" dirty="0"/>
              <a:t>More on that later. But you are about to follow in about 1/3 of his footsteps.</a:t>
            </a:r>
          </a:p>
        </p:txBody>
      </p:sp>
    </p:spTree>
    <p:extLst>
      <p:ext uri="{BB962C8B-B14F-4D97-AF65-F5344CB8AC3E}">
        <p14:creationId xmlns:p14="http://schemas.microsoft.com/office/powerpoint/2010/main" val="694842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A981-AC05-7322-D54A-8DD1EDF64797}"/>
              </a:ext>
            </a:extLst>
          </p:cNvPr>
          <p:cNvSpPr>
            <a:spLocks noGrp="1"/>
          </p:cNvSpPr>
          <p:nvPr>
            <p:ph type="title"/>
          </p:nvPr>
        </p:nvSpPr>
        <p:spPr/>
        <p:txBody>
          <a:bodyPr/>
          <a:lstStyle/>
          <a:p>
            <a:r>
              <a:rPr lang="en-GB" dirty="0"/>
              <a:t>What is </a:t>
            </a:r>
            <a:r>
              <a:rPr lang="en-GB" dirty="0" err="1"/>
              <a:t>eXtensible</a:t>
            </a:r>
            <a:r>
              <a:rPr lang="en-GB" dirty="0"/>
              <a:t> Markup Language?</a:t>
            </a:r>
          </a:p>
        </p:txBody>
      </p:sp>
      <p:sp>
        <p:nvSpPr>
          <p:cNvPr id="3" name="Content Placeholder 2">
            <a:extLst>
              <a:ext uri="{FF2B5EF4-FFF2-40B4-BE49-F238E27FC236}">
                <a16:creationId xmlns:a16="http://schemas.microsoft.com/office/drawing/2014/main" id="{CD5694DE-0139-8EED-D3D7-E4CD4B5ECE87}"/>
              </a:ext>
            </a:extLst>
          </p:cNvPr>
          <p:cNvSpPr>
            <a:spLocks noGrp="1"/>
          </p:cNvSpPr>
          <p:nvPr>
            <p:ph idx="1"/>
          </p:nvPr>
        </p:nvSpPr>
        <p:spPr/>
        <p:txBody>
          <a:bodyPr/>
          <a:lstStyle/>
          <a:p>
            <a:r>
              <a:rPr lang="en-GB" dirty="0"/>
              <a:t>XML (</a:t>
            </a:r>
            <a:r>
              <a:rPr lang="en-GB" dirty="0" err="1"/>
              <a:t>eXtensible</a:t>
            </a:r>
            <a:r>
              <a:rPr lang="en-GB" dirty="0"/>
              <a:t> Markup Language) is a digital standard for describing structured and partially structured data.</a:t>
            </a:r>
          </a:p>
        </p:txBody>
      </p:sp>
    </p:spTree>
    <p:extLst>
      <p:ext uri="{BB962C8B-B14F-4D97-AF65-F5344CB8AC3E}">
        <p14:creationId xmlns:p14="http://schemas.microsoft.com/office/powerpoint/2010/main" val="144110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B0A42-9615-4CFC-1E51-75E4D2FFCF57}"/>
              </a:ext>
            </a:extLst>
          </p:cNvPr>
          <p:cNvSpPr>
            <a:spLocks noGrp="1"/>
          </p:cNvSpPr>
          <p:nvPr>
            <p:ph type="title"/>
          </p:nvPr>
        </p:nvSpPr>
        <p:spPr/>
        <p:txBody>
          <a:bodyPr/>
          <a:lstStyle/>
          <a:p>
            <a:r>
              <a:rPr lang="en-GB" dirty="0"/>
              <a:t>Where is XML and why is it secret?</a:t>
            </a:r>
          </a:p>
        </p:txBody>
      </p:sp>
      <p:sp>
        <p:nvSpPr>
          <p:cNvPr id="3" name="Content Placeholder 2">
            <a:extLst>
              <a:ext uri="{FF2B5EF4-FFF2-40B4-BE49-F238E27FC236}">
                <a16:creationId xmlns:a16="http://schemas.microsoft.com/office/drawing/2014/main" id="{28FD570A-2642-9D38-AB03-6C429931D2C6}"/>
              </a:ext>
            </a:extLst>
          </p:cNvPr>
          <p:cNvSpPr>
            <a:spLocks noGrp="1"/>
          </p:cNvSpPr>
          <p:nvPr>
            <p:ph idx="1"/>
          </p:nvPr>
        </p:nvSpPr>
        <p:spPr/>
        <p:txBody>
          <a:bodyPr>
            <a:normAutofit fontScale="70000" lnSpcReduction="20000"/>
          </a:bodyPr>
          <a:lstStyle/>
          <a:p>
            <a:r>
              <a:rPr lang="en-GB" dirty="0"/>
              <a:t>XML is incredibly ubiquitous. You may not be aware of it, but you probably use it on a daily basis.</a:t>
            </a:r>
          </a:p>
          <a:p>
            <a:r>
              <a:rPr lang="en-GB" dirty="0"/>
              <a:t>Microsoft Word and other Office application (since the early 2000’s) use a form of XML. Unzip a .docx file and it has XML within it. Excel, </a:t>
            </a:r>
            <a:r>
              <a:rPr lang="en-GB" dirty="0" err="1"/>
              <a:t>Powerpoint</a:t>
            </a:r>
            <a:r>
              <a:rPr lang="en-GB" dirty="0"/>
              <a:t> also use their own form of XML.</a:t>
            </a:r>
          </a:p>
          <a:p>
            <a:r>
              <a:rPr lang="en-GB" dirty="0"/>
              <a:t>It’s used extensively in private industry. In particular for the publishing industry and large-scale content providers.</a:t>
            </a:r>
          </a:p>
          <a:p>
            <a:r>
              <a:rPr lang="en-GB" dirty="0"/>
              <a:t>Archives and other institutions make extensive use of XML for computerised cataloguing.</a:t>
            </a:r>
          </a:p>
          <a:p>
            <a:r>
              <a:rPr lang="en-GB" dirty="0"/>
              <a:t>Academia uses it in innumerable forms: TEI-XML, RDF-XML, MathML are just some examples.</a:t>
            </a:r>
          </a:p>
          <a:p>
            <a:r>
              <a:rPr lang="en-GB" dirty="0"/>
              <a:t>Software makes extensive use of XML typically for configuration files or for providing elements like log file output. Computer games often serialise their game files in XML form. Thus when you save a computer game, it may be XML.</a:t>
            </a:r>
          </a:p>
          <a:p>
            <a:r>
              <a:rPr lang="en-GB" dirty="0"/>
              <a:t>It’s not really a secret but XML keeps the digital economy moving but in a quiet, unassuming way.</a:t>
            </a:r>
          </a:p>
        </p:txBody>
      </p:sp>
    </p:spTree>
    <p:extLst>
      <p:ext uri="{BB962C8B-B14F-4D97-AF65-F5344CB8AC3E}">
        <p14:creationId xmlns:p14="http://schemas.microsoft.com/office/powerpoint/2010/main" val="4259737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A4D9-ECF2-D4FB-E6AB-02C340C572A3}"/>
              </a:ext>
            </a:extLst>
          </p:cNvPr>
          <p:cNvSpPr>
            <a:spLocks noGrp="1"/>
          </p:cNvSpPr>
          <p:nvPr>
            <p:ph type="title"/>
          </p:nvPr>
        </p:nvSpPr>
        <p:spPr/>
        <p:txBody>
          <a:bodyPr/>
          <a:lstStyle/>
          <a:p>
            <a:r>
              <a:rPr lang="en-GB" dirty="0"/>
              <a:t>Some XML Examples</a:t>
            </a:r>
          </a:p>
        </p:txBody>
      </p:sp>
      <p:sp>
        <p:nvSpPr>
          <p:cNvPr id="3" name="Content Placeholder 2">
            <a:extLst>
              <a:ext uri="{FF2B5EF4-FFF2-40B4-BE49-F238E27FC236}">
                <a16:creationId xmlns:a16="http://schemas.microsoft.com/office/drawing/2014/main" id="{BEB245DC-41FD-2EE4-1BEC-1EF0EBB345DD}"/>
              </a:ext>
            </a:extLst>
          </p:cNvPr>
          <p:cNvSpPr>
            <a:spLocks noGrp="1"/>
          </p:cNvSpPr>
          <p:nvPr>
            <p:ph idx="1"/>
          </p:nvPr>
        </p:nvSpPr>
        <p:spPr/>
        <p:txBody>
          <a:bodyPr/>
          <a:lstStyle/>
          <a:p>
            <a:r>
              <a:rPr lang="en-GB" dirty="0" err="1"/>
              <a:t>WordML</a:t>
            </a:r>
            <a:r>
              <a:rPr lang="en-GB" dirty="0"/>
              <a:t> (document.xml).</a:t>
            </a:r>
          </a:p>
          <a:p>
            <a:r>
              <a:rPr lang="en-GB" dirty="0"/>
              <a:t>ETS (A01092.headed.xml).</a:t>
            </a:r>
          </a:p>
          <a:p>
            <a:r>
              <a:rPr lang="en-GB" dirty="0"/>
              <a:t>Other examples are freely available on the internet.</a:t>
            </a:r>
          </a:p>
        </p:txBody>
      </p:sp>
    </p:spTree>
    <p:extLst>
      <p:ext uri="{BB962C8B-B14F-4D97-AF65-F5344CB8AC3E}">
        <p14:creationId xmlns:p14="http://schemas.microsoft.com/office/powerpoint/2010/main" val="1081757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4DDAC-AA2A-F64D-801C-AA43DE318500}"/>
              </a:ext>
            </a:extLst>
          </p:cNvPr>
          <p:cNvSpPr>
            <a:spLocks noGrp="1"/>
          </p:cNvSpPr>
          <p:nvPr>
            <p:ph type="title"/>
          </p:nvPr>
        </p:nvSpPr>
        <p:spPr/>
        <p:txBody>
          <a:bodyPr/>
          <a:lstStyle/>
          <a:p>
            <a:r>
              <a:rPr lang="en-GB" dirty="0"/>
              <a:t>XML Background	</a:t>
            </a:r>
          </a:p>
        </p:txBody>
      </p:sp>
      <p:sp>
        <p:nvSpPr>
          <p:cNvPr id="3" name="Content Placeholder 2">
            <a:extLst>
              <a:ext uri="{FF2B5EF4-FFF2-40B4-BE49-F238E27FC236}">
                <a16:creationId xmlns:a16="http://schemas.microsoft.com/office/drawing/2014/main" id="{8120C16F-BCC8-5C71-36A4-58085A13530C}"/>
              </a:ext>
            </a:extLst>
          </p:cNvPr>
          <p:cNvSpPr>
            <a:spLocks noGrp="1"/>
          </p:cNvSpPr>
          <p:nvPr>
            <p:ph idx="1"/>
          </p:nvPr>
        </p:nvSpPr>
        <p:spPr/>
        <p:txBody>
          <a:bodyPr/>
          <a:lstStyle/>
          <a:p>
            <a:r>
              <a:rPr lang="en-GB" dirty="0"/>
              <a:t>XML has its origins in ‘GML’ or Generalised Markup Language. A syntax derived from BNF (Backus-Naur Form). This type of syntax was developed in the 1950’s – the early days when computing was still electro-mechanical.</a:t>
            </a:r>
          </a:p>
          <a:p>
            <a:r>
              <a:rPr lang="en-GB" dirty="0"/>
              <a:t>The immediate parent of XML was ‘SGML’ or ‘Structured Generalised Markup Language’.</a:t>
            </a:r>
          </a:p>
          <a:p>
            <a:r>
              <a:rPr lang="en-GB" dirty="0"/>
              <a:t>XML was proposed in the late-1990’s as a replacement for SGML.</a:t>
            </a:r>
          </a:p>
          <a:p>
            <a:r>
              <a:rPr lang="en-GB" dirty="0"/>
              <a:t>Out of interest – HTML and XML are siblings both having been derived from SGML.</a:t>
            </a:r>
          </a:p>
        </p:txBody>
      </p:sp>
    </p:spTree>
    <p:extLst>
      <p:ext uri="{BB962C8B-B14F-4D97-AF65-F5344CB8AC3E}">
        <p14:creationId xmlns:p14="http://schemas.microsoft.com/office/powerpoint/2010/main" val="1727898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463</TotalTime>
  <Words>1127</Words>
  <Application>Microsoft Office PowerPoint</Application>
  <PresentationFormat>Widescreen</PresentationFormat>
  <Paragraphs>86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Aptos</vt:lpstr>
      <vt:lpstr>Aptos Display</vt:lpstr>
      <vt:lpstr>Arial</vt:lpstr>
      <vt:lpstr>Office Theme</vt:lpstr>
      <vt:lpstr>‘Data is Mutable’</vt:lpstr>
      <vt:lpstr>Introduction and caveats</vt:lpstr>
      <vt:lpstr>Caveats, continued.</vt:lpstr>
      <vt:lpstr>Who is this?</vt:lpstr>
      <vt:lpstr>Tim Berners-Lee (‘father of the internet’)</vt:lpstr>
      <vt:lpstr>What is eXtensible Markup Language?</vt:lpstr>
      <vt:lpstr>Where is XML and why is it secret?</vt:lpstr>
      <vt:lpstr>Some XML Examples</vt:lpstr>
      <vt:lpstr>XML Background </vt:lpstr>
      <vt:lpstr>Strengths</vt:lpstr>
      <vt:lpstr>Weaknesses</vt:lpstr>
      <vt:lpstr>Exploring the structure of an XML file</vt:lpstr>
      <vt:lpstr>Exercises 1 and 2. Introducing XML concepts</vt:lpstr>
      <vt:lpstr>Miscellany</vt:lpstr>
      <vt:lpstr>Data Definitions </vt:lpstr>
      <vt:lpstr>Available Data Definitions</vt:lpstr>
      <vt:lpstr>Exercise 3</vt:lpstr>
      <vt:lpstr>Introducing Xpath and XSLT</vt:lpstr>
      <vt:lpstr>Basic Xpath</vt:lpstr>
      <vt:lpstr>Exercise 4. Getting to grips with XSL</vt:lpstr>
      <vt:lpstr>Exercise 5. Working with complex files</vt:lpstr>
      <vt:lpstr>Final words</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Ed MacKenzie</dc:creator>
  <cp:lastModifiedBy>Ed MacKenzie</cp:lastModifiedBy>
  <cp:revision>1</cp:revision>
  <dcterms:created xsi:type="dcterms:W3CDTF">2024-11-29T00:22:31Z</dcterms:created>
  <dcterms:modified xsi:type="dcterms:W3CDTF">2024-11-29T08:05:35Z</dcterms:modified>
</cp:coreProperties>
</file>