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281" r:id="rId3"/>
    <p:sldId id="317" r:id="rId4"/>
    <p:sldId id="318" r:id="rId5"/>
    <p:sldId id="286" r:id="rId6"/>
    <p:sldId id="319" r:id="rId7"/>
    <p:sldId id="320" r:id="rId8"/>
    <p:sldId id="282" r:id="rId9"/>
    <p:sldId id="321" r:id="rId10"/>
    <p:sldId id="322" r:id="rId11"/>
    <p:sldId id="323" r:id="rId12"/>
    <p:sldId id="324" r:id="rId13"/>
    <p:sldId id="325" r:id="rId14"/>
    <p:sldId id="326" r:id="rId15"/>
    <p:sldId id="328" r:id="rId16"/>
    <p:sldId id="283" r:id="rId17"/>
    <p:sldId id="329" r:id="rId18"/>
    <p:sldId id="284" r:id="rId19"/>
    <p:sldId id="330" r:id="rId20"/>
    <p:sldId id="336" r:id="rId21"/>
    <p:sldId id="315" r:id="rId22"/>
    <p:sldId id="314" r:id="rId23"/>
    <p:sldId id="285" r:id="rId24"/>
    <p:sldId id="331" r:id="rId25"/>
    <p:sldId id="332" r:id="rId26"/>
    <p:sldId id="333" r:id="rId27"/>
    <p:sldId id="334" r:id="rId28"/>
    <p:sldId id="335" r:id="rId29"/>
    <p:sldId id="327" r:id="rId30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E67"/>
    <a:srgbClr val="1A305D"/>
    <a:srgbClr val="04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2"/>
    <p:restoredTop sz="94643"/>
  </p:normalViewPr>
  <p:slideViewPr>
    <p:cSldViewPr snapToGrid="0">
      <p:cViewPr varScale="1">
        <p:scale>
          <a:sx n="186" d="100"/>
          <a:sy n="186" d="100"/>
        </p:scale>
        <p:origin x="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AEE125-4DF2-8F21-534F-ADFA9665E6C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FFA90-3840-FB91-2544-3B79E6C9917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20D1C-6C6C-1AF6-DCF0-9C2A1B42B1E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837E8-90A7-A576-6A50-881D2A9077D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D76B416-C821-CF4F-8AAE-7DF9003A663D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382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812178-3920-CF56-B27D-9246EA4222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48169-291D-BC77-63EC-3903E413181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6FFBD61-F468-8FEA-2F94-002A5074420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E2DA1-13FA-89A7-9993-640BD6DBB8F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219E5-9208-5B06-E405-38C7F466375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6D545-D758-F073-EAF8-5AE90AAA44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E0375DA-AE4A-3844-BB46-376F9CA4052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0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88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Building capacity in the Digital Humanities</a:t>
            </a:r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pPr algn="l"/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The Digital Research Infrastructure for the Arts and Humanities (DARIAH) aims to enhance and support digitally-enabled research and teaching across the arts and humanities. DARIAH is a network of people, expertise, information, knowledge, content, methods, tools and technologies from its member countries.   It develops, maintains and operates an infrastructure in support of ICT-based research practices and sustains researchers in using them to build, analyse and interpret digital resources. By working with communities of practice, DARIAH brings together individual state-of-the-art digital arts and humanities activities and scales their results to a European level. It preserves, provides access to and disseminates research that stems from these collaborations and ensures that best practices, methodological and technical standards are followed.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529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Building capacity in the Digital Humanities</a:t>
            </a:r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pPr algn="l"/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The Digital Research Infrastructure for the Arts and Humanities (DARIAH) aims to enhance and support digitally-enabled research and teaching across the arts and humanities. DARIAH is a network of people, expertise, information, knowledge, content, methods, tools and technologies from its member countries.   It develops, maintains and operates an infrastructure in support of ICT-based research practices and sustains researchers in using them to build, analyse and interpret digital resources. By working with communities of practice, DARIAH brings together individual state-of-the-art digital arts and humanities activities and scales their results to a European level. It preserves, provides access to and disseminates research that stems from these collaborations and ensures that best practices, methodological and technical standards are followed.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586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Building capacity in the Digital Humanities</a:t>
            </a:r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pPr algn="l"/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The Digital Research Infrastructure for the Arts and Humanities (DARIAH) aims to enhance and support digitally-enabled research and teaching across the arts and humanities. DARIAH is a network of people, expertise, information, knowledge, content, methods, tools and technologies from its member countries.   It develops, maintains and operates an infrastructure in support of ICT-based research practices and sustains researchers in using them to build, analyse and interpret digital resources. By working with communities of practice, DARIAH brings together individual state-of-the-art digital arts and humanities activities and scales their results to a European level. It preserves, provides access to and disseminates research that stems from these collaborations and ensures that best practices, methodological and technical standards are followed.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704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Building capacity in the Digital Humanities</a:t>
            </a:r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pPr algn="l"/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The Digital Research Infrastructure for the Arts and Humanities (DARIAH) aims to enhance and support digitally-enabled research and teaching across the arts and humanities. DARIAH is a network of people, expertise, information, knowledge, content, methods, tools and technologies from its member countries.   It develops, maintains and operates an infrastructure in support of ICT-based research practices and sustains researchers in using them to build, analyse and interpret digital resources. By working with communities of practice, DARIAH brings together individual state-of-the-art digital arts and humanities activities and scales their results to a European level. It preserves, provides access to and disseminates research that stems from these collaborations and ensures that best practices, methodological and technical standards are followed.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9673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Building capacity in the Digital Humanities</a:t>
            </a:r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pPr algn="l"/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The Digital Research Infrastructure for the Arts and Humanities (DARIAH) aims to enhance and support digitally-enabled research and teaching across the arts and humanities. DARIAH is a network of people, expertise, information, knowledge, content, methods, tools and technologies from its member countries.   It develops, maintains and operates an infrastructure in support of ICT-based research practices and sustains researchers in using them to build, analyse and interpret digital resources. By working with communities of practice, DARIAH brings together individual state-of-the-art digital arts and humanities activities and scales their results to a European level. It preserves, provides access to and disseminates research that stems from these collaborations and ensures that best practices, methodological and technical standards are followed.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560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15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126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Building capacity in the Digital Humanities</a:t>
            </a:r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pPr algn="l"/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The Digital Research Infrastructure for the Arts and Humanities (DARIAH) aims to enhance and support digitally-enabled research and teaching across the arts and humanities. DARIAH is a network of people, expertise, information, knowledge, content, methods, tools and technologies from its member countries.   It develops, maintains and operates an infrastructure in support of ICT-based research practices and sustains researchers in using them to build, analyse and interpret digital resources. By working with communities of practice, DARIAH brings together individual state-of-the-art digital arts and humanities activities and scales their results to a European level. It preserves, provides access to and disseminates research that stems from these collaborations and ensures that best practices, methodological and technical standards are followed.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447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17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148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Building capacity in the Digital Humanities</a:t>
            </a:r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pPr algn="l"/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The Digital Research Infrastructure for the Arts and Humanities (DARIAH) aims to enhance and support digitally-enabled research and teaching across the arts and humanities. DARIAH is a network of people, expertise, information, knowledge, content, methods, tools and technologies from its member countries.   It develops, maintains and operates an infrastructure in support of ICT-based research practices and sustains researchers in using them to build, analyse and interpret digital resources. By working with communities of practice, DARIAH brings together individual state-of-the-art digital arts and humanities activities and scales their results to a European level. It preserves, provides access to and disseminates research that stems from these collaborations and ensures that best practices, methodological and technical standards are followed.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775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22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97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Building capacity in the Digital Humanities</a:t>
            </a:r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pPr algn="l"/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The Digital Research Infrastructure for the Arts and Humanities (DARIAH) aims to enhance and support digitally-enabled research and teaching across the arts and humanities. DARIAH is a network of people, expertise, information, knowledge, content, methods, tools and technologies from its member countries.   It develops, maintains and operates an infrastructure in support of ICT-based research practices and sustains researchers in using them to build, analyse and interpret digital resources. By working with communities of practice, DARIAH brings together individual state-of-the-art digital arts and humanities activities and scales their results to a European level. It preserves, provides access to and disseminates research that stems from these collaborations and ensures that best practices, methodological and technical standards are followed.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01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Building capacity in the Digital Humanities</a:t>
            </a:r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pPr algn="l"/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The Digital Research Infrastructure for the Arts and Humanities (DARIAH) aims to enhance and support digitally-enabled research and teaching across the arts and humanities. DARIAH is a network of people, expertise, information, knowledge, content, methods, tools and technologies from its member countries.   It develops, maintains and operates an infrastructure in support of ICT-based research practices and sustains researchers in using them to build, analyse and interpret digital resources. By working with communities of practice, DARIAH brings together individual state-of-the-art digital arts and humanities activities and scales their results to a European level. It preserves, provides access to and disseminates research that stems from these collaborations and ensures that best practices, methodological and technical standards are followed.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5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Building capacity in the Digital Humanities</a:t>
            </a:r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pPr algn="l"/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The Digital Research Infrastructure for the Arts and Humanities (DARIAH) aims to enhance and support digitally-enabled research and teaching across the arts and humanities. DARIAH is a network of people, expertise, information, knowledge, content, methods, tools and technologies from its member countries.   It develops, maintains and operates an infrastructure in support of ICT-based research practices and sustains researchers in using them to build, analyse and interpret digital resources. By working with communities of practice, DARIAH brings together individual state-of-the-art digital arts and humanities activities and scales their results to a European level. It preserves, provides access to and disseminates research that stems from these collaborations and ensures that best practices, methodological and technical standards are followed.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19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Building capacity in the Digital Humanities</a:t>
            </a:r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pPr algn="l"/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The Digital Research Infrastructure for the Arts and Humanities (DARIAH) aims to enhance and support digitally-enabled research and teaching across the arts and humanities. DARIAH is a network of people, expertise, information, knowledge, content, methods, tools and technologies from its member countries.   It develops, maintains and operates an infrastructure in support of ICT-based research practices and sustains researchers in using them to build, analyse and interpret digital resources. By working with communities of practice, DARIAH brings together individual state-of-the-art digital arts and humanities activities and scales their results to a European level. It preserves, provides access to and disseminates research that stems from these collaborations and ensures that best practices, methodological and technical standards are followed.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400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Building capacity in the Digital Humanities</a:t>
            </a:r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pPr algn="l"/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The Digital Research Infrastructure for the Arts and Humanities (DARIAH) aims to enhance and support digitally-enabled research and teaching across the arts and humanities. DARIAH is a network of people, expertise, information, knowledge, content, methods, tools and technologies from its member countries.   It develops, maintains and operates an infrastructure in support of ICT-based research practices and sustains researchers in using them to build, analyse and interpret digital resources. By working with communities of practice, DARIAH brings together individual state-of-the-art digital arts and humanities activities and scales their results to a European level. It preserves, provides access to and disseminates research that stems from these collaborations and ensures that best practices, methodological and technical standards are followed.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524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Building capacity in the Digital Humanities</a:t>
            </a:r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pPr algn="l"/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The Digital Research Infrastructure for the Arts and Humanities (DARIAH) aims to enhance and support digitally-enabled research and teaching across the arts and humanities. DARIAH is a network of people, expertise, information, knowledge, content, methods, tools and technologies from its member countries.   It develops, maintains and operates an infrastructure in support of ICT-based research practices and sustains researchers in using them to build, analyse and interpret digital resources. By working with communities of practice, DARIAH brings together individual state-of-the-art digital arts and humanities activities and scales their results to a European level. It preserves, provides access to and disseminates research that stems from these collaborations and ensures that best practices, methodological and technical standards are followed.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030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28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068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Building capacity in the Digital Humanities</a:t>
            </a:r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pPr algn="l"/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The Digital Research Infrastructure for the Arts and Humanities (DARIAH) aims to enhance and support digitally-enabled research and teaching across the arts and humanities. DARIAH is a network of people, expertise, information, knowledge, content, methods, tools and technologies from its member countries.   It develops, maintains and operates an infrastructure in support of ICT-based research practices and sustains researchers in using them to build, analyse and interpret digital resources. By working with communities of practice, DARIAH brings together individual state-of-the-art digital arts and humanities activities and scales their results to a European level. It preserves, provides access to and disseminates research that stems from these collaborations and ensures that best practices, methodological and technical standards are followed.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5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75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Building capacity in the Digital Humanities</a:t>
            </a:r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pPr algn="l"/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The Digital Research Infrastructure for the Arts and Humanities (DARIAH) aims to enhance and support digitally-enabled research and teaching across the arts and humanities. DARIAH is a network of people, expertise, information, knowledge, content, methods, tools and technologies from its member countries.   It develops, maintains and operates an infrastructure in support of ICT-based research practices and sustains researchers in using them to build, analyse and interpret digital resources. By working with communities of practice, DARIAH brings together individual state-of-the-art digital arts and humanities activities and scales their results to a European level. It preserves, provides access to and disseminates research that stems from these collaborations and ensures that best practices, methodological and technical standards are followed.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519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Building capacity in the Digital Humanities</a:t>
            </a:r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pPr algn="l"/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The Digital Research Infrastructure for the Arts and Humanities (DARIAH) aims to enhance and support digitally-enabled research and teaching across the arts and humanities. DARIAH is a network of people, expertise, information, knowledge, content, methods, tools and technologies from its member countries.   It develops, maintains and operates an infrastructure in support of ICT-based research practices and sustains researchers in using them to build, analyse and interpret digital resources. By working with communities of practice, DARIAH brings together individual state-of-the-art digital arts and humanities activities and scales their results to a European level. It preserves, provides access to and disseminates research that stems from these collaborations and ensures that best practices, methodological and technical standards are followed.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008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77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Building capacity in the Digital Humanities</a:t>
            </a:r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pPr algn="l"/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The Digital Research Infrastructure for the Arts and Humanities (DARIAH) aims to enhance and support digitally-enabled research and teaching across the arts and humanities. DARIAH is a network of people, expertise, information, knowledge, content, methods, tools and technologies from its member countries.   It develops, maintains and operates an infrastructure in support of ICT-based research practices and sustains researchers in using them to build, analyse and interpret digital resources. By working with communities of practice, DARIAH brings together individual state-of-the-art digital arts and humanities activities and scales their results to a European level. It preserves, provides access to and disseminates research that stems from these collaborations and ensures that best practices, methodological and technical standards are followed.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280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Building capacity in the Digital Humanities</a:t>
            </a:r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pPr algn="l"/>
            <a:r>
              <a:rPr lang="en-GB" b="0" i="0" dirty="0">
                <a:solidFill>
                  <a:srgbClr val="041D40"/>
                </a:solidFill>
                <a:effectLst/>
                <a:latin typeface="Source Sans Pro" panose="020B0503030403020204" pitchFamily="34" charset="0"/>
              </a:rPr>
              <a:t>The Digital Research Infrastructure for the Arts and Humanities (DARIAH) aims to enhance and support digitally-enabled research and teaching across the arts and humanities. DARIAH is a network of people, expertise, information, knowledge, content, methods, tools and technologies from its member countries.   It develops, maintains and operates an infrastructure in support of ICT-based research practices and sustains researchers in using them to build, analyse and interpret digital resources. By working with communities of practice, DARIAH brings together individual state-of-the-art digital arts and humanities activities and scales their results to a European level. It preserves, provides access to and disseminates research that stems from these collaborations and ensures that best practices, methodological and technical standards are followed.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A10D0-20D9-4461-9337-5FE1B4A402F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71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18E6-1778-0CA9-8923-6F759BD87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6DCF-27BE-FD05-F42D-09F54D008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4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8414-1DF9-65D9-9B7A-9D211996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887E6-BBD7-BA29-9635-7A2A5A454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9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284EC-2FED-BD1A-5F38-D24D6DB3A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4513" y="647700"/>
            <a:ext cx="2249487" cy="38989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69D17-042B-5C50-55AC-F88D0E5FD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4463" y="647700"/>
            <a:ext cx="6597650" cy="38989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4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2BD1-E65B-EED7-1850-5103422A8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B119A-E2F9-6307-93FA-478F1A863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FC0A4-58C0-63A3-FFD8-2B6F80C8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3B203-D743-B38B-BA6C-5724C0AD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004E0-4CD6-B5E0-A3FD-40E83CEF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AC978F-0D92-C744-8B32-B97BB5AD196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206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AABB-A8CA-17B0-589C-97C6B497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AC15-6AFB-2FFB-890E-EA4D1A4DD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6DBD3-8416-EDF6-E2F7-64F16BA3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AA78-75F4-5A64-5188-E4DA66AA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618A-879E-6C78-0FA2-F5EA27A0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DB5B8F-E4C8-FB40-98D5-33A9AF1C340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905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3BFD-5EF6-892A-9542-8A98ECF5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89FB3-82AB-751C-325C-B2645BA5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CFC6A-3419-4E15-8F2E-5D82E14C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AC5F8-F2E2-638C-AE59-2F5F78A8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5EED9-5A41-FF23-4C0D-C76470F6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02D565-466C-6A4B-B19D-312DDF42BA2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003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BDB0-179B-103D-548F-B568A5AA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961A-23B1-B523-0301-439278A56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FD459-BE35-10CF-275B-F2482ED85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52615-CA43-02A9-CF09-246F7536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6FB5D-4C82-DB3D-A20B-5BA44082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AA4D2-C258-0576-B5C9-1BD08256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460875-F4C2-3143-B45C-04A1989BF34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957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5BED-030A-74D2-9D2A-5A943F57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112CF-1013-0CE6-B18F-CF861AB6D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5854A-51AB-6EC6-E95C-1F712393B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C2943-837B-58D4-43B1-C36286458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2B46E-D88D-C155-788F-221054BC5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BCFA8-8DEC-1E5C-6A86-E53595E0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9C04A-7FAB-9595-8F16-34B18249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6B358-1B08-1A97-4841-AAC53998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9DD9B7-AEDF-4543-A3A3-271C3EFDB9E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07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40E1-9B86-AFAC-FA0A-842AF2B1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2678E-36E6-8A0F-E58B-1D331828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EC7BB-AA52-3B85-DF69-CED1E9DE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BB518-E444-E189-49B2-1AD1F97A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6CA02A-A672-B144-974B-693442DA9F5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532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20001-48D8-9AA6-195C-47B6DD81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66577-DC2C-4987-8257-03042E89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3BBE2-A955-7848-7F42-216F07D4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AC04D4-F8DF-DE41-800C-FC41E2081E5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71554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4EFF-64DE-9828-3F78-E579C935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0214-72D9-4283-1FBE-CC2962DB7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F283F-8AD0-6B20-E4C4-3ACA1B973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8764A-D3A0-4EFF-BC17-47AA12A8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8256C-EF95-3BE9-321B-3DD7B6D7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12669-497C-0BA6-0980-12ED08B7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A530EB-F3AC-5041-BC67-E16D74C0509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F325-00C1-9960-BF56-745B6070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20B2-3E66-9965-3316-5BA1D8A9D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7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C98E-94EA-8D80-7821-B4ADFECC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8EF04-DFC9-06F4-4E45-4AF3C3E97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D7326-F340-11AD-697B-339D653C8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5E300-8644-B859-6C39-B973F3E9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B9218-2ED4-0FF7-13F3-4291F31F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1491F-E875-C50D-E76B-C3AC0CB9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B92AD4-26AF-754A-B09B-3499A3C80B1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73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9DDB-6540-E745-3DD2-DFA49D1C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CF379-E981-3660-FA53-679ED960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2400F-884C-665B-1CC5-E22CC04D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C1E1A-5040-3C12-21DB-5F765A13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954A2-DC70-EED8-7E51-D8A0D5D3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025472-45C3-2145-88C3-62818B8B312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54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B731A-333D-4F3D-3ACE-CFAF7F1DA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71438"/>
            <a:ext cx="2384425" cy="45434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A4C76-2AF2-8B79-D3ED-6FFCA728A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4463" y="71438"/>
            <a:ext cx="7002462" cy="45434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623C8-9D37-D573-2187-72F7065A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C137-B7A8-2B1B-929D-A4925192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C2F11-22DD-6B68-8AB5-C2513CBC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8412FD-5C25-294F-8B8E-D7FD0E33091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5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F337-7D8D-BFF0-2CBD-C6CD1052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43713-8C0E-8A0E-59B5-09C8F27F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62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A365-54EB-8481-E1F4-498F703B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4F2E-6906-52D9-DF57-1FB3D1EDD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4325" y="647700"/>
            <a:ext cx="3162300" cy="2598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0E175-BFD4-8EF4-4F6A-899ECDA8B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9025" y="647700"/>
            <a:ext cx="3163888" cy="2598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6A0C-B156-C8A0-9377-3407DA3E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45BEE-C378-01FA-E039-EAACA5F8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F3DF9-81A7-F3E5-D231-6710075D9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46075-D181-0B77-92F6-7442B9AE0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975DA-7076-6F9E-E44C-9E4B64DFA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6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C63C-18AF-5CAA-3CDD-8860B57A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7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5664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3C83-70C6-F729-39D3-C3AD66C7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D4CF-C396-F6EC-65D3-9EABE1877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D0A2E-214B-EA38-E0AB-A18E05FD9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06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36CC-53EE-F8CE-4FD7-D05EA8CB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43C29-C68C-CFF1-1D5A-36CA48E52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A5DCB-A408-F6A1-C8F9-67ED0930B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865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24D85-29FD-3EFC-AF47-950D651948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F9853-9E13-7175-2E10-D8371CCE6A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30136-3736-1C90-F6AB-E39DCB7ED101}"/>
              </a:ext>
            </a:extLst>
          </p:cNvPr>
          <p:cNvSpPr txBox="1"/>
          <p:nvPr/>
        </p:nvSpPr>
        <p:spPr>
          <a:xfrm>
            <a:off x="3998880" y="4596840"/>
            <a:ext cx="4392000" cy="794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TlwgTypewriter" pitchFamily="50"/>
              </a:defRPr>
            </a:pPr>
            <a:r>
              <a:rPr lang="en-GB" sz="1400" b="0" i="0" u="none" strike="noStrike" kern="1200" cap="none">
                <a:ln>
                  <a:noFill/>
                </a:ln>
                <a:latin typeface="TlwgTypewriter" pitchFamily="50"/>
                <a:ea typeface="DejaVu Sans" pitchFamily="2"/>
                <a:cs typeface="DejaVu Sans" pitchFamily="2"/>
              </a:rPr>
              <a:t>Instructor: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TlwgTypewriter" pitchFamily="50"/>
              </a:defRPr>
            </a:pPr>
            <a:r>
              <a:rPr lang="en-GB" sz="1400" b="0" i="0" u="none" strike="noStrike" kern="1200" cap="none">
                <a:ln>
                  <a:noFill/>
                </a:ln>
                <a:latin typeface="TlwgTypewriter" pitchFamily="50"/>
                <a:ea typeface="DejaVu Sans" pitchFamily="2"/>
                <a:cs typeface="DejaVu Sans" pitchFamily="2"/>
              </a:rPr>
              <a:t>February 9-16. 2024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TlwgTypewriter" pitchFamily="50"/>
              </a:defRPr>
            </a:pPr>
            <a:r>
              <a:rPr lang="en-GB" sz="1400" b="0" i="0" u="none" strike="noStrike" kern="1200" cap="none">
                <a:ln>
                  <a:noFill/>
                </a:ln>
                <a:latin typeface="TlwgTypewriter" pitchFamily="50"/>
                <a:ea typeface="DejaVu Sans" pitchFamily="2"/>
                <a:cs typeface="DejaVu Sans" pitchFamily="2"/>
              </a:rPr>
              <a:t>Centre for Data, Culture &amp; Society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4611662-C6F7-2A00-5F18-06C8CB663023}"/>
              </a:ext>
            </a:extLst>
          </p:cNvPr>
          <p:cNvSpPr/>
          <p:nvPr/>
        </p:nvSpPr>
        <p:spPr>
          <a:xfrm>
            <a:off x="25919" y="4628880"/>
            <a:ext cx="6120000" cy="18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189ECBE-199B-A293-A107-8780D51EE20E}"/>
              </a:ext>
            </a:extLst>
          </p:cNvPr>
          <p:cNvSpPr/>
          <p:nvPr/>
        </p:nvSpPr>
        <p:spPr>
          <a:xfrm>
            <a:off x="3859200" y="5324400"/>
            <a:ext cx="6240240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FE90D20-D565-D3B4-4FE7-07C78AEBE228}"/>
              </a:ext>
            </a:extLst>
          </p:cNvPr>
          <p:cNvSpPr/>
          <p:nvPr/>
        </p:nvSpPr>
        <p:spPr>
          <a:xfrm>
            <a:off x="4044960" y="4944960"/>
            <a:ext cx="7200" cy="48744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rtl="0" hangingPunct="0">
        <a:buNone/>
        <a:tabLst/>
        <a:defRPr lang="en-GB" sz="32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F6DBA-E062-08E5-4B46-686775CCB1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CD45A-C6D8-3E93-6542-0087E16CE0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5"/>
            <a:r>
              <a:rPr lang="en-GB"/>
              <a:t>Sixth Outline Level</a:t>
            </a:r>
          </a:p>
          <a:p>
            <a:pPr lvl="6"/>
            <a:r>
              <a:rPr lang="en-GB"/>
              <a:t>Seventh Outline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99BF2-4D35-3AF4-EB04-5F1EB322C35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256000"/>
            <a:ext cx="1655999" cy="410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E5C39-330A-8D0B-D08B-7DAF15E33BD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20000" y="5256000"/>
            <a:ext cx="4680000" cy="410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69A27-79C6-57AD-15A4-893E146ECFB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60000" y="5256000"/>
            <a:ext cx="1620000" cy="410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fld id="{4270FDB3-BD98-E74D-9725-F2B4EB8AA899}" type="slidenum">
              <a:t>‹#›</a:t>
            </a:fld>
            <a:endParaRPr lang="en-GB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2C30160-CE84-38E3-199F-4D47C7C8382F}"/>
              </a:ext>
            </a:extLst>
          </p:cNvPr>
          <p:cNvSpPr/>
          <p:nvPr/>
        </p:nvSpPr>
        <p:spPr>
          <a:xfrm>
            <a:off x="20880" y="607320"/>
            <a:ext cx="6120000" cy="18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A25194F-AC1D-E740-61E9-29425630A929}"/>
              </a:ext>
            </a:extLst>
          </p:cNvPr>
          <p:cNvSpPr/>
          <p:nvPr/>
        </p:nvSpPr>
        <p:spPr>
          <a:xfrm>
            <a:off x="4430520" y="840960"/>
            <a:ext cx="5673960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12EB47-C7A8-1D48-9012-DE665D12B582}"/>
              </a:ext>
            </a:extLst>
          </p:cNvPr>
          <p:cNvSpPr/>
          <p:nvPr/>
        </p:nvSpPr>
        <p:spPr>
          <a:xfrm>
            <a:off x="9819720" y="474480"/>
            <a:ext cx="7200" cy="493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417B3B6-23EB-C05E-F3BE-C7D69FF77F03}"/>
              </a:ext>
            </a:extLst>
          </p:cNvPr>
          <p:cNvSpPr/>
          <p:nvPr/>
        </p:nvSpPr>
        <p:spPr>
          <a:xfrm>
            <a:off x="1900800" y="5204880"/>
            <a:ext cx="7465319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2CBE42E-C025-E244-AA0F-BFF2C3A36978}"/>
              </a:ext>
            </a:extLst>
          </p:cNvPr>
          <p:cNvSpPr/>
          <p:nvPr/>
        </p:nvSpPr>
        <p:spPr>
          <a:xfrm>
            <a:off x="9259920" y="4917240"/>
            <a:ext cx="7200" cy="34956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rtl="0" hangingPunct="0">
        <a:buNone/>
        <a:tabLst/>
        <a:defRPr lang="en-GB" sz="32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1pPr>
    </p:titleStyle>
    <p:bodyStyle>
      <a:lvl1pPr lvl="0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1pPr>
      <a:lvl2pPr lvl="1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2pPr>
      <a:lvl3pPr lvl="2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3pPr>
      <a:lvl4pPr lvl="3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4pPr>
      <a:lvl5pPr lvl="4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5pPr>
      <a:lvl6pPr lvl="5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6pPr>
      <a:lvl7pPr lvl="6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A164F-C579-ED34-9ADE-129EF0ECBD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3970999"/>
            <a:ext cx="9000000" cy="492443"/>
          </a:xfrm>
        </p:spPr>
        <p:txBody>
          <a:bodyPr>
            <a:spAutoFit/>
          </a:bodyPr>
          <a:lstStyle/>
          <a:p>
            <a:pPr lvl="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DF9776-597B-1B39-7B5D-432F0B22BB06}"/>
              </a:ext>
            </a:extLst>
          </p:cNvPr>
          <p:cNvSpPr/>
          <p:nvPr/>
        </p:nvSpPr>
        <p:spPr>
          <a:xfrm>
            <a:off x="5437502" y="5317270"/>
            <a:ext cx="3794516" cy="301155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Instructor: Xandra Dave Cochran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F6D75-9F81-6ED8-FC22-049E9EA88463}"/>
              </a:ext>
            </a:extLst>
          </p:cNvPr>
          <p:cNvSpPr txBox="1"/>
          <p:nvPr/>
        </p:nvSpPr>
        <p:spPr>
          <a:xfrm>
            <a:off x="257939" y="207382"/>
            <a:ext cx="7942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E0E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baseline="30000" dirty="0">
                <a:solidFill>
                  <a:srgbClr val="FE0E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solidFill>
                  <a:srgbClr val="FE0E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–19</a:t>
            </a:r>
            <a:r>
              <a:rPr lang="en-US" sz="1800" baseline="30000" dirty="0">
                <a:solidFill>
                  <a:srgbClr val="FE0E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solidFill>
                  <a:srgbClr val="FE0E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February 2025                             Centre for Data, Culture &amp; Society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4884950" y="4307964"/>
            <a:ext cx="5232128" cy="492443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 Black" panose="020B0604020202020204" pitchFamily="34" charset="0"/>
              </a:rPr>
              <a:t>INTRODUCTION TO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7B32BD-0197-3040-7312-4630BF34334E}"/>
              </a:ext>
            </a:extLst>
          </p:cNvPr>
          <p:cNvSpPr/>
          <p:nvPr/>
        </p:nvSpPr>
        <p:spPr>
          <a:xfrm>
            <a:off x="5266357" y="4691757"/>
            <a:ext cx="5232128" cy="492443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 Black" panose="020B0604020202020204" pitchFamily="34" charset="0"/>
              </a:rPr>
              <a:t>ANALYSIS WITH PYTHON</a:t>
            </a:r>
          </a:p>
        </p:txBody>
      </p:sp>
    </p:spTree>
    <p:extLst>
      <p:ext uri="{BB962C8B-B14F-4D97-AF65-F5344CB8AC3E}">
        <p14:creationId xmlns:p14="http://schemas.microsoft.com/office/powerpoint/2010/main" val="180067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6"/>
            <a:ext cx="4040215" cy="5214865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NLTK</a:t>
            </a:r>
            <a:endParaRPr lang="en-GB" sz="1654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002060"/>
                </a:solidFill>
                <a:latin typeface="Source Sans Pro"/>
                <a:ea typeface="Source Sans Pro"/>
              </a:rPr>
              <a:t>Examples of data sources for natural language: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002060"/>
                </a:solidFill>
                <a:latin typeface="Source Sans Pro"/>
                <a:ea typeface="Source Sans Pro"/>
              </a:rPr>
              <a:t>• Books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002060"/>
                </a:solidFill>
                <a:latin typeface="Source Sans Pro"/>
                <a:ea typeface="Source Sans Pro"/>
              </a:rPr>
              <a:t>• Newspapers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002060"/>
                </a:solidFill>
                <a:latin typeface="Source Sans Pro"/>
                <a:ea typeface="Source Sans Pro"/>
              </a:rPr>
              <a:t>• Magazines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002060"/>
                </a:solidFill>
                <a:latin typeface="Source Sans Pro"/>
                <a:ea typeface="Source Sans Pro"/>
              </a:rPr>
              <a:t>• Websites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002060"/>
                </a:solidFill>
                <a:latin typeface="Source Sans Pro"/>
                <a:ea typeface="Source Sans Pro"/>
              </a:rPr>
              <a:t>• Transcriptions of audio (i.e. interview, movie dialogue)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002060"/>
                </a:solidFill>
                <a:latin typeface="Source Sans Pro"/>
                <a:ea typeface="Source Sans Pro"/>
              </a:rPr>
              <a:t>• Social media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002060"/>
                </a:solidFill>
                <a:latin typeface="Source Sans Pro"/>
                <a:ea typeface="Source Sans Pro"/>
              </a:rPr>
              <a:t>Always read the licensing/copyright information and terms of use!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  <p:pic>
        <p:nvPicPr>
          <p:cNvPr id="5122" name="Picture 2" descr="Natural Language Processing With Python's NLTK Package – Real Python">
            <a:extLst>
              <a:ext uri="{FF2B5EF4-FFF2-40B4-BE49-F238E27FC236}">
                <a16:creationId xmlns:a16="http://schemas.microsoft.com/office/drawing/2014/main" id="{89DBE462-CA6F-A20F-BAFD-DC07FDAAF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40" y="1197627"/>
            <a:ext cx="5507062" cy="30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78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7"/>
            <a:ext cx="4079901" cy="4656058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FE0E67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Why use NLTK</a:t>
            </a:r>
            <a:endParaRPr lang="en-GB" sz="1654" b="1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What kinds of questions can you ask when you can use a programming language to study hundreds, thousands, or even millions of pages of digital text?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“Distant reading”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  <p:pic>
        <p:nvPicPr>
          <p:cNvPr id="5122" name="Picture 2" descr="Natural Language Processing With Python's NLTK Package – Real Python">
            <a:extLst>
              <a:ext uri="{FF2B5EF4-FFF2-40B4-BE49-F238E27FC236}">
                <a16:creationId xmlns:a16="http://schemas.microsoft.com/office/drawing/2014/main" id="{89DBE462-CA6F-A20F-BAFD-DC07FDAAF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40" y="1197627"/>
            <a:ext cx="5507062" cy="30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7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7"/>
            <a:ext cx="4079901" cy="4656058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Why use NLTK</a:t>
            </a:r>
            <a:endParaRPr lang="en-GB" sz="1654" b="1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What kinds of questions can you ask when you can use a programming language to study hundreds, thousands, or even millions of pages of digital text?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“Distant reading”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974F87-588F-8DF9-CD3E-FCDDC3D2745C}"/>
              </a:ext>
            </a:extLst>
          </p:cNvPr>
          <p:cNvSpPr txBox="1"/>
          <p:nvPr/>
        </p:nvSpPr>
        <p:spPr>
          <a:xfrm>
            <a:off x="4763343" y="414707"/>
            <a:ext cx="4079901" cy="5419728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NLTK Isn’t everything</a:t>
            </a:r>
            <a:endParaRPr lang="en-GB" sz="1654" b="1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What kinds of questions can you ask when you can physically hold and look at a printed text, be it an original publication or later edition of the text?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“Close reading”</a:t>
            </a: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Book history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2359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7"/>
            <a:ext cx="4079901" cy="3510552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FE0E67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NLTK Terminology</a:t>
            </a:r>
            <a:endParaRPr lang="en-GB" sz="1654" b="1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Tokens vs. words</a:t>
            </a: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Digitized vs. digital</a:t>
            </a: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Normalization (a.k.a. standardization)</a:t>
            </a: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Document vs. corpus vs. corpora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  <p:pic>
        <p:nvPicPr>
          <p:cNvPr id="5122" name="Picture 2" descr="Natural Language Processing With Python's NLTK Package – Real Python">
            <a:extLst>
              <a:ext uri="{FF2B5EF4-FFF2-40B4-BE49-F238E27FC236}">
                <a16:creationId xmlns:a16="http://schemas.microsoft.com/office/drawing/2014/main" id="{89DBE462-CA6F-A20F-BAFD-DC07FDAAF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40" y="1197627"/>
            <a:ext cx="5507062" cy="30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00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age of a book&#10;&#10;Description automatically generated">
            <a:extLst>
              <a:ext uri="{FF2B5EF4-FFF2-40B4-BE49-F238E27FC236}">
                <a16:creationId xmlns:a16="http://schemas.microsoft.com/office/drawing/2014/main" id="{B989BC7F-BE59-B622-35C6-1811F945E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968" y="571427"/>
            <a:ext cx="4468486" cy="61501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6"/>
            <a:ext cx="4732175" cy="4274223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Summarising a Text</a:t>
            </a:r>
            <a:endParaRPr lang="en-GB" sz="1984" b="1" dirty="0">
              <a:solidFill>
                <a:srgbClr val="FE0E6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lnSpc>
                <a:spcPct val="150000"/>
              </a:lnSpc>
            </a:pPr>
            <a:endParaRPr lang="en-GB" sz="1654" b="1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Built-in functions include:</a:t>
            </a:r>
          </a:p>
          <a:p>
            <a:pPr lvl="1">
              <a:lnSpc>
                <a:spcPct val="150000"/>
              </a:lnSpc>
            </a:pPr>
            <a:r>
              <a:rPr lang="en-GB" sz="1654" b="1" dirty="0" err="1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len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(</a:t>
            </a:r>
            <a:r>
              <a:rPr lang="en-GB" sz="1654" b="1" dirty="0">
                <a:solidFill>
                  <a:srgbClr val="FFFF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text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sorted(</a:t>
            </a:r>
            <a:r>
              <a:rPr lang="en-GB" sz="1654" b="1" dirty="0" err="1">
                <a:solidFill>
                  <a:srgbClr val="FFFF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vocabulary_of_text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chemeClr val="accent6">
                  <a:lumMod val="60000"/>
                  <a:lumOff val="40000"/>
                </a:schemeClr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NLTK Text methods include:</a:t>
            </a:r>
          </a:p>
          <a:p>
            <a:pPr lvl="1">
              <a:lnSpc>
                <a:spcPct val="150000"/>
              </a:lnSpc>
            </a:pPr>
            <a:r>
              <a:rPr lang="en-GB" sz="1654" b="1" dirty="0" err="1">
                <a:solidFill>
                  <a:srgbClr val="00B0F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Text</a:t>
            </a:r>
            <a:r>
              <a:rPr lang="en-GB" sz="1654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.</a:t>
            </a:r>
            <a:r>
              <a:rPr lang="en-GB" sz="1654" b="1" dirty="0" err="1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count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(</a:t>
            </a:r>
            <a:r>
              <a:rPr lang="en-GB" sz="1654" b="1" dirty="0">
                <a:solidFill>
                  <a:srgbClr val="FFFF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word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C3984A-EB39-049C-132C-48B6FD0837D6}"/>
              </a:ext>
            </a:extLst>
          </p:cNvPr>
          <p:cNvSpPr txBox="1"/>
          <p:nvPr/>
        </p:nvSpPr>
        <p:spPr>
          <a:xfrm>
            <a:off x="42694" y="4914403"/>
            <a:ext cx="3395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Reference: https://</a:t>
            </a:r>
            <a:r>
              <a:rPr lang="en-GB" sz="12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www.nltk.org</a:t>
            </a:r>
            <a:r>
              <a:rPr lang="en-GB" sz="12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/book/ch01.html</a:t>
            </a:r>
          </a:p>
          <a:p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8085A3-ABD5-BE68-D086-F816EE78CB83}"/>
              </a:ext>
            </a:extLst>
          </p:cNvPr>
          <p:cNvSpPr txBox="1"/>
          <p:nvPr/>
        </p:nvSpPr>
        <p:spPr>
          <a:xfrm>
            <a:off x="5784131" y="4899082"/>
            <a:ext cx="42633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Biblia Sacra by N/A - University of Edinburgh, United Kingdom - CC BY.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https://</a:t>
            </a:r>
            <a:r>
              <a:rPr lang="en-GB" sz="10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www.europeana.eu</a:t>
            </a:r>
            <a:r>
              <a:rPr lang="en-GB" sz="10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/item/9200261/BibliographicResource_3000058482943</a:t>
            </a:r>
          </a:p>
        </p:txBody>
      </p:sp>
    </p:spTree>
    <p:extLst>
      <p:ext uri="{BB962C8B-B14F-4D97-AF65-F5344CB8AC3E}">
        <p14:creationId xmlns:p14="http://schemas.microsoft.com/office/powerpoint/2010/main" val="3815179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A164F-C579-ED34-9ADE-129EF0ECBD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3970999"/>
            <a:ext cx="9000000" cy="492443"/>
          </a:xfrm>
        </p:spPr>
        <p:txBody>
          <a:bodyPr>
            <a:spAutoFit/>
          </a:bodyPr>
          <a:lstStyle/>
          <a:p>
            <a:pPr lvl="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1750533" y="1867285"/>
            <a:ext cx="6579555" cy="2263711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DEMO 2</a:t>
            </a:r>
          </a:p>
        </p:txBody>
      </p:sp>
    </p:spTree>
    <p:extLst>
      <p:ext uri="{BB962C8B-B14F-4D97-AF65-F5344CB8AC3E}">
        <p14:creationId xmlns:p14="http://schemas.microsoft.com/office/powerpoint/2010/main" val="111486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age of a book&#10;&#10;Description automatically generated">
            <a:extLst>
              <a:ext uri="{FF2B5EF4-FFF2-40B4-BE49-F238E27FC236}">
                <a16:creationId xmlns:a16="http://schemas.microsoft.com/office/drawing/2014/main" id="{B989BC7F-BE59-B622-35C6-1811F945E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968" y="571427"/>
            <a:ext cx="4468486" cy="61501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6"/>
            <a:ext cx="4732175" cy="5419728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Getting to know a text</a:t>
            </a:r>
            <a:endParaRPr lang="en-GB" sz="1654" b="1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chemeClr val="accent6">
                  <a:lumMod val="60000"/>
                  <a:lumOff val="40000"/>
                </a:schemeClr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NLTK Text methods include:</a:t>
            </a:r>
          </a:p>
          <a:p>
            <a:pPr lvl="1">
              <a:lnSpc>
                <a:spcPct val="150000"/>
              </a:lnSpc>
            </a:pPr>
            <a:r>
              <a:rPr lang="en-GB" sz="1654" b="1" dirty="0" err="1">
                <a:solidFill>
                  <a:srgbClr val="00B0F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Text</a:t>
            </a:r>
            <a:r>
              <a:rPr lang="en-GB" sz="1654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.</a:t>
            </a:r>
            <a:r>
              <a:rPr lang="en-GB" sz="1654" b="1" dirty="0" err="1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concordance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(</a:t>
            </a:r>
            <a:r>
              <a:rPr lang="en-GB" sz="1654" b="1" dirty="0">
                <a:solidFill>
                  <a:srgbClr val="FFC0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"word"</a:t>
            </a:r>
            <a:r>
              <a:rPr lang="en-GB" sz="1654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,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 lines=20)</a:t>
            </a:r>
          </a:p>
          <a:p>
            <a:pPr lvl="1">
              <a:lnSpc>
                <a:spcPct val="150000"/>
              </a:lnSpc>
            </a:pPr>
            <a:r>
              <a:rPr lang="en-GB" sz="1654" b="1" dirty="0" err="1">
                <a:solidFill>
                  <a:srgbClr val="00B0F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Text</a:t>
            </a:r>
            <a:r>
              <a:rPr lang="en-GB" sz="1654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.</a:t>
            </a:r>
            <a:r>
              <a:rPr lang="en-GB" sz="1654" b="1" dirty="0" err="1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similar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(</a:t>
            </a:r>
            <a:r>
              <a:rPr lang="en-GB" sz="1654" b="1" dirty="0">
                <a:solidFill>
                  <a:srgbClr val="FFC0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"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word</a:t>
            </a:r>
            <a:r>
              <a:rPr lang="en-GB" sz="1654" b="1" dirty="0">
                <a:solidFill>
                  <a:srgbClr val="FFC0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"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GB" sz="1654" b="1" dirty="0" err="1">
                <a:solidFill>
                  <a:srgbClr val="00B0F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Text</a:t>
            </a:r>
            <a:r>
              <a:rPr lang="en-GB" sz="1654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.</a:t>
            </a:r>
            <a:r>
              <a:rPr lang="en-GB" sz="1654" b="1" dirty="0" err="1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common_contexts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(</a:t>
            </a:r>
            <a:r>
              <a:rPr lang="en-GB" sz="1654" b="1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[</a:t>
            </a:r>
            <a:r>
              <a:rPr lang="en-GB" sz="1654" b="1" dirty="0">
                <a:solidFill>
                  <a:srgbClr val="FFC0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"list"</a:t>
            </a:r>
            <a:r>
              <a:rPr lang="en-GB" sz="1654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,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 </a:t>
            </a:r>
            <a:r>
              <a:rPr lang="en-GB" sz="1654" b="1" dirty="0">
                <a:solidFill>
                  <a:srgbClr val="FFC0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"of"</a:t>
            </a:r>
            <a:r>
              <a:rPr lang="en-GB" sz="1654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,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 </a:t>
            </a:r>
            <a:r>
              <a:rPr lang="en-GB" sz="1654" b="1" dirty="0">
                <a:solidFill>
                  <a:srgbClr val="FFC0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"words"</a:t>
            </a:r>
            <a:r>
              <a:rPr lang="en-GB" sz="1654" b="1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]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GB" sz="1654" b="1" dirty="0" err="1">
                <a:solidFill>
                  <a:srgbClr val="00B0F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Text</a:t>
            </a:r>
            <a:r>
              <a:rPr lang="en-GB" sz="1654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.</a:t>
            </a:r>
            <a:r>
              <a:rPr lang="en-GB" sz="1654" b="1" dirty="0" err="1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dispersion_plot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(</a:t>
            </a:r>
            <a:r>
              <a:rPr lang="en-GB" sz="1654" b="1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[</a:t>
            </a:r>
            <a:r>
              <a:rPr lang="en-GB" sz="1654" b="1" dirty="0">
                <a:solidFill>
                  <a:srgbClr val="FFC0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"list"</a:t>
            </a:r>
            <a:r>
              <a:rPr lang="en-GB" sz="1654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,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 </a:t>
            </a:r>
            <a:r>
              <a:rPr lang="en-GB" sz="1654" b="1" dirty="0">
                <a:solidFill>
                  <a:srgbClr val="FFC0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"of"</a:t>
            </a:r>
            <a:r>
              <a:rPr lang="en-GB" sz="1654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,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 </a:t>
            </a:r>
            <a:r>
              <a:rPr lang="en-GB" sz="1654" b="1" dirty="0">
                <a:solidFill>
                  <a:srgbClr val="FFC000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"words"</a:t>
            </a:r>
            <a:r>
              <a:rPr lang="en-GB" sz="1654" b="1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]</a:t>
            </a:r>
            <a:r>
              <a:rPr lang="en-GB" sz="1654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GB" sz="1654" b="1" dirty="0">
              <a:solidFill>
                <a:schemeClr val="accent6">
                  <a:lumMod val="60000"/>
                  <a:lumOff val="40000"/>
                </a:schemeClr>
              </a:solidFill>
              <a:highlight>
                <a:srgbClr val="000000"/>
              </a:highlight>
              <a:latin typeface="Courier New" panose="02070309020205020404" pitchFamily="49" charset="0"/>
              <a:ea typeface="Source Sans Pro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21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A164F-C579-ED34-9ADE-129EF0ECBD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3970999"/>
            <a:ext cx="9000000" cy="492443"/>
          </a:xfrm>
        </p:spPr>
        <p:txBody>
          <a:bodyPr>
            <a:spAutoFit/>
          </a:bodyPr>
          <a:lstStyle/>
          <a:p>
            <a:pPr lvl="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396122" y="1860409"/>
            <a:ext cx="9288378" cy="2263711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DEMO 3–5</a:t>
            </a:r>
          </a:p>
        </p:txBody>
      </p:sp>
    </p:spTree>
    <p:extLst>
      <p:ext uri="{BB962C8B-B14F-4D97-AF65-F5344CB8AC3E}">
        <p14:creationId xmlns:p14="http://schemas.microsoft.com/office/powerpoint/2010/main" val="102915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7"/>
            <a:ext cx="4079901" cy="4656058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The Building Blocks</a:t>
            </a:r>
            <a:endParaRPr lang="en-GB" sz="1654" b="1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Tokenization - words/punctuation, sentences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Normalization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Stemming and lemmatizing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Frequency counts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Part-of-speech tagging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E13D8A-833C-E78C-D0EF-F8547FAEE5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65" r="2455" b="-290"/>
          <a:stretch/>
        </p:blipFill>
        <p:spPr>
          <a:xfrm>
            <a:off x="4557603" y="1013566"/>
            <a:ext cx="5085200" cy="31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5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1C478C-6764-2D7D-6817-740E9B8E045D}"/>
              </a:ext>
            </a:extLst>
          </p:cNvPr>
          <p:cNvSpPr/>
          <p:nvPr/>
        </p:nvSpPr>
        <p:spPr>
          <a:xfrm>
            <a:off x="-1" y="4914404"/>
            <a:ext cx="10080625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0BA977-3EC7-8303-E44F-CDD21639D03A}"/>
              </a:ext>
            </a:extLst>
          </p:cNvPr>
          <p:cNvSpPr/>
          <p:nvPr/>
        </p:nvSpPr>
        <p:spPr>
          <a:xfrm>
            <a:off x="4182840" y="5292428"/>
            <a:ext cx="1714946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2CEA0A6-0862-7EB2-A73D-F351F44D2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990" y="4463239"/>
            <a:ext cx="902334" cy="902334"/>
          </a:xfrm>
          <a:prstGeom prst="rect">
            <a:avLst/>
          </a:prstGeom>
        </p:spPr>
      </p:pic>
      <p:pic>
        <p:nvPicPr>
          <p:cNvPr id="6" name="Picture 5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B62FBAE1-CA37-9C59-FE58-0C0E255E5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89" y="230330"/>
            <a:ext cx="2618838" cy="513398"/>
          </a:xfrm>
          <a:prstGeom prst="rect">
            <a:avLst/>
          </a:prstGeom>
        </p:spPr>
      </p:pic>
      <p:pic>
        <p:nvPicPr>
          <p:cNvPr id="12" name="Picture 11" descr="A logo with text on it&#10;&#10;Description automatically generated">
            <a:extLst>
              <a:ext uri="{FF2B5EF4-FFF2-40B4-BE49-F238E27FC236}">
                <a16:creationId xmlns:a16="http://schemas.microsoft.com/office/drawing/2014/main" id="{A6738CCD-A498-433D-CF11-C7D459093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377" y="-84957"/>
            <a:ext cx="1252191" cy="1251478"/>
          </a:xfrm>
          <a:prstGeom prst="rect">
            <a:avLst/>
          </a:prstGeom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83749741-F746-3870-9E75-964B32DB55A8}"/>
              </a:ext>
            </a:extLst>
          </p:cNvPr>
          <p:cNvSpPr txBox="1"/>
          <p:nvPr/>
        </p:nvSpPr>
        <p:spPr>
          <a:xfrm>
            <a:off x="361050" y="1018737"/>
            <a:ext cx="9385923" cy="3687844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46" b="1">
                <a:solidFill>
                  <a:srgbClr val="EB0E67"/>
                </a:solidFill>
                <a:latin typeface="Integral CF Bold"/>
                <a:ea typeface="Source Sans Pro"/>
              </a:rPr>
              <a:t>Tokenisation</a:t>
            </a:r>
          </a:p>
          <a:p>
            <a:endParaRPr lang="en-GB" sz="1654">
              <a:solidFill>
                <a:srgbClr val="002E5F"/>
              </a:solidFill>
              <a:latin typeface="Source Sans Pro"/>
              <a:ea typeface="Source Sans Pro"/>
            </a:endParaRPr>
          </a:p>
          <a:p>
            <a:pPr marL="236258" indent="-236258">
              <a:lnSpc>
                <a:spcPct val="120000"/>
              </a:lnSpc>
              <a:spcBef>
                <a:spcPts val="827"/>
              </a:spcBef>
              <a:buFont typeface="Arial"/>
              <a:buChar char="•"/>
            </a:pPr>
            <a:r>
              <a:rPr lang="en-GB" sz="1984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Tokenisation involves breaking down a piece of text into smaller units called tokens.</a:t>
            </a:r>
            <a:endParaRPr lang="en-GB" sz="1984">
              <a:solidFill>
                <a:srgbClr val="000000"/>
              </a:solidFill>
              <a:latin typeface="Source Sans Pro"/>
              <a:ea typeface="Source Sans Pro"/>
              <a:cs typeface="Calibri"/>
            </a:endParaRPr>
          </a:p>
          <a:p>
            <a:pPr marL="236258" indent="-236258">
              <a:lnSpc>
                <a:spcPct val="120000"/>
              </a:lnSpc>
              <a:spcBef>
                <a:spcPts val="827"/>
              </a:spcBef>
              <a:buFont typeface="Arial"/>
              <a:buChar char="•"/>
            </a:pPr>
            <a:r>
              <a:rPr lang="en-GB" sz="1984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Tokens can be individual words, sentences, or even characters, depending on the level of granularity desired.</a:t>
            </a:r>
            <a:endParaRPr lang="en-GB" sz="1984">
              <a:solidFill>
                <a:srgbClr val="000000"/>
              </a:solidFill>
              <a:latin typeface="Source Sans Pro"/>
              <a:ea typeface="Source Sans Pro"/>
              <a:cs typeface="Calibri"/>
            </a:endParaRPr>
          </a:p>
          <a:p>
            <a:pPr marL="236258" indent="-236258">
              <a:lnSpc>
                <a:spcPct val="120000"/>
              </a:lnSpc>
              <a:spcBef>
                <a:spcPts val="827"/>
              </a:spcBef>
              <a:buFont typeface="Arial"/>
              <a:buChar char="•"/>
            </a:pPr>
            <a:r>
              <a:rPr lang="en-GB" sz="1984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Tokenisation helps in standardizing and organizing text data, making it easier to analyse and process.</a:t>
            </a:r>
            <a:endParaRPr lang="en-GB" sz="1984">
              <a:solidFill>
                <a:srgbClr val="000000"/>
              </a:solidFill>
              <a:latin typeface="Source Sans Pro"/>
              <a:ea typeface="Source Sans Pro"/>
              <a:cs typeface="Calibri"/>
            </a:endParaRPr>
          </a:p>
          <a:p>
            <a:pPr marL="236258" indent="-236258">
              <a:lnSpc>
                <a:spcPct val="120000"/>
              </a:lnSpc>
              <a:spcBef>
                <a:spcPts val="827"/>
              </a:spcBef>
              <a:buFont typeface="Arial"/>
              <a:buChar char="•"/>
            </a:pPr>
            <a:r>
              <a:rPr lang="en-GB" sz="1984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Word-based tokenisation breaks down text into individual words, treating each word as a separate token.</a:t>
            </a:r>
            <a:endParaRPr lang="en-GB" sz="1984">
              <a:solidFill>
                <a:srgbClr val="000000"/>
              </a:solidFill>
              <a:latin typeface="Source Sans Pro"/>
              <a:ea typeface="Source Sans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1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letter&#10;&#10;Description automatically generated">
            <a:extLst>
              <a:ext uri="{FF2B5EF4-FFF2-40B4-BE49-F238E27FC236}">
                <a16:creationId xmlns:a16="http://schemas.microsoft.com/office/drawing/2014/main" id="{8E827442-9565-B64C-5DAD-E18569DC0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6" t="13086" r="6388" b="20468"/>
          <a:stretch/>
        </p:blipFill>
        <p:spPr>
          <a:xfrm>
            <a:off x="5083443" y="604435"/>
            <a:ext cx="4997181" cy="50661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6"/>
            <a:ext cx="4732175" cy="3476184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Course Topics</a:t>
            </a:r>
            <a:endParaRPr lang="en-GB" sz="1984" b="1" dirty="0">
              <a:solidFill>
                <a:srgbClr val="FE0E6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36258" indent="-23625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 marL="236258" indent="-2362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Text Analysis – analysing unstructured data</a:t>
            </a:r>
          </a:p>
          <a:p>
            <a:pPr marL="236258" indent="-2362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                    Python</a:t>
            </a:r>
          </a:p>
          <a:p>
            <a:pPr marL="236258" indent="-2362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Regular Expressions</a:t>
            </a:r>
          </a:p>
          <a:p>
            <a:pPr marL="236258" indent="-2362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Natural Language Toolkit (NLTK)</a:t>
            </a:r>
          </a:p>
          <a:p>
            <a:pPr marL="236258" indent="-23625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 marL="236258" indent="-236258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488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  <p:pic>
        <p:nvPicPr>
          <p:cNvPr id="2052" name="Picture 4" descr="10,600+ Python Snake Stock Illustrations, Royalty-Free Vector Graphics &amp;  Clip Art - iStock | Boa constrictor, Anaconda, Tiger">
            <a:extLst>
              <a:ext uri="{FF2B5EF4-FFF2-40B4-BE49-F238E27FC236}">
                <a16:creationId xmlns:a16="http://schemas.microsoft.com/office/drawing/2014/main" id="{85CC712E-D68C-3181-5766-2E7B91A93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99" y="1964868"/>
            <a:ext cx="995011" cy="49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828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8D1245-315A-E57F-4BE9-5AF20247F19D}"/>
              </a:ext>
            </a:extLst>
          </p:cNvPr>
          <p:cNvSpPr/>
          <p:nvPr/>
        </p:nvSpPr>
        <p:spPr>
          <a:xfrm>
            <a:off x="-1" y="4914404"/>
            <a:ext cx="10080625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45FD74E-1581-68E4-672F-8DA26AF8C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990" y="4463239"/>
            <a:ext cx="902334" cy="9023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0FDB9-4BAC-97F6-F71E-BF8870C2BA37}"/>
              </a:ext>
            </a:extLst>
          </p:cNvPr>
          <p:cNvSpPr/>
          <p:nvPr/>
        </p:nvSpPr>
        <p:spPr>
          <a:xfrm>
            <a:off x="4182840" y="5292428"/>
            <a:ext cx="1714946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pic>
        <p:nvPicPr>
          <p:cNvPr id="6" name="Picture 5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A55D289D-DC2C-BFBA-99BB-607876711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89" y="230330"/>
            <a:ext cx="2618838" cy="513398"/>
          </a:xfrm>
          <a:prstGeom prst="rect">
            <a:avLst/>
          </a:prstGeom>
        </p:spPr>
      </p:pic>
      <p:pic>
        <p:nvPicPr>
          <p:cNvPr id="12" name="Picture 11" descr="A logo with text on it&#10;&#10;Description automatically generated">
            <a:extLst>
              <a:ext uri="{FF2B5EF4-FFF2-40B4-BE49-F238E27FC236}">
                <a16:creationId xmlns:a16="http://schemas.microsoft.com/office/drawing/2014/main" id="{6F8DC821-1F9B-3482-966B-BC25DCA53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377" y="-84957"/>
            <a:ext cx="1252191" cy="1251478"/>
          </a:xfrm>
          <a:prstGeom prst="rect">
            <a:avLst/>
          </a:prstGeom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694BA060-E874-B254-A0B2-715E6EA55732}"/>
              </a:ext>
            </a:extLst>
          </p:cNvPr>
          <p:cNvSpPr txBox="1"/>
          <p:nvPr/>
        </p:nvSpPr>
        <p:spPr>
          <a:xfrm>
            <a:off x="361050" y="1018737"/>
            <a:ext cx="9385923" cy="3057415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46" b="1" dirty="0">
                <a:solidFill>
                  <a:srgbClr val="EB0E67"/>
                </a:solidFill>
                <a:latin typeface="Integral CF Bold"/>
                <a:ea typeface="Source Sans Pro"/>
              </a:rPr>
              <a:t>Text cleaning &amp; pre-processing</a:t>
            </a:r>
          </a:p>
          <a:p>
            <a:endParaRPr lang="en-GB" sz="1654" dirty="0">
              <a:solidFill>
                <a:srgbClr val="002E5F"/>
              </a:solidFill>
              <a:latin typeface="Source Sans Pro"/>
              <a:ea typeface="Source Sans Pro"/>
            </a:endParaRPr>
          </a:p>
          <a:p>
            <a:pPr marL="236258" indent="-236258">
              <a:spcBef>
                <a:spcPts val="827"/>
              </a:spcBef>
              <a:spcAft>
                <a:spcPts val="661"/>
              </a:spcAft>
              <a:buFont typeface="Arial"/>
              <a:buChar char="•"/>
            </a:pPr>
            <a:r>
              <a:rPr lang="en-GB" sz="1984" dirty="0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Formatting text for analysis and removing extraneous </a:t>
            </a:r>
            <a:r>
              <a:rPr lang="en-GB" sz="1984" dirty="0" err="1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informationWorkflows</a:t>
            </a:r>
            <a:r>
              <a:rPr lang="en-GB" sz="1984" dirty="0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 vary depending on research objective, field, and dataset</a:t>
            </a:r>
            <a:endParaRPr lang="en-US" sz="1984" dirty="0">
              <a:solidFill>
                <a:srgbClr val="000000"/>
              </a:solidFill>
              <a:latin typeface="Source Sans Pro"/>
              <a:ea typeface="Source Sans Pro"/>
              <a:cs typeface="Calibri"/>
            </a:endParaRPr>
          </a:p>
          <a:p>
            <a:pPr marL="236258" indent="-236258">
              <a:spcBef>
                <a:spcPts val="827"/>
              </a:spcBef>
              <a:spcAft>
                <a:spcPts val="661"/>
              </a:spcAft>
              <a:buFont typeface="Arial"/>
              <a:buChar char="•"/>
            </a:pPr>
            <a:r>
              <a:rPr lang="en-GB" sz="1984" dirty="0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Common steps include standardising capitalisation, removing URLs and symbols, </a:t>
            </a:r>
            <a:r>
              <a:rPr lang="en-GB" sz="1984" dirty="0" err="1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stopword</a:t>
            </a:r>
            <a:r>
              <a:rPr lang="en-GB" sz="1984" dirty="0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 removal, tokenisation, stemming, and lemmatization</a:t>
            </a:r>
            <a:endParaRPr lang="en-US" sz="1984" dirty="0">
              <a:solidFill>
                <a:srgbClr val="000000"/>
              </a:solidFill>
              <a:latin typeface="Source Sans Pro"/>
              <a:ea typeface="Source Sans Pro"/>
              <a:cs typeface="Calibri"/>
            </a:endParaRPr>
          </a:p>
          <a:p>
            <a:pPr marL="236258" indent="-236258">
              <a:spcBef>
                <a:spcPts val="827"/>
              </a:spcBef>
              <a:spcAft>
                <a:spcPts val="661"/>
              </a:spcAft>
              <a:buFont typeface="Arial"/>
              <a:buChar char="•"/>
            </a:pPr>
            <a:r>
              <a:rPr lang="en-GB" sz="1984" dirty="0" err="1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Stopwords</a:t>
            </a:r>
            <a:r>
              <a:rPr lang="en-GB" sz="1984" dirty="0">
                <a:solidFill>
                  <a:srgbClr val="002E5F"/>
                </a:solidFill>
                <a:latin typeface="Source Sans Pro"/>
                <a:ea typeface="Source Sans Pro"/>
                <a:cs typeface="Calibri"/>
              </a:rPr>
              <a:t> include words like “a,” “the,” “of,” “an” that don’t add meaning to the dataset</a:t>
            </a:r>
            <a:endParaRPr lang="en-US" sz="1984" dirty="0">
              <a:solidFill>
                <a:srgbClr val="000000"/>
              </a:solidFill>
              <a:latin typeface="Source Sans Pro"/>
              <a:ea typeface="Source Sans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9690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difference between Stemming and lemmatization_11zon.web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" t="26635" r="1676" b="11108"/>
          <a:stretch/>
        </p:blipFill>
        <p:spPr bwMode="auto">
          <a:xfrm>
            <a:off x="1112331" y="1386205"/>
            <a:ext cx="7796680" cy="317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010E99-158D-F345-F633-4FAFA62E96B2}"/>
              </a:ext>
            </a:extLst>
          </p:cNvPr>
          <p:cNvSpPr/>
          <p:nvPr/>
        </p:nvSpPr>
        <p:spPr>
          <a:xfrm>
            <a:off x="-1" y="4914404"/>
            <a:ext cx="10080625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2DABC94-8840-0344-D318-EE5FCF7E8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990" y="4463239"/>
            <a:ext cx="902334" cy="9023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EA484B-7299-453F-9BDC-357006CFFA55}"/>
              </a:ext>
            </a:extLst>
          </p:cNvPr>
          <p:cNvSpPr/>
          <p:nvPr/>
        </p:nvSpPr>
        <p:spPr>
          <a:xfrm>
            <a:off x="4182840" y="5292428"/>
            <a:ext cx="1714946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EDC8DD-C350-C997-CF9B-D90E5600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05" y="581237"/>
            <a:ext cx="8694539" cy="1096006"/>
          </a:xfrm>
        </p:spPr>
        <p:txBody>
          <a:bodyPr>
            <a:normAutofit/>
          </a:bodyPr>
          <a:lstStyle/>
          <a:p>
            <a:r>
              <a:rPr lang="en-GB" sz="3307" dirty="0">
                <a:solidFill>
                  <a:srgbClr val="EB0E67"/>
                </a:solidFill>
                <a:latin typeface="Integral CF Bold"/>
                <a:ea typeface="Source Sans Pro"/>
              </a:rPr>
              <a:t>Stemming &amp; Lemmatization</a:t>
            </a:r>
            <a:endParaRPr lang="en-GB" sz="3307" dirty="0">
              <a:solidFill>
                <a:srgbClr val="EB0E67"/>
              </a:solidFill>
              <a:latin typeface="Integral CF Bold"/>
              <a:ea typeface="Source Sans Pro"/>
              <a:cs typeface="Calibri Light"/>
            </a:endParaRPr>
          </a:p>
        </p:txBody>
      </p:sp>
      <p:pic>
        <p:nvPicPr>
          <p:cNvPr id="4" name="Picture 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B9FB37A4-1E4B-71F6-90FE-3FC11F5E1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9" y="230330"/>
            <a:ext cx="2618838" cy="513398"/>
          </a:xfrm>
          <a:prstGeom prst="rect">
            <a:avLst/>
          </a:prstGeom>
        </p:spPr>
      </p:pic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A59814A0-0C72-361A-2D64-402CFB9E3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377" y="-84957"/>
            <a:ext cx="1252191" cy="1251478"/>
          </a:xfrm>
          <a:prstGeom prst="rect">
            <a:avLst/>
          </a:prstGeom>
        </p:spPr>
      </p:pic>
      <p:pic>
        <p:nvPicPr>
          <p:cNvPr id="12" name="Picture 6" descr="difference between Stemming and lemmatization_11zon.webp">
            <a:extLst>
              <a:ext uri="{FF2B5EF4-FFF2-40B4-BE49-F238E27FC236}">
                <a16:creationId xmlns:a16="http://schemas.microsoft.com/office/drawing/2014/main" id="{307090EC-7A4B-E583-00CA-BD546CEA5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" t="85981" r="62252" b="-1168"/>
          <a:stretch/>
        </p:blipFill>
        <p:spPr bwMode="auto">
          <a:xfrm>
            <a:off x="1130645" y="3892372"/>
            <a:ext cx="3045762" cy="77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792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A164F-C579-ED34-9ADE-129EF0ECBD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3970999"/>
            <a:ext cx="9000000" cy="492443"/>
          </a:xfrm>
        </p:spPr>
        <p:txBody>
          <a:bodyPr>
            <a:spAutoFit/>
          </a:bodyPr>
          <a:lstStyle/>
          <a:p>
            <a:pPr lvl="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212940" y="1846659"/>
            <a:ext cx="9654742" cy="2263711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DEMO 6 &amp; 7</a:t>
            </a:r>
          </a:p>
        </p:txBody>
      </p:sp>
    </p:spTree>
    <p:extLst>
      <p:ext uri="{BB962C8B-B14F-4D97-AF65-F5344CB8AC3E}">
        <p14:creationId xmlns:p14="http://schemas.microsoft.com/office/powerpoint/2010/main" val="4249742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y be an image of studying">
            <a:extLst>
              <a:ext uri="{FF2B5EF4-FFF2-40B4-BE49-F238E27FC236}">
                <a16:creationId xmlns:a16="http://schemas.microsoft.com/office/drawing/2014/main" id="{748448C4-825D-6804-E5F9-8D71D9371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1" y="-1"/>
            <a:ext cx="5040313" cy="62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7"/>
            <a:ext cx="4079901" cy="4656058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Finding Text Sources</a:t>
            </a:r>
            <a:endParaRPr lang="en-GB" sz="1654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Libraries - NLS Data Foundry (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data.nls.uk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Project Gutenberg (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gutenberg.org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Hathi Trust Digital Library (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hathitrust.org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Websites - Internet Archive (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archive.org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)'s 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Wayback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 Machine, UK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archive (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webarchive.org.uk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Newspaper archives (universities often subscribe to them!)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3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y be an image of studying">
            <a:extLst>
              <a:ext uri="{FF2B5EF4-FFF2-40B4-BE49-F238E27FC236}">
                <a16:creationId xmlns:a16="http://schemas.microsoft.com/office/drawing/2014/main" id="{748448C4-825D-6804-E5F9-8D71D9371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1" y="-1"/>
            <a:ext cx="5040313" cy="62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7"/>
            <a:ext cx="4079901" cy="4274223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Research with NLTK</a:t>
            </a:r>
            <a:endParaRPr lang="en-GB" sz="1654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Who is named in a text?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What places are named in a text?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FE0E67"/>
                </a:solidFill>
                <a:latin typeface="Source Sans Pro"/>
                <a:ea typeface="Source Sans Pro"/>
              </a:rPr>
              <a:t>Chunking and Named Entity Recognition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How does the vocabulary of an author change over time?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FE0E67"/>
                </a:solidFill>
                <a:latin typeface="Source Sans Pro"/>
                <a:ea typeface="Source Sans Pro"/>
              </a:rPr>
              <a:t>Lexical Diversity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7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y be an image of studying">
            <a:extLst>
              <a:ext uri="{FF2B5EF4-FFF2-40B4-BE49-F238E27FC236}">
                <a16:creationId xmlns:a16="http://schemas.microsoft.com/office/drawing/2014/main" id="{748448C4-825D-6804-E5F9-8D71D9371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1" y="-1"/>
            <a:ext cx="5040313" cy="62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7"/>
            <a:ext cx="4079901" cy="5419728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FE0E67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Research with NLTK</a:t>
            </a:r>
            <a:endParaRPr lang="en-GB" sz="1654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What are the common themes throughout a corpus?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FE0E67"/>
                </a:solidFill>
                <a:latin typeface="Source Sans Pro"/>
                <a:ea typeface="Source Sans Pro"/>
              </a:rPr>
              <a:t>Topic </a:t>
            </a:r>
            <a:r>
              <a:rPr lang="en-GB" sz="1654" dirty="0" err="1">
                <a:solidFill>
                  <a:srgbClr val="FE0E67"/>
                </a:solidFill>
                <a:latin typeface="Source Sans Pro"/>
                <a:ea typeface="Source Sans Pro"/>
              </a:rPr>
              <a:t>Modeling</a:t>
            </a:r>
            <a:endParaRPr lang="en-GB" sz="1654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What attitudes are expressed in a corpus?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FE0E67"/>
                </a:solidFill>
                <a:latin typeface="Source Sans Pro"/>
                <a:ea typeface="Source Sans Pro"/>
              </a:rPr>
              <a:t>Sentiment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What words occur near each other throughout a corpus?  How does the meaning of a word change over time?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FE0E67"/>
                </a:solidFill>
                <a:latin typeface="Source Sans Pro"/>
                <a:ea typeface="Source Sans Pro"/>
              </a:rPr>
              <a:t>Word Embeddings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50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letter&#10;&#10;Description automatically generated">
            <a:extLst>
              <a:ext uri="{FF2B5EF4-FFF2-40B4-BE49-F238E27FC236}">
                <a16:creationId xmlns:a16="http://schemas.microsoft.com/office/drawing/2014/main" id="{70FB4340-6BD0-49E9-042E-C3F06138BD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6" t="13086" r="6388" b="20468"/>
          <a:stretch/>
        </p:blipFill>
        <p:spPr>
          <a:xfrm>
            <a:off x="5083443" y="604435"/>
            <a:ext cx="4997181" cy="50661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7"/>
            <a:ext cx="9277228" cy="4656058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Next Week</a:t>
            </a:r>
            <a:endParaRPr lang="en-GB" sz="1654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Research with NLTK on a corpus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NLTK with pandas (for tabular data)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NLTK with Altair (for data visualization)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Regular Expression practice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Cleaning messy 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Resources for more text analysis practice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33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letter&#10;&#10;Description automatically generated">
            <a:extLst>
              <a:ext uri="{FF2B5EF4-FFF2-40B4-BE49-F238E27FC236}">
                <a16:creationId xmlns:a16="http://schemas.microsoft.com/office/drawing/2014/main" id="{70FB4340-6BD0-49E9-042E-C3F06138BD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6" t="13086" r="6388" b="20468"/>
          <a:stretch/>
        </p:blipFill>
        <p:spPr>
          <a:xfrm>
            <a:off x="5083443" y="604435"/>
            <a:ext cx="4997181" cy="50661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7"/>
            <a:ext cx="9277228" cy="4656058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FE0E67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Further Resources from CDCS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• Digital Method of the Month on Text Analysis</a:t>
            </a: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• Training Pathway for Text Analysis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19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A164F-C579-ED34-9ADE-129EF0ECBD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3970999"/>
            <a:ext cx="9000000" cy="492443"/>
          </a:xfrm>
        </p:spPr>
        <p:txBody>
          <a:bodyPr>
            <a:spAutoFit/>
          </a:bodyPr>
          <a:lstStyle/>
          <a:p>
            <a:pPr lvl="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853186" y="1482671"/>
            <a:ext cx="8374250" cy="1110712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Thanks Everyone!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FA84A-8D67-1D57-4BAB-4AE81C7D30FE}"/>
              </a:ext>
            </a:extLst>
          </p:cNvPr>
          <p:cNvSpPr/>
          <p:nvPr/>
        </p:nvSpPr>
        <p:spPr>
          <a:xfrm>
            <a:off x="853186" y="2965144"/>
            <a:ext cx="8374250" cy="1110712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Next class: Wednesday 19th, 2-4PM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Please message me on Teams for office hours!</a:t>
            </a:r>
          </a:p>
        </p:txBody>
      </p:sp>
    </p:spTree>
    <p:extLst>
      <p:ext uri="{BB962C8B-B14F-4D97-AF65-F5344CB8AC3E}">
        <p14:creationId xmlns:p14="http://schemas.microsoft.com/office/powerpoint/2010/main" val="73865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letter&#10;&#10;Description automatically generated">
            <a:extLst>
              <a:ext uri="{FF2B5EF4-FFF2-40B4-BE49-F238E27FC236}">
                <a16:creationId xmlns:a16="http://schemas.microsoft.com/office/drawing/2014/main" id="{8E827442-9565-B64C-5DAD-E18569DC0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6" t="13086" r="6388" b="20468"/>
          <a:stretch/>
        </p:blipFill>
        <p:spPr>
          <a:xfrm>
            <a:off x="5083443" y="604435"/>
            <a:ext cx="4997181" cy="50661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6"/>
            <a:ext cx="4732175" cy="4239854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FE0E67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Course Structure</a:t>
            </a:r>
            <a:endParaRPr lang="en-GB" sz="1984" b="1" dirty="0">
              <a:solidFill>
                <a:srgbClr val="FE0E6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lnSpc>
                <a:spcPct val="150000"/>
              </a:lnSpc>
            </a:pPr>
            <a:endParaRPr lang="en-GB" sz="1654" b="1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Anticipate about ~7 hours/week</a:t>
            </a:r>
          </a:p>
          <a:p>
            <a:pPr marL="236258" indent="-2362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2 hour course meeting, 2-4 Wednesday</a:t>
            </a:r>
          </a:p>
          <a:p>
            <a:pPr marL="236258" indent="-2362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1 assignment per week, ~2 hours</a:t>
            </a:r>
          </a:p>
          <a:p>
            <a:pPr marL="236258" indent="-2362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Office hours on request</a:t>
            </a:r>
          </a:p>
          <a:p>
            <a:pPr marL="236258" indent="-2362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Independent learning, ~2 hours</a:t>
            </a:r>
          </a:p>
          <a:p>
            <a:pPr marL="236258" indent="-23625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Teams for introductions, meetings, office hours, questions, files</a:t>
            </a:r>
            <a:endParaRPr lang="en-GB" sz="1488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36258" indent="-236258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488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9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A164F-C579-ED34-9ADE-129EF0ECBD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3970999"/>
            <a:ext cx="9000000" cy="492443"/>
          </a:xfrm>
        </p:spPr>
        <p:txBody>
          <a:bodyPr>
            <a:spAutoFit/>
          </a:bodyPr>
          <a:lstStyle/>
          <a:p>
            <a:pPr lvl="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DF9776-597B-1B39-7B5D-432F0B22BB06}"/>
              </a:ext>
            </a:extLst>
          </p:cNvPr>
          <p:cNvSpPr/>
          <p:nvPr/>
        </p:nvSpPr>
        <p:spPr>
          <a:xfrm>
            <a:off x="5040311" y="2043952"/>
            <a:ext cx="4481289" cy="3232183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Why are you interested in text analysis?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Have you used Python before?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Have you used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Notebooks before?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Have you used Regular Expressions before?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Have you used NLTK before?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2424247" y="137442"/>
            <a:ext cx="5232128" cy="615594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24170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letter&#10;&#10;Description automatically generated">
            <a:extLst>
              <a:ext uri="{FF2B5EF4-FFF2-40B4-BE49-F238E27FC236}">
                <a16:creationId xmlns:a16="http://schemas.microsoft.com/office/drawing/2014/main" id="{8E827442-9565-B64C-5DAD-E18569DC0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6" t="13086" r="6388" b="20468"/>
          <a:stretch/>
        </p:blipFill>
        <p:spPr>
          <a:xfrm>
            <a:off x="5083443" y="604435"/>
            <a:ext cx="4997181" cy="50661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6"/>
            <a:ext cx="4732175" cy="4274223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FE0E67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Participant Expectations</a:t>
            </a:r>
            <a:endParaRPr lang="en-GB" sz="1984" b="1" dirty="0">
              <a:solidFill>
                <a:srgbClr val="FE0E6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lnSpc>
                <a:spcPct val="150000"/>
              </a:lnSpc>
            </a:pPr>
            <a:endParaRPr lang="en-GB" sz="1654" b="1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Wednesday classes are introductions to material</a:t>
            </a: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Assignments will be given on Thursday</a:t>
            </a: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Classes are not recorded but all class materials will be uploaded to Teams</a:t>
            </a: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Please let me know in advance if you cannot attend!</a:t>
            </a: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Message me on Teams to schedule office hours for questions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9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6"/>
            <a:ext cx="6774785" cy="3892387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Course Software</a:t>
            </a:r>
            <a:endParaRPr lang="en-GB" sz="1654" b="1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Jupyter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 Notebooks / 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Jupyterlabs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With Notable https://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www.ed.ac.uk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/information-services/learning-technology/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noteable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/accessing-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noteable</a:t>
            </a: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After logging into 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MyEd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: https://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noteable.edina.ac.uk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/launch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With Google 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Colab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 https://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colab.research.google.com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Locally (install with pip/pip3 or 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conda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)</a:t>
            </a: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  <p:pic>
        <p:nvPicPr>
          <p:cNvPr id="3074" name="Picture 2" descr="Project Jupyter | Try Jupyter">
            <a:extLst>
              <a:ext uri="{FF2B5EF4-FFF2-40B4-BE49-F238E27FC236}">
                <a16:creationId xmlns:a16="http://schemas.microsoft.com/office/drawing/2014/main" id="{CD875709-2AA4-7CCF-0486-D061D31CC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79" y="535267"/>
            <a:ext cx="7024228" cy="368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53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A164F-C579-ED34-9ADE-129EF0ECBD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3970999"/>
            <a:ext cx="9000000" cy="492443"/>
          </a:xfrm>
        </p:spPr>
        <p:txBody>
          <a:bodyPr>
            <a:spAutoFit/>
          </a:bodyPr>
          <a:lstStyle/>
          <a:p>
            <a:pPr lvl="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1870849" y="1853534"/>
            <a:ext cx="6338924" cy="2263711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DEMO 1</a:t>
            </a:r>
          </a:p>
        </p:txBody>
      </p:sp>
    </p:spTree>
    <p:extLst>
      <p:ext uri="{BB962C8B-B14F-4D97-AF65-F5344CB8AC3E}">
        <p14:creationId xmlns:p14="http://schemas.microsoft.com/office/powerpoint/2010/main" val="232404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6"/>
            <a:ext cx="6774785" cy="3892387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Further Resources</a:t>
            </a:r>
            <a:endParaRPr lang="en-GB" sz="1654" b="1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Noteable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 User Guide: https://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noteable.edina.ac.uk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/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user_guide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/#hide_ge_7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Jupyter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 Notebooks in 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Noteable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: https://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github.com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/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edina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/Exemplars2020/blob/master/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TeachingDocs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/Tutorials/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UsingNoteableBeginner.ipynb</a:t>
            </a: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Jupyter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 Notebooks: https://glam-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workbench.github.io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/getting-started/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Python: https://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programminghistorian.org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/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en</a:t>
            </a: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/lessons/introduction-and-installation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  <p:pic>
        <p:nvPicPr>
          <p:cNvPr id="3074" name="Picture 2" descr="Project Jupyter | Try Jupyter">
            <a:extLst>
              <a:ext uri="{FF2B5EF4-FFF2-40B4-BE49-F238E27FC236}">
                <a16:creationId xmlns:a16="http://schemas.microsoft.com/office/drawing/2014/main" id="{CD875709-2AA4-7CCF-0486-D061D31CC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849" y="661261"/>
            <a:ext cx="6784257" cy="356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21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4404"/>
            <a:ext cx="10121387" cy="756047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989" y="4463237"/>
            <a:ext cx="902333" cy="9023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2840" y="5292427"/>
            <a:ext cx="171494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CEC0"/>
                </a:solidFill>
                <a:latin typeface="Source Sans Pro" panose="020B0503030403020204" pitchFamily="34" charset="0"/>
              </a:rPr>
              <a:t>www.cdcs.ed.ac.uk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140" y="1320550"/>
            <a:ext cx="1076016" cy="992234"/>
          </a:xfrm>
          <a:prstGeom prst="rect">
            <a:avLst/>
          </a:prstGeom>
          <a:noFill/>
        </p:spPr>
        <p:txBody>
          <a:bodyPr wrap="none" lIns="75605" tIns="37802" rIns="75605" bIns="37802" rtlCol="0" anchor="t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endParaRPr lang="en-GB" sz="1488" dirty="0">
              <a:solidFill>
                <a:srgbClr val="002E5F"/>
              </a:solidFill>
              <a:latin typeface="Integral CF Bold" panose="00000800000000000000" pitchFamily="50" charset="0"/>
            </a:endParaRPr>
          </a:p>
          <a:p>
            <a:r>
              <a:rPr lang="en-GB" sz="1488" dirty="0">
                <a:solidFill>
                  <a:srgbClr val="002E5F"/>
                </a:solidFill>
              </a:rPr>
              <a:t>	</a:t>
            </a:r>
            <a:endParaRPr lang="en-GB" sz="1488" i="1" dirty="0">
              <a:solidFill>
                <a:srgbClr val="002E5F"/>
              </a:solidFill>
              <a:cs typeface="Calibri" panose="020F0502020204030204"/>
            </a:endParaRPr>
          </a:p>
          <a:p>
            <a:r>
              <a:rPr lang="en-GB" sz="1488" dirty="0">
                <a:solidFill>
                  <a:srgbClr val="002E5F"/>
                </a:solidFill>
                <a:latin typeface="Integral CF Bold" panose="00000800000000000000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276" y="1625922"/>
            <a:ext cx="1847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  <a:p>
            <a:endParaRPr lang="en-GB" sz="1488" dirty="0">
              <a:solidFill>
                <a:srgbClr val="002E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C3EE-3DA3-43F0-B3B9-D697FCC390AD}"/>
              </a:ext>
            </a:extLst>
          </p:cNvPr>
          <p:cNvSpPr txBox="1"/>
          <p:nvPr/>
        </p:nvSpPr>
        <p:spPr>
          <a:xfrm>
            <a:off x="142625" y="414706"/>
            <a:ext cx="6025700" cy="3128716"/>
          </a:xfrm>
          <a:prstGeom prst="rect">
            <a:avLst/>
          </a:prstGeom>
          <a:noFill/>
        </p:spPr>
        <p:txBody>
          <a:bodyPr wrap="square" lIns="75605" tIns="37802" rIns="75605" bIns="37802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GB" sz="1488" b="1" dirty="0">
              <a:solidFill>
                <a:srgbClr val="002060"/>
              </a:solidFill>
              <a:latin typeface="Integral CF" panose="00000500000000000000" pitchFamily="50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984" b="1" dirty="0">
                <a:solidFill>
                  <a:srgbClr val="FE0E67"/>
                </a:solidFill>
                <a:latin typeface="Source Sans Pro"/>
                <a:ea typeface="Source Sans Pro"/>
              </a:rPr>
              <a:t>NLTK</a:t>
            </a:r>
            <a:endParaRPr lang="en-GB" sz="1654" b="1" dirty="0">
              <a:solidFill>
                <a:srgbClr val="FE0E67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Natural Language Toolkit</a:t>
            </a: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Natural language = human language </a:t>
            </a:r>
          </a:p>
          <a:p>
            <a:pPr>
              <a:lnSpc>
                <a:spcPct val="150000"/>
              </a:lnSpc>
            </a:pPr>
            <a:r>
              <a:rPr lang="en-GB" sz="1654" dirty="0">
                <a:solidFill>
                  <a:srgbClr val="002060"/>
                </a:solidFill>
                <a:latin typeface="Source Sans Pro"/>
                <a:ea typeface="Source Sans Pro"/>
              </a:rPr>
              <a:t>      = “</a:t>
            </a:r>
            <a:r>
              <a:rPr lang="en-GB" sz="1654" dirty="0" err="1">
                <a:solidFill>
                  <a:srgbClr val="002060"/>
                </a:solidFill>
                <a:latin typeface="Source Sans Pro"/>
                <a:ea typeface="Source Sans Pro"/>
              </a:rPr>
              <a:t>unstructured”data</a:t>
            </a: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654" dirty="0">
              <a:solidFill>
                <a:srgbClr val="002060"/>
              </a:solidFill>
              <a:latin typeface="Source Sans Pro"/>
              <a:ea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3DCDB-4347-4311-BB30-5EA80E0D5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178" y="-284790"/>
            <a:ext cx="1031250" cy="1031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D0A442-6805-469A-9B18-56BC88A15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0"/>
            <a:ext cx="2299383" cy="414606"/>
          </a:xfrm>
          <a:prstGeom prst="rect">
            <a:avLst/>
          </a:prstGeom>
        </p:spPr>
      </p:pic>
      <p:pic>
        <p:nvPicPr>
          <p:cNvPr id="5122" name="Picture 2" descr="Natural Language Processing With Python's NLTK Package – Real Python">
            <a:extLst>
              <a:ext uri="{FF2B5EF4-FFF2-40B4-BE49-F238E27FC236}">
                <a16:creationId xmlns:a16="http://schemas.microsoft.com/office/drawing/2014/main" id="{89DBE462-CA6F-A20F-BAFD-DC07FDAAF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40" y="1197627"/>
            <a:ext cx="5507062" cy="30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44224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ne Colum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3814</Words>
  <Application>Microsoft Macintosh PowerPoint</Application>
  <PresentationFormat>Widescreen</PresentationFormat>
  <Paragraphs>341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Aptos</vt:lpstr>
      <vt:lpstr>Arial</vt:lpstr>
      <vt:lpstr>Arial Black</vt:lpstr>
      <vt:lpstr>Calibri</vt:lpstr>
      <vt:lpstr>Courier New</vt:lpstr>
      <vt:lpstr>Integral CF</vt:lpstr>
      <vt:lpstr>Integral CF Bold</vt:lpstr>
      <vt:lpstr>Liberation Sans</vt:lpstr>
      <vt:lpstr>Source Sans Pro</vt:lpstr>
      <vt:lpstr>StarSymbol</vt:lpstr>
      <vt:lpstr>TlwgTypewriter</vt:lpstr>
      <vt:lpstr>Title</vt:lpstr>
      <vt:lpstr>One Column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Stemming &amp; Lemmatization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Xandra Dave Cochran</dc:creator>
  <cp:lastModifiedBy>Xandra Dave Cochran</cp:lastModifiedBy>
  <cp:revision>11</cp:revision>
  <dcterms:created xsi:type="dcterms:W3CDTF">2024-02-09T00:00:31Z</dcterms:created>
  <dcterms:modified xsi:type="dcterms:W3CDTF">2025-02-10T19:14:28Z</dcterms:modified>
</cp:coreProperties>
</file>