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81" r:id="rId3"/>
    <p:sldId id="257" r:id="rId4"/>
    <p:sldId id="258" r:id="rId5"/>
    <p:sldId id="286" r:id="rId6"/>
    <p:sldId id="260" r:id="rId7"/>
    <p:sldId id="261" r:id="rId8"/>
    <p:sldId id="28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3" r:id="rId17"/>
    <p:sldId id="271" r:id="rId18"/>
    <p:sldId id="284" r:id="rId19"/>
    <p:sldId id="273" r:id="rId20"/>
    <p:sldId id="285" r:id="rId21"/>
    <p:sldId id="275" r:id="rId22"/>
    <p:sldId id="276" r:id="rId23"/>
    <p:sldId id="277" r:id="rId24"/>
    <p:sldId id="278" r:id="rId25"/>
    <p:sldId id="279" r:id="rId26"/>
    <p:sldId id="280" r:id="rId27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E67"/>
    <a:srgbClr val="1A305D"/>
    <a:srgbClr val="041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94667"/>
  </p:normalViewPr>
  <p:slideViewPr>
    <p:cSldViewPr snapToGrid="0">
      <p:cViewPr varScale="1">
        <p:scale>
          <a:sx n="261" d="100"/>
          <a:sy n="261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AEE125-4DF2-8F21-534F-ADFA9665E6C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FFA90-3840-FB91-2544-3B79E6C9917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20D1C-6C6C-1AF6-DCF0-9C2A1B42B1E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837E8-90A7-A576-6A50-881D2A9077D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D76B416-C821-CF4F-8AAE-7DF9003A663D}" type="slidenum">
              <a:t>‹#›</a:t>
            </a:fld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3824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812178-3920-CF56-B27D-9246EA4222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A48169-291D-BC77-63EC-3903E413181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6FFBD61-F468-8FEA-2F94-002A5074420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E2DA1-13FA-89A7-9993-640BD6DBB8F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219E5-9208-5B06-E405-38C7F466375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6D545-D758-F073-EAF8-5AE90AAA44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E0375DA-AE4A-3844-BB46-376F9CA4052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0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0DE-5D74-F9A1-3D57-B5E618208B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1AEF84-A490-024A-83F5-8587B043CF37}" type="slidenum">
              <a:t>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5495B-9A56-F70A-11FB-9EA539FC57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9D06F-68E4-B2B6-85E0-4C27C84347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88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4E744-B8DB-8B0A-067C-28394CF398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E9F7373-845E-9A44-AD78-D3A61D291E5F}" type="slidenum">
              <a:t>10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2EC47-75AE-D445-76C8-45E685E7C6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B08AA7-E9B6-33BF-4CE0-182866780D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712F9-439E-09BE-1EEC-8AFCCE7F403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7939571-1D86-8C46-9DCD-9734BF8E4811}" type="slidenum">
              <a:t>11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9AB15D-0CD6-89FA-A95B-8B701FB51E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BF0F1-83BF-5267-436B-045239A61DC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965D3-F1C9-634E-AD6A-F9BFEE6828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7C4EE85-E685-1D42-AACA-125635D862FB}" type="slidenum">
              <a:t>12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6A0222-480A-1911-FA23-4B47C03B956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EB0067-D5BE-184A-15D5-CAF74E5478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8C07C-6FDB-2FFB-5882-52588744F8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3683BA-71B3-B047-A68C-5F55FE367880}" type="slidenum">
              <a:t>13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5DFF72-E89C-9929-CF37-BF211FD2CB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ED3355-1BA1-971A-7BA2-F7C8480D7C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478B9-D39D-B825-3EB9-A4DCEDB4FC5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72065F7-066C-8E42-9FEE-E5EF994FF32A}" type="slidenum">
              <a:t>14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F9AC8E-17E9-A7CD-C0F6-CF4FBF349B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F489D8-AC89-538E-0CC5-9D1835BE49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0DE-5D74-F9A1-3D57-B5E618208B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1AEF84-A490-024A-83F5-8587B043CF37}" type="slidenum">
              <a:t>15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5495B-9A56-F70A-11FB-9EA539FC57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9D06F-68E4-B2B6-85E0-4C27C84347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126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6998B-F256-8850-813F-3C3B3392FE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8396929-9C06-3C49-B3D7-66D3D052B7D6}" type="slidenum">
              <a:t>16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01E336-A345-EE7D-D381-AC2C0DEDE8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6BC3EA-3ED1-3526-57C4-40D9DF0B02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0DE-5D74-F9A1-3D57-B5E618208B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1AEF84-A490-024A-83F5-8587B043CF37}" type="slidenum">
              <a:t>17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5495B-9A56-F70A-11FB-9EA539FC57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9D06F-68E4-B2B6-85E0-4C27C84347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148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B712C-180A-468C-10D8-D4E5C9B171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93E3BF5-ED6C-6841-9CDB-1DD09E6C6C29}" type="slidenum">
              <a:t>18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C021BE-ABF4-662F-1036-2814E52EED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FD0260-3323-DD45-D5EB-689BB329E9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0DE-5D74-F9A1-3D57-B5E618208B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1AEF84-A490-024A-83F5-8587B043CF37}" type="slidenum">
              <a:t>19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5495B-9A56-F70A-11FB-9EA539FC57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9D06F-68E4-B2B6-85E0-4C27C84347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978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4FFBE-3544-9FAE-3619-3131FAD399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9879604-2306-4C49-B00B-704807F5E405}" type="slidenum">
              <a:t>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4A817F-BDEA-5DD0-4E8A-27DF6059F8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4C6EC2-1ACF-6948-E01D-5A851781F3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D913E-97DE-9109-CB59-B56076D2FB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3F85F57-3C6D-9E42-8D4F-5B8761C653B4}" type="slidenum">
              <a:t>20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957F33-34D2-19BC-E711-251E1670B4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1FEF36-9D79-90F7-7852-41A79ADD72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3C33F-28F5-5E73-1059-176288BB84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568721C-6A79-8549-93EE-193B1E24BFA9}" type="slidenum">
              <a:t>21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837574-953F-3E2C-D435-6E4B52442B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A79845-10F3-15DA-FE8C-7BF1608111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99036-9C65-6A3E-0A0C-E1718A997A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C230FE5-BE63-1642-9AF5-EA6D46452823}" type="slidenum">
              <a:t>22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2E8772-CBBF-CAA8-6196-C448BB693EE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DA580C-82C5-A6C7-8690-7B588EC7E0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F0A41-E989-7616-5C81-F7007275A8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6040D09-6D75-444F-B41E-6DEE0494C1C3}" type="slidenum">
              <a:t>23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29BF98-01B3-A3CA-E8E3-D51D08AAA0C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0AD0B2-0227-BB38-9360-A6F63CF6DCE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CE707-1789-A2EB-6B39-4FFDF3756F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8151883-890A-7C44-A428-4703F903FB82}" type="slidenum">
              <a:t>24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BB6DFD-D660-2A20-4DD7-39B11FF470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977AE2-650F-4F56-C10B-B000A13679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68D38-60DA-DCFB-0EA2-147A6580F6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207D5EF-55CD-A042-84FB-D77B639B1B1B}" type="slidenum">
              <a:t>25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968DA4-38C5-16CD-2B76-DD27C87ECAC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6FEC39-64D9-DBCF-94C7-B0B2A61EB8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0E4E3-5086-0D5C-6C52-41D3116142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7389C4E-C1FB-CA4E-9726-61B0DF1EEDAB}" type="slidenum">
              <a:t>3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C4B4D4-AE0E-AE9A-478D-136A25D700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BEBE72-9C57-64B1-B959-3A2FEEF29A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0DE-5D74-F9A1-3D57-B5E618208B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1AEF84-A490-024A-83F5-8587B043CF37}" type="slidenum">
              <a:t>4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5495B-9A56-F70A-11FB-9EA539FC57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9D06F-68E4-B2B6-85E0-4C27C84347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75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02E62-C788-1815-C673-68D0B9CE2F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85D295-23E1-084B-AA67-EE248ECB1700}" type="slidenum">
              <a:t>5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11925C-F0C2-43BE-FA69-C7EB762C023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8CC95B-6FF0-232F-FB1D-5D43B9C402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38405-7A4A-0911-F955-8319AC9A21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322B8EC-99C8-0247-9886-55C1055F9057}" type="slidenum">
              <a:t>6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F3F5C1-703A-2E47-EB83-A36910F73C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8F01E5-E9DB-089D-9F4A-E394F2E29C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4C0DE-5D74-F9A1-3D57-B5E618208B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1AEF84-A490-024A-83F5-8587B043CF37}" type="slidenum">
              <a:t>7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5495B-9A56-F70A-11FB-9EA539FC57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9D06F-68E4-B2B6-85E0-4C27C84347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77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80AEE-BEB6-84A5-C6D4-AC709F2CC95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34835BB-54E3-144C-8BA6-57E0EEDC2E73}" type="slidenum">
              <a:t>8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480A09-95D9-5DD5-8C97-94B99C4C5EB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CF9172-958A-E67C-91B6-40913FB5CC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2F051-FF95-6136-FFD9-9291FF7B61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42AB3C8-D8FB-EC4D-AE9B-0737FCB691B6}" type="slidenum">
              <a:t>9</a:t>
            </a:fld>
            <a:endParaRPr lang="en-GB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0027D1-9E9F-85B5-E1FE-D4DB880E23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484139-AE63-0F79-218B-85BC21AEFC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18E6-1778-0CA9-8923-6F759BD87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6DCF-27BE-FD05-F42D-09F54D008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4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8414-1DF9-65D9-9B7A-9D211996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887E6-BBD7-BA29-9635-7A2A5A454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9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284EC-2FED-BD1A-5F38-D24D6DB3A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4513" y="647700"/>
            <a:ext cx="2249487" cy="38989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69D17-042B-5C50-55AC-F88D0E5FD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4463" y="647700"/>
            <a:ext cx="6597650" cy="38989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4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2BD1-E65B-EED7-1850-5103422A8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B119A-E2F9-6307-93FA-478F1A863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FC0A4-58C0-63A3-FFD8-2B6F80C8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3B203-D743-B38B-BA6C-5724C0AD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004E0-4CD6-B5E0-A3FD-40E83CEF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AC978F-0D92-C744-8B32-B97BB5AD196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206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AABB-A8CA-17B0-589C-97C6B497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EAC15-6AFB-2FFB-890E-EA4D1A4DD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6DBD3-8416-EDF6-E2F7-64F16BA3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AA78-75F4-5A64-5188-E4DA66AA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E618A-879E-6C78-0FA2-F5EA27A0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DB5B8F-E4C8-FB40-98D5-33A9AF1C340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905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3BFD-5EF6-892A-9542-8A98ECF5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89FB3-82AB-751C-325C-B2645BA5F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CFC6A-3419-4E15-8F2E-5D82E14C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AC5F8-F2E2-638C-AE59-2F5F78A8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5EED9-5A41-FF23-4C0D-C76470F6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02D565-466C-6A4B-B19D-312DDF42BA2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003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BBDB0-179B-103D-548F-B568A5AA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F961A-23B1-B523-0301-439278A56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FD459-BE35-10CF-275B-F2482ED85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52615-CA43-02A9-CF09-246F7536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6FB5D-4C82-DB3D-A20B-5BA44082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AA4D2-C258-0576-B5C9-1BD08256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460875-F4C2-3143-B45C-04A1989BF34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957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5BED-030A-74D2-9D2A-5A943F57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112CF-1013-0CE6-B18F-CF861AB6D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5854A-51AB-6EC6-E95C-1F712393B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C2943-837B-58D4-43B1-C36286458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2B46E-D88D-C155-788F-221054BC5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BCFA8-8DEC-1E5C-6A86-E53595E0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9C04A-7FAB-9595-8F16-34B18249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6B358-1B08-1A97-4841-AAC53998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9DD9B7-AEDF-4543-A3A3-271C3EFDB9E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607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40E1-9B86-AFAC-FA0A-842AF2B1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2678E-36E6-8A0F-E58B-1D331828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EC7BB-AA52-3B85-DF69-CED1E9DE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BB518-E444-E189-49B2-1AD1F97A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6CA02A-A672-B144-974B-693442DA9F5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5321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20001-48D8-9AA6-195C-47B6DD81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66577-DC2C-4987-8257-03042E89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3BBE2-A955-7848-7F42-216F07D4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AC04D4-F8DF-DE41-800C-FC41E2081E5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71554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4EFF-64DE-9828-3F78-E579C935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0214-72D9-4283-1FBE-CC2962DB7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F283F-8AD0-6B20-E4C4-3ACA1B973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8764A-D3A0-4EFF-BC17-47AA12A8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8256C-EF95-3BE9-321B-3DD7B6D7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12669-497C-0BA6-0980-12ED08B7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A530EB-F3AC-5041-BC67-E16D74C0509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F325-00C1-9960-BF56-745B6070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20B2-3E66-9965-3316-5BA1D8A9D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7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C98E-94EA-8D80-7821-B4ADFECC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8EF04-DFC9-06F4-4E45-4AF3C3E97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D7326-F340-11AD-697B-339D653C8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5E300-8644-B859-6C39-B973F3E9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B9218-2ED4-0FF7-13F3-4291F31F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1491F-E875-C50D-E76B-C3AC0CB9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B92AD4-26AF-754A-B09B-3499A3C80B1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73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9DDB-6540-E745-3DD2-DFA49D1C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CF379-E981-3660-FA53-679ED960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2400F-884C-665B-1CC5-E22CC04D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C1E1A-5040-3C12-21DB-5F765A13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954A2-DC70-EED8-7E51-D8A0D5D3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025472-45C3-2145-88C3-62818B8B312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54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B731A-333D-4F3D-3ACE-CFAF7F1DA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71438"/>
            <a:ext cx="2384425" cy="45434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A4C76-2AF2-8B79-D3ED-6FFCA728A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4463" y="71438"/>
            <a:ext cx="7002462" cy="45434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623C8-9D37-D573-2187-72F7065A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C137-B7A8-2B1B-929D-A4925192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C2F11-22DD-6B68-8AB5-C2513CBC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8412FD-5C25-294F-8B8E-D7FD0E33091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75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F337-7D8D-BFF0-2CBD-C6CD1052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43713-8C0E-8A0E-59B5-09C8F27F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762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A365-54EB-8481-E1F4-498F703B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4F2E-6906-52D9-DF57-1FB3D1EDD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4325" y="647700"/>
            <a:ext cx="3162300" cy="25987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0E175-BFD4-8EF4-4F6A-899ECDA8B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9025" y="647700"/>
            <a:ext cx="3163888" cy="25987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6A0C-B156-C8A0-9377-3407DA3E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45BEE-C378-01FA-E039-EAACA5F8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F3DF9-81A7-F3E5-D231-6710075D9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F46075-D181-0B77-92F6-7442B9AE0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975DA-7076-6F9E-E44C-9E4B64DFA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6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C63C-18AF-5CAA-3CDD-8860B57A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7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5664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3C83-70C6-F729-39D3-C3AD66C7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CD4CF-C396-F6EC-65D3-9EABE1877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D0A2E-214B-EA38-E0AB-A18E05FD9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706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36CC-53EE-F8CE-4FD7-D05EA8CB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43C29-C68C-CFF1-1D5A-36CA48E52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A5DCB-A408-F6A1-C8F9-67ED0930B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865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24D85-29FD-3EFC-AF47-950D651948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noAutofit/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F9853-9E13-7175-2E10-D8371CCE6A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30136-3736-1C90-F6AB-E39DCB7ED101}"/>
              </a:ext>
            </a:extLst>
          </p:cNvPr>
          <p:cNvSpPr txBox="1"/>
          <p:nvPr/>
        </p:nvSpPr>
        <p:spPr>
          <a:xfrm>
            <a:off x="3998880" y="4596840"/>
            <a:ext cx="4392000" cy="794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latin typeface="TlwgTypewriter" pitchFamily="50"/>
              </a:defRPr>
            </a:pPr>
            <a:r>
              <a:rPr lang="en-GB" sz="1400" b="0" i="0" u="none" strike="noStrike" kern="1200" cap="none">
                <a:ln>
                  <a:noFill/>
                </a:ln>
                <a:latin typeface="TlwgTypewriter" pitchFamily="50"/>
                <a:ea typeface="DejaVu Sans" pitchFamily="2"/>
                <a:cs typeface="DejaVu Sans" pitchFamily="2"/>
              </a:rPr>
              <a:t>Instructor: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latin typeface="TlwgTypewriter" pitchFamily="50"/>
              </a:defRPr>
            </a:pPr>
            <a:r>
              <a:rPr lang="en-GB" sz="1400" b="0" i="0" u="none" strike="noStrike" kern="1200" cap="none">
                <a:ln>
                  <a:noFill/>
                </a:ln>
                <a:latin typeface="TlwgTypewriter" pitchFamily="50"/>
                <a:ea typeface="DejaVu Sans" pitchFamily="2"/>
                <a:cs typeface="DejaVu Sans" pitchFamily="2"/>
              </a:rPr>
              <a:t>February 9-16. 2024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>
                <a:latin typeface="TlwgTypewriter" pitchFamily="50"/>
              </a:defRPr>
            </a:pPr>
            <a:r>
              <a:rPr lang="en-GB" sz="1400" b="0" i="0" u="none" strike="noStrike" kern="1200" cap="none">
                <a:ln>
                  <a:noFill/>
                </a:ln>
                <a:latin typeface="TlwgTypewriter" pitchFamily="50"/>
                <a:ea typeface="DejaVu Sans" pitchFamily="2"/>
                <a:cs typeface="DejaVu Sans" pitchFamily="2"/>
              </a:rPr>
              <a:t>Centre for Data, Culture &amp; Society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4611662-C6F7-2A00-5F18-06C8CB663023}"/>
              </a:ext>
            </a:extLst>
          </p:cNvPr>
          <p:cNvSpPr/>
          <p:nvPr/>
        </p:nvSpPr>
        <p:spPr>
          <a:xfrm>
            <a:off x="25919" y="4628880"/>
            <a:ext cx="6120000" cy="18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333333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189ECBE-199B-A293-A107-8780D51EE20E}"/>
              </a:ext>
            </a:extLst>
          </p:cNvPr>
          <p:cNvSpPr/>
          <p:nvPr/>
        </p:nvSpPr>
        <p:spPr>
          <a:xfrm>
            <a:off x="3859200" y="5324400"/>
            <a:ext cx="6240240" cy="7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333333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FE90D20-D565-D3B4-4FE7-07C78AEBE228}"/>
              </a:ext>
            </a:extLst>
          </p:cNvPr>
          <p:cNvSpPr/>
          <p:nvPr/>
        </p:nvSpPr>
        <p:spPr>
          <a:xfrm>
            <a:off x="4044960" y="4944960"/>
            <a:ext cx="7200" cy="48744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CCC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l" rtl="0" hangingPunct="0">
        <a:buNone/>
        <a:tabLst/>
        <a:defRPr lang="en-GB" sz="32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GB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F6DBA-E062-08E5-4B46-686775CCB1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noAutofit/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CD45A-C6D8-3E93-6542-0087E16CE0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5"/>
            <a:r>
              <a:rPr lang="en-GB"/>
              <a:t>Sixth Outline Level</a:t>
            </a:r>
          </a:p>
          <a:p>
            <a:pPr lvl="6"/>
            <a:r>
              <a:rPr lang="en-GB"/>
              <a:t>Seventh Outline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99BF2-4D35-3AF4-EB04-5F1EB322C35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256000"/>
            <a:ext cx="1655999" cy="410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E5C39-330A-8D0B-D08B-7DAF15E33BD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520000" y="5256000"/>
            <a:ext cx="4680000" cy="410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69A27-79C6-57AD-15A4-893E146ECFB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60000" y="5256000"/>
            <a:ext cx="1620000" cy="41039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TlwgTypewriter" pitchFamily="50"/>
                <a:ea typeface="DejaVu Sans" pitchFamily="2"/>
                <a:cs typeface="DejaVu Sans" pitchFamily="2"/>
              </a:defRPr>
            </a:lvl1pPr>
          </a:lstStyle>
          <a:p>
            <a:pPr lvl="0"/>
            <a:fld id="{4270FDB3-BD98-E74D-9725-F2B4EB8AA899}" type="slidenum">
              <a:t>‹#›</a:t>
            </a:fld>
            <a:endParaRPr lang="en-GB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2C30160-CE84-38E3-199F-4D47C7C8382F}"/>
              </a:ext>
            </a:extLst>
          </p:cNvPr>
          <p:cNvSpPr/>
          <p:nvPr/>
        </p:nvSpPr>
        <p:spPr>
          <a:xfrm>
            <a:off x="20880" y="607320"/>
            <a:ext cx="6120000" cy="180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CCCC"/>
              </a:gs>
              <a:gs pos="100000">
                <a:srgbClr val="333333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A25194F-AC1D-E740-61E9-29425630A929}"/>
              </a:ext>
            </a:extLst>
          </p:cNvPr>
          <p:cNvSpPr/>
          <p:nvPr/>
        </p:nvSpPr>
        <p:spPr>
          <a:xfrm>
            <a:off x="4430520" y="840960"/>
            <a:ext cx="5673960" cy="7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333333"/>
              </a:gs>
              <a:gs pos="100000">
                <a:srgbClr val="CCCCCC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12EB47-C7A8-1D48-9012-DE665D12B582}"/>
              </a:ext>
            </a:extLst>
          </p:cNvPr>
          <p:cNvSpPr/>
          <p:nvPr/>
        </p:nvSpPr>
        <p:spPr>
          <a:xfrm>
            <a:off x="9819720" y="474480"/>
            <a:ext cx="7200" cy="493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CCC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417B3B6-23EB-C05E-F3BE-C7D69FF77F03}"/>
              </a:ext>
            </a:extLst>
          </p:cNvPr>
          <p:cNvSpPr/>
          <p:nvPr/>
        </p:nvSpPr>
        <p:spPr>
          <a:xfrm>
            <a:off x="1900800" y="5204880"/>
            <a:ext cx="7465319" cy="720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333333"/>
              </a:gs>
              <a:gs pos="100000">
                <a:srgbClr val="CCCCCC"/>
              </a:gs>
            </a:gsLst>
            <a:lin ang="486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2CBE42E-C025-E244-AA0F-BFF2C3A36978}"/>
              </a:ext>
            </a:extLst>
          </p:cNvPr>
          <p:cNvSpPr/>
          <p:nvPr/>
        </p:nvSpPr>
        <p:spPr>
          <a:xfrm>
            <a:off x="9259920" y="4917240"/>
            <a:ext cx="7200" cy="349560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CCCC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l" rtl="0" hangingPunct="0">
        <a:buNone/>
        <a:tabLst/>
        <a:defRPr lang="en-GB" sz="32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1pPr>
    </p:titleStyle>
    <p:bodyStyle>
      <a:lvl1pPr lvl="0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1pPr>
      <a:lvl2pPr lvl="1" rtl="0" hangingPunct="0">
        <a:spcBef>
          <a:spcPts val="1417"/>
        </a:spcBef>
        <a:spcAft>
          <a:spcPts val="0"/>
        </a:spcAft>
        <a:buSzPct val="75000"/>
        <a:buFont typeface="StarSymbol"/>
        <a:buChar char="–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2pPr>
      <a:lvl3pPr lvl="2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3pPr>
      <a:lvl4pPr lvl="3" rtl="0" hangingPunct="0">
        <a:spcBef>
          <a:spcPts val="1417"/>
        </a:spcBef>
        <a:spcAft>
          <a:spcPts val="0"/>
        </a:spcAft>
        <a:buSzPct val="75000"/>
        <a:buFont typeface="StarSymbol"/>
        <a:buChar char="–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4pPr>
      <a:lvl5pPr lvl="4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5pPr>
      <a:lvl6pPr lvl="5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6pPr>
      <a:lvl7pPr lvl="6" rtl="0" hangingPunct="0">
        <a:spcBef>
          <a:spcPts val="1417"/>
        </a:spcBef>
        <a:spcAft>
          <a:spcPts val="0"/>
        </a:spcAft>
        <a:buSzPct val="45000"/>
        <a:buFont typeface="StarSymbol"/>
        <a:buChar char="●"/>
        <a:tabLst/>
        <a:defRPr lang="en-GB" sz="2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TlwgTypewriter" pitchFamily="50"/>
          <a:ea typeface="DejaVu Sans" pitchFamily="2"/>
          <a:cs typeface="DejaVu 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1A164F-C579-ED34-9ADE-129EF0ECBD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3970999"/>
            <a:ext cx="9000000" cy="492443"/>
          </a:xfrm>
        </p:spPr>
        <p:txBody>
          <a:bodyPr>
            <a:spAutoFit/>
          </a:bodyPr>
          <a:lstStyle/>
          <a:p>
            <a:pPr lvl="0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 descr="A close-up of a person&#10;&#10;Description automatically generated">
            <a:extLst>
              <a:ext uri="{FF2B5EF4-FFF2-40B4-BE49-F238E27FC236}">
                <a16:creationId xmlns:a16="http://schemas.microsoft.com/office/drawing/2014/main" id="{ACA4CB33-E563-290F-01DB-0F754F38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"/>
            <a:ext cx="10080625" cy="56703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DF9776-597B-1B39-7B5D-432F0B22BB06}"/>
              </a:ext>
            </a:extLst>
          </p:cNvPr>
          <p:cNvSpPr/>
          <p:nvPr/>
        </p:nvSpPr>
        <p:spPr>
          <a:xfrm>
            <a:off x="5437502" y="5317270"/>
            <a:ext cx="3794516" cy="301155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Instructor: Xandra Dave Cochran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F6D75-9F81-6ED8-FC22-049E9EA88463}"/>
              </a:ext>
            </a:extLst>
          </p:cNvPr>
          <p:cNvSpPr txBox="1"/>
          <p:nvPr/>
        </p:nvSpPr>
        <p:spPr>
          <a:xfrm>
            <a:off x="257939" y="207382"/>
            <a:ext cx="7942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E0E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baseline="30000" dirty="0">
                <a:solidFill>
                  <a:srgbClr val="FE0E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800" dirty="0">
                <a:solidFill>
                  <a:srgbClr val="FE0E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–19</a:t>
            </a:r>
            <a:r>
              <a:rPr lang="en-US" sz="1800" baseline="30000" dirty="0">
                <a:solidFill>
                  <a:srgbClr val="FE0E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800" dirty="0">
                <a:solidFill>
                  <a:srgbClr val="FE0E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February 2025                             Centre for Data, Culture &amp; Society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8639DD-EE0B-86A1-D2DC-1CFCD45E9667}"/>
              </a:ext>
            </a:extLst>
          </p:cNvPr>
          <p:cNvSpPr/>
          <p:nvPr/>
        </p:nvSpPr>
        <p:spPr>
          <a:xfrm>
            <a:off x="4884950" y="4307964"/>
            <a:ext cx="5232128" cy="492443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Black" panose="020B0604020202020204" pitchFamily="34" charset="0"/>
                <a:ea typeface="Verdana" panose="020B0604030504040204" pitchFamily="34" charset="0"/>
                <a:cs typeface="Arial Black" panose="020B0604020202020204" pitchFamily="34" charset="0"/>
              </a:rPr>
              <a:t>INTRODUCTION TO 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7B32BD-0197-3040-7312-4630BF34334E}"/>
              </a:ext>
            </a:extLst>
          </p:cNvPr>
          <p:cNvSpPr/>
          <p:nvPr/>
        </p:nvSpPr>
        <p:spPr>
          <a:xfrm>
            <a:off x="5266357" y="4691757"/>
            <a:ext cx="5232128" cy="492443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 Black" panose="020B0604020202020204" pitchFamily="34" charset="0"/>
                <a:ea typeface="Verdana" panose="020B0604030504040204" pitchFamily="34" charset="0"/>
                <a:cs typeface="Arial Black" panose="020B0604020202020204" pitchFamily="34" charset="0"/>
              </a:rPr>
              <a:t>ANALYSIS WITH PYTHON</a:t>
            </a:r>
          </a:p>
        </p:txBody>
      </p:sp>
    </p:spTree>
    <p:extLst>
      <p:ext uri="{BB962C8B-B14F-4D97-AF65-F5344CB8AC3E}">
        <p14:creationId xmlns:p14="http://schemas.microsoft.com/office/powerpoint/2010/main" val="180067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1ED5560-109B-96AB-4788-BF1A4E86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FAB0BC-91F8-4340-ACA6-567FEBD30000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5FC6E-80F1-E26F-A113-E8FC3F1084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CCD37-B4AA-93B6-A619-1DB7097AEB8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Examples of data sources for natural language: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Books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Newspapers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Magazines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Websites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Transcriptions of audio (i.e. interview, movie dialogue)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Social media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 read the licensing/copyright information and terms of use!</a:t>
            </a:r>
          </a:p>
          <a:p>
            <a:pPr lvl="0">
              <a:buNone/>
            </a:pPr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A9DBD8D-1C32-08C3-86A5-EFA4DD90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7BCEA3-3341-2B48-8CE2-12B95A393FFE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1A3F3-7DD7-2474-1375-D44DB4352F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Why use NLTK?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E024C-4D15-2EE5-C862-B2090A6C20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/>
          <a:lstStyle/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kinds of questions can you ask when you can use a programming language to study hundreds, thousands, or even millions of pages of digital text?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“Distant reading”</a:t>
            </a:r>
          </a:p>
          <a:p>
            <a:pPr lvl="0">
              <a:buNone/>
            </a:pPr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2A739FD-974A-0181-20B6-546211F8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3542DC-59E1-BA46-8582-63F2EC39D269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98E84-ACE7-C122-EAFC-0EBB90D92C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NLTK isn’t everything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1E937-9D01-0B65-E53B-912AFA6175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/>
          <a:lstStyle/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kinds of questions can you ask when you can physically hold and look at a printed text, be it an original publication or later edition of the text?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“Close reading”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 history</a:t>
            </a:r>
          </a:p>
          <a:p>
            <a:pPr lvl="0">
              <a:buNone/>
            </a:pPr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6B86232-F0BE-9DDF-6902-4928F5E3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4C2E41-AA58-7644-9B61-F4DD409FD479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44FCE-8DB2-B932-A657-4778CF4360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NLTK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549E3-0050-BF66-F566-778E82F2C2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/>
          <a:lstStyle/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Tokens vs. words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Digitized vs. digital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Normalization (a.k.a. standardization)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 vs. corpus vs. corpora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DEB82F9-7540-F883-CF38-D679752F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C306CA-115F-654D-837F-BF6B614EEEC5}" type="slidenum">
              <a:rPr lang="en-GB" smtClean="0"/>
              <a:t>14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4D342-60EC-97E1-5D8D-56D37FC67B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Summarizing a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EE6FB-738A-5DF6-C159-E9F5F5D9D4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/>
          <a:lstStyle/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Built-in functions include:</a:t>
            </a:r>
          </a:p>
          <a:p>
            <a:pPr lvl="0">
              <a:buNone/>
            </a:pPr>
            <a:r>
              <a:rPr lang="en-GB" dirty="0" err="1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dirty="0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</a:p>
          <a:p>
            <a:pPr lvl="0">
              <a:buNone/>
            </a:pPr>
            <a:r>
              <a:rPr lang="en-GB" dirty="0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en-GB" dirty="0" err="1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vocabulary_of_text</a:t>
            </a:r>
            <a:r>
              <a:rPr lang="en-GB" dirty="0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buNone/>
            </a:pPr>
            <a:r>
              <a:rPr lang="en-GB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NLTK Text methods include:</a:t>
            </a:r>
          </a:p>
          <a:p>
            <a:pPr lvl="0">
              <a:buNone/>
            </a:pPr>
            <a:r>
              <a:rPr lang="en-GB" dirty="0" err="1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Text.count</a:t>
            </a:r>
            <a:r>
              <a:rPr lang="en-GB" dirty="0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(word)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D4582-462D-2DF5-8D46-A4E8018EAC04}"/>
              </a:ext>
            </a:extLst>
          </p:cNvPr>
          <p:cNvSpPr txBox="1"/>
          <p:nvPr/>
        </p:nvSpPr>
        <p:spPr>
          <a:xfrm>
            <a:off x="4320000" y="4285800"/>
            <a:ext cx="3812432" cy="115270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DejaVu Sans" pitchFamily="2"/>
                <a:cs typeface="DejaVu Sans" pitchFamily="2"/>
              </a:rPr>
              <a:t>Reference: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DejaVu Sans" pitchFamily="2"/>
                <a:cs typeface="DejaVu Sans" pitchFamily="2"/>
              </a:rPr>
              <a:t>https://</a:t>
            </a:r>
            <a:r>
              <a:rPr lang="en-GB" sz="1800" b="0" i="0" u="none" strike="noStrike" kern="1200" cap="none" dirty="0" err="1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DejaVu Sans" pitchFamily="2"/>
                <a:cs typeface="DejaVu Sans" pitchFamily="2"/>
              </a:rPr>
              <a:t>www.nltk.org</a:t>
            </a:r>
            <a:r>
              <a:rPr lang="en-GB" sz="18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 pitchFamily="18"/>
                <a:ea typeface="DejaVu Sans" pitchFamily="2"/>
                <a:cs typeface="DejaVu Sans" pitchFamily="2"/>
              </a:rPr>
              <a:t>/book/ch01.html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solidFill>
                <a:schemeClr val="bg1"/>
              </a:solidFill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solidFill>
                <a:schemeClr val="bg1"/>
              </a:solidFill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1A164F-C579-ED34-9ADE-129EF0ECBD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3970999"/>
            <a:ext cx="9000000" cy="492443"/>
          </a:xfrm>
        </p:spPr>
        <p:txBody>
          <a:bodyPr>
            <a:spAutoFit/>
          </a:bodyPr>
          <a:lstStyle/>
          <a:p>
            <a:pPr lvl="0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 descr="A close-up of a person&#10;&#10;Description automatically generated">
            <a:extLst>
              <a:ext uri="{FF2B5EF4-FFF2-40B4-BE49-F238E27FC236}">
                <a16:creationId xmlns:a16="http://schemas.microsoft.com/office/drawing/2014/main" id="{ACA4CB33-E563-290F-01DB-0F754F38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"/>
            <a:ext cx="10080625" cy="56703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F8639DD-EE0B-86A1-D2DC-1CFCD45E9667}"/>
              </a:ext>
            </a:extLst>
          </p:cNvPr>
          <p:cNvSpPr/>
          <p:nvPr/>
        </p:nvSpPr>
        <p:spPr>
          <a:xfrm>
            <a:off x="2288444" y="1853534"/>
            <a:ext cx="5334815" cy="2263711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0" b="1" dirty="0">
                <a:solidFill>
                  <a:schemeClr val="bg1"/>
                </a:solidFill>
                <a:latin typeface="Arial Black" panose="020B0604020202020204" pitchFamily="34" charset="0"/>
                <a:ea typeface="Verdana" panose="020B0604030504040204" pitchFamily="34" charset="0"/>
                <a:cs typeface="Arial Black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1486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63D448F-F7EE-5F69-720D-5C519E73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FCD39F-097E-4E49-9706-035C4ADC4C09}" type="slidenum">
              <a:rPr lang="en-GB" smtClean="0"/>
              <a:t>16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78BC4-E25C-9C5A-C198-CA7C85DBA1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Getting to know a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85161-1851-FDCB-FFC8-8436EFFEE4B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/>
          <a:lstStyle/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NLTK Text methods include:</a:t>
            </a:r>
          </a:p>
          <a:p>
            <a:pPr lvl="0">
              <a:buNone/>
            </a:pPr>
            <a:r>
              <a:rPr lang="en-GB" dirty="0" err="1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Text.concordance</a:t>
            </a:r>
            <a:r>
              <a:rPr lang="en-GB" dirty="0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(“word”, lines=20)</a:t>
            </a:r>
          </a:p>
          <a:p>
            <a:pPr lvl="0">
              <a:buNone/>
            </a:pPr>
            <a:r>
              <a:rPr lang="en-GB" dirty="0" err="1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Text.similar</a:t>
            </a:r>
            <a:r>
              <a:rPr lang="en-GB" dirty="0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(“word”)</a:t>
            </a:r>
          </a:p>
          <a:p>
            <a:pPr lvl="0">
              <a:buNone/>
            </a:pPr>
            <a:r>
              <a:rPr lang="en-GB" dirty="0" err="1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Text.common_contexts</a:t>
            </a:r>
            <a:r>
              <a:rPr lang="en-GB" dirty="0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([“list”, “of”, “words”])</a:t>
            </a:r>
          </a:p>
          <a:p>
            <a:pPr lvl="0">
              <a:buNone/>
            </a:pPr>
            <a:r>
              <a:rPr lang="en-GB" dirty="0" err="1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Text.dispersion_plot</a:t>
            </a:r>
            <a:r>
              <a:rPr lang="en-GB" dirty="0">
                <a:solidFill>
                  <a:srgbClr val="158466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([“list”, “of”, “words”])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F5218-C23A-352F-61EF-88F42234DA9D}"/>
              </a:ext>
            </a:extLst>
          </p:cNvPr>
          <p:cNvSpPr txBox="1"/>
          <p:nvPr/>
        </p:nvSpPr>
        <p:spPr>
          <a:xfrm>
            <a:off x="4320000" y="4285800"/>
            <a:ext cx="486000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Reference: https://www.nltk.org/book/ch01.html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1A164F-C579-ED34-9ADE-129EF0ECBD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3970999"/>
            <a:ext cx="9000000" cy="492443"/>
          </a:xfrm>
        </p:spPr>
        <p:txBody>
          <a:bodyPr>
            <a:spAutoFit/>
          </a:bodyPr>
          <a:lstStyle/>
          <a:p>
            <a:pPr lvl="0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 descr="A close-up of a person&#10;&#10;Description automatically generated">
            <a:extLst>
              <a:ext uri="{FF2B5EF4-FFF2-40B4-BE49-F238E27FC236}">
                <a16:creationId xmlns:a16="http://schemas.microsoft.com/office/drawing/2014/main" id="{ACA4CB33-E563-290F-01DB-0F754F38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"/>
            <a:ext cx="10080625" cy="56703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F8639DD-EE0B-86A1-D2DC-1CFCD45E9667}"/>
              </a:ext>
            </a:extLst>
          </p:cNvPr>
          <p:cNvSpPr/>
          <p:nvPr/>
        </p:nvSpPr>
        <p:spPr>
          <a:xfrm>
            <a:off x="2288444" y="1853534"/>
            <a:ext cx="5334815" cy="2263711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0" b="1" dirty="0">
                <a:solidFill>
                  <a:schemeClr val="bg1"/>
                </a:solidFill>
                <a:latin typeface="Arial Black" panose="020B0604020202020204" pitchFamily="34" charset="0"/>
                <a:ea typeface="Verdana" panose="020B0604030504040204" pitchFamily="34" charset="0"/>
                <a:cs typeface="Arial Black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29158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FC7D66A-9121-3F6D-4A4E-B54D8BB0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E59356-5C70-DE4C-92FA-6D31851C9CFD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EDEF9-A4DB-8181-25C4-E83349962A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Building Blocks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B2288-9A47-E05A-5CC6-A46D6D465CF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/>
          <a:lstStyle/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Tokenization - words/punctuation, sentences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Normalization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Stemming and lemmatizing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Frequency counts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Part-of-speech tagging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1A164F-C579-ED34-9ADE-129EF0ECBD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3970999"/>
            <a:ext cx="9000000" cy="492443"/>
          </a:xfrm>
        </p:spPr>
        <p:txBody>
          <a:bodyPr>
            <a:spAutoFit/>
          </a:bodyPr>
          <a:lstStyle/>
          <a:p>
            <a:pPr lvl="0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 descr="A close-up of a person&#10;&#10;Description automatically generated">
            <a:extLst>
              <a:ext uri="{FF2B5EF4-FFF2-40B4-BE49-F238E27FC236}">
                <a16:creationId xmlns:a16="http://schemas.microsoft.com/office/drawing/2014/main" id="{ACA4CB33-E563-290F-01DB-0F754F38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"/>
            <a:ext cx="10080625" cy="56703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F8639DD-EE0B-86A1-D2DC-1CFCD45E9667}"/>
              </a:ext>
            </a:extLst>
          </p:cNvPr>
          <p:cNvSpPr/>
          <p:nvPr/>
        </p:nvSpPr>
        <p:spPr>
          <a:xfrm>
            <a:off x="2288444" y="1853534"/>
            <a:ext cx="5334815" cy="2263711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0" b="1" dirty="0">
                <a:solidFill>
                  <a:schemeClr val="bg1"/>
                </a:solidFill>
                <a:latin typeface="Arial Black" panose="020B0604020202020204" pitchFamily="34" charset="0"/>
                <a:ea typeface="Verdana" panose="020B0604030504040204" pitchFamily="34" charset="0"/>
                <a:cs typeface="Arial Black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4974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F31DA83-866A-12D6-D80B-1AD7A61F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635C69-D09F-6740-AFAF-D44266F16241}" type="slidenum">
              <a:rPr lang="en-GB" smtClean="0">
                <a:solidFill>
                  <a:schemeClr val="bg1"/>
                </a:solidFill>
              </a:rPr>
              <a:t>2</a:t>
            </a:fld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85838-03E6-122E-4EA9-21220B7CFC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7AAEA-9327-6F3E-1D3C-B62A4C7188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Anticipate about ~7 hours/week</a:t>
            </a:r>
          </a:p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hour course meeting, 2-4 Wednesday</a:t>
            </a:r>
          </a:p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assignment per week, ~2 hours</a:t>
            </a:r>
          </a:p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Office hours on request</a:t>
            </a:r>
          </a:p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Independent learning, ~2 hours</a:t>
            </a:r>
          </a:p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Teams for introductions, meetings, office hours, questions, files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DEFF782-4EFA-5F4E-4FB0-3AD874C1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DE73B0-4EF3-044E-9773-4DFA26BFC92D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6F351-0574-B05B-7E71-42B1519FD13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Finding Text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E15DA-7DA6-D3FC-4C8E-DB6D643699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Libraries - NLS Data Foundry (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data.nls.uk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 Gutenberg (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gutenberg.org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Hathi Trust Digital Library (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hathitrust.org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Websites - Internet Archive (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archive.org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)'s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Wayback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Machine, UK Web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archive (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webarchive.org.uk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Newspaper archives (universities often subscribe to them!)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4656609-D9AC-67C2-32B3-6C17526D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FD7267-A283-3249-969E-64162A4582C9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BB80C-A3A4-BD36-05DD-3425790A00E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Research with NLTK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23200-A27C-8DCD-3C29-55F8422BF32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/>
          <a:lstStyle/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Who is named in a text?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places are named in a text?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Chunking and Named Entity Recognition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does the vocabulary of an author change over time?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Lexical Diversity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F263EE5-D48B-F22C-2930-D52AD78A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855C1A-C76C-A44A-A3F9-868BF7017295}" type="slidenum">
              <a:rPr lang="en-GB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fld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B3791-C19B-BFD5-DEF9-D6DFAF73669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Research with NLTK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AB364-2179-5C1F-3FD3-1792C817B6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Who is named in a text?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are the common themes throughout a corpus?</a:t>
            </a:r>
          </a:p>
          <a:p>
            <a:pPr lvl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 </a:t>
            </a:r>
            <a:r>
              <a:rPr lang="en-GB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Modeling</a:t>
            </a:r>
            <a:endParaRPr lang="en-GB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attitudes are expressed in a corpus?</a:t>
            </a:r>
          </a:p>
          <a:p>
            <a:pPr lvl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Sentiment Analysis</a:t>
            </a:r>
          </a:p>
          <a:p>
            <a:pPr lvl="0">
              <a:buNone/>
            </a:pPr>
            <a:r>
              <a:rPr lang="en-GB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words occur near each other throughout a corpus?  How does the meaning of a word change over time?</a:t>
            </a:r>
          </a:p>
          <a:p>
            <a:pPr lvl="0">
              <a:buNone/>
            </a:pPr>
            <a:r>
              <a:rPr lang="en-GB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Word Embeddings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6508E36-1202-70BF-60EF-BC451CF5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818437-0065-1F48-923D-4B1A1E9BB22E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A7429-47F4-0A30-3643-B6897685D99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3842C-458E-71F2-BE10-4143CF60140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/>
          <a:lstStyle/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Research with NLTK on a corpus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NLTK with pandas (for tabular data)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NLTK with Altair (for data visualization)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Regular Expression practice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Cleaning messy text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Resources for more text analysis practice</a:t>
            </a:r>
          </a:p>
          <a:p>
            <a:pPr lvl="0">
              <a:buNone/>
            </a:pPr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55AFF88-63B4-A9A2-4387-37BFCC1F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AD2432-1C0A-BC4F-934B-65D639A835D3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E1CFA-5E6C-2C4B-B25A-C9FAF98520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Further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01976-58CC-1D8A-5B14-1844A4927C9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/>
          <a:lstStyle/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CDCS  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Digital Method of the Month on Text     Analysis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Training Pathway for Text Analysis</a:t>
            </a:r>
          </a:p>
          <a:p>
            <a:pPr lvl="0">
              <a:buNone/>
            </a:pPr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A8595A0-DA94-74FF-64EE-57C1C52E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57944A-780E-1445-B15A-37A151FF00F6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4EED7-0EC2-3B95-1D6F-ECD58B26F6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0000" y="1387468"/>
            <a:ext cx="9540000" cy="738664"/>
          </a:xfrm>
        </p:spPr>
        <p:txBody>
          <a:bodyPr>
            <a:spAutoFit/>
          </a:bodyPr>
          <a:lstStyle/>
          <a:p>
            <a:pPr lvl="0"/>
            <a:r>
              <a:rPr lang="en-GB" sz="4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Thanks Everyone!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53129-BE97-F17A-843E-31D24248136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340000"/>
            <a:ext cx="9071640" cy="2700000"/>
          </a:xfrm>
        </p:spPr>
        <p:txBody>
          <a:bodyPr/>
          <a:lstStyle/>
          <a:p>
            <a:pPr lvl="0">
              <a:buNone/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class: Wednesday 19</a:t>
            </a:r>
            <a:r>
              <a:rPr lang="en-GB" b="1" baseline="30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2-4PM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message me on Teams for office hours!</a:t>
            </a:r>
          </a:p>
          <a:p>
            <a:pPr lvl="0">
              <a:buNone/>
            </a:pP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7EE9B05-31CF-772B-FE3F-B01E5E90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EAEC53-45BB-B143-8DA3-013B18916470}" type="slidenum">
              <a:rPr lang="en-GB" smtClean="0"/>
              <a:t>3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0DA1-1E7C-E01B-3F9A-9EC5B196A1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Course Topics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8A521-C561-E20D-FFE2-0A58F7F731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8180" y="1263348"/>
            <a:ext cx="9071640" cy="3288240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Analysis – analysing unstructured data</a:t>
            </a:r>
          </a:p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Python</a:t>
            </a:r>
          </a:p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Regular Expressions</a:t>
            </a:r>
          </a:p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 Language Toolkit (NLTK)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26788671-1285-8278-401A-7A08B8B0E5E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16726" t="10231" r="8504" b="11185"/>
          <a:stretch>
            <a:fillRect/>
          </a:stretch>
        </p:blipFill>
        <p:spPr>
          <a:xfrm>
            <a:off x="7048440" y="1800000"/>
            <a:ext cx="2131560" cy="3197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9A3209C-44B0-7CBA-E727-C90A2A9B4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44148" y="1608960"/>
            <a:ext cx="1387822" cy="8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1A164F-C579-ED34-9ADE-129EF0ECBD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3970999"/>
            <a:ext cx="9000000" cy="492443"/>
          </a:xfrm>
        </p:spPr>
        <p:txBody>
          <a:bodyPr>
            <a:spAutoFit/>
          </a:bodyPr>
          <a:lstStyle/>
          <a:p>
            <a:pPr lvl="0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 descr="A close-up of a person&#10;&#10;Description automatically generated">
            <a:extLst>
              <a:ext uri="{FF2B5EF4-FFF2-40B4-BE49-F238E27FC236}">
                <a16:creationId xmlns:a16="http://schemas.microsoft.com/office/drawing/2014/main" id="{ACA4CB33-E563-290F-01DB-0F754F38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"/>
            <a:ext cx="10080625" cy="56703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DF9776-597B-1B39-7B5D-432F0B22BB06}"/>
              </a:ext>
            </a:extLst>
          </p:cNvPr>
          <p:cNvSpPr/>
          <p:nvPr/>
        </p:nvSpPr>
        <p:spPr>
          <a:xfrm>
            <a:off x="5040311" y="2043952"/>
            <a:ext cx="4481289" cy="3232183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Why are you interested in text analysis?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Have you used Python before?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Have you used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Notebooks before?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Have you used Regular Expressions before?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Have you used NLTK before?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8639DD-EE0B-86A1-D2DC-1CFCD45E9667}"/>
              </a:ext>
            </a:extLst>
          </p:cNvPr>
          <p:cNvSpPr/>
          <p:nvPr/>
        </p:nvSpPr>
        <p:spPr>
          <a:xfrm>
            <a:off x="2424247" y="137442"/>
            <a:ext cx="5232128" cy="615594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 Black" panose="020B0604020202020204" pitchFamily="34" charset="0"/>
                <a:ea typeface="Verdana" panose="020B0604030504040204" pitchFamily="34" charset="0"/>
                <a:cs typeface="Arial Black" panose="020B0604020202020204" pitchFamily="34" charset="0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24170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0692B9A-CEE5-A308-9625-795879E6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ABCDB1-0056-4C46-B8B2-BDE976045584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DF929-93D4-691B-50DE-0D2BB868B5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Expectations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B358F-A03D-1B73-8BE4-7D06DECC0D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Friday classes are introductions to material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Assignments will be given on Monday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 are not recorded but all class materials will be uploaded to Teams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Please let me know in advance if you cannot attend!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me on Teams to schedule office hours for questions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BF8A716-598C-EAC6-C9B2-24D0C40E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E1ABE9-E1DA-3D42-AB28-6C9550B9E20C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55F90-0524-7629-027C-8B42AFCAD61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FC5B3-562A-1A28-CD5E-F597604F6B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Notebooks /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Jupyterlabs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With Notable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https://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www.ed.ac.uk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/information-services/learning-technology/</a:t>
            </a:r>
          </a:p>
          <a:p>
            <a:pPr lvl="0">
              <a:buNone/>
            </a:pP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noteable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/accessing-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noteable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After logging into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MyEd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https://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noteable.edina.ac.uk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/launch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With Google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Colab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https://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colab.research.google.com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 Locally (install with pip/pip3 or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1A164F-C579-ED34-9ADE-129EF0ECBD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3970999"/>
            <a:ext cx="9000000" cy="492443"/>
          </a:xfrm>
        </p:spPr>
        <p:txBody>
          <a:bodyPr>
            <a:spAutoFit/>
          </a:bodyPr>
          <a:lstStyle/>
          <a:p>
            <a:pPr lvl="0"/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 descr="A close-up of a person&#10;&#10;Description automatically generated">
            <a:extLst>
              <a:ext uri="{FF2B5EF4-FFF2-40B4-BE49-F238E27FC236}">
                <a16:creationId xmlns:a16="http://schemas.microsoft.com/office/drawing/2014/main" id="{ACA4CB33-E563-290F-01DB-0F754F38A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"/>
            <a:ext cx="10080625" cy="56703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F8639DD-EE0B-86A1-D2DC-1CFCD45E9667}"/>
              </a:ext>
            </a:extLst>
          </p:cNvPr>
          <p:cNvSpPr/>
          <p:nvPr/>
        </p:nvSpPr>
        <p:spPr>
          <a:xfrm>
            <a:off x="2288444" y="1853534"/>
            <a:ext cx="5334815" cy="2263711"/>
          </a:xfrm>
          <a:prstGeom prst="rect">
            <a:avLst/>
          </a:prstGeom>
          <a:solidFill>
            <a:srgbClr val="041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200" b="1" dirty="0">
                <a:solidFill>
                  <a:schemeClr val="bg1"/>
                </a:solidFill>
                <a:latin typeface="Arial Black" panose="020B0604020202020204" pitchFamily="34" charset="0"/>
                <a:ea typeface="Verdana" panose="020B0604030504040204" pitchFamily="34" charset="0"/>
                <a:cs typeface="Arial Black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2404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1E7898B-78E2-C132-5C5E-CBDC4550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E56FDB-AD2F-E04C-B9D7-1D151F7EAC17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BB1F1-4F86-EE0B-79A6-58E4499E11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Further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AD2ED-2906-E378-2300-BE4A76AE49A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900000"/>
            <a:ext cx="9071640" cy="4140000"/>
          </a:xfrm>
        </p:spPr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Noteable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 Guide  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noteable.edina.ac.uk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user_guide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/#hide_ge_7</a:t>
            </a:r>
          </a:p>
          <a:p>
            <a:pPr lvl="0">
              <a:buNone/>
            </a:pP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Notebooks in 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Noteable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edina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/Exemplars2020/blob/master/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TeachingDocs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/Tutorials/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UsingNoteableBeginner.ipynb</a:t>
            </a:r>
            <a:endParaRPr lang="en-GB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buNone/>
            </a:pP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Notebooks  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https://glam-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workbench.github.io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/getting-started/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lvl="0">
              <a:buNone/>
            </a:pP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programminghistorian.org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/lessons/introduction-and-installation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335F87D-8AB6-DA35-6A00-E8CB0B62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6951A8-DF19-5E44-8CD2-CB5E7590E908}" type="slidenum">
              <a:rPr lang="en-GB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fld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90325-3B7D-C371-69F4-610C70A17B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44000" y="149779"/>
            <a:ext cx="9540000" cy="492443"/>
          </a:xfrm>
        </p:spPr>
        <p:txBody>
          <a:bodyPr>
            <a:spAutoFit/>
          </a:bodyPr>
          <a:lstStyle/>
          <a:p>
            <a:pPr lvl="0"/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A6E48-A473-480B-34D4-C37F5FAFB27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260000"/>
            <a:ext cx="9071640" cy="3780000"/>
          </a:xfrm>
        </p:spPr>
        <p:txBody>
          <a:bodyPr/>
          <a:lstStyle/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 Language Toolkit</a:t>
            </a:r>
          </a:p>
          <a:p>
            <a:pPr lvl="0">
              <a:buNone/>
            </a:pPr>
            <a:r>
              <a:rPr lang="en-GB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 language = human language = “unstructured”data</a:t>
            </a:r>
          </a:p>
          <a:p>
            <a:pPr lvl="0">
              <a:buNone/>
            </a:pPr>
            <a:endParaRPr lang="en-GB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ne Colum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889</Words>
  <Application>Microsoft Macintosh PowerPoint</Application>
  <PresentationFormat>Widescreen</PresentationFormat>
  <Paragraphs>174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Aptos</vt:lpstr>
      <vt:lpstr>Arial</vt:lpstr>
      <vt:lpstr>Arial Black</vt:lpstr>
      <vt:lpstr>Courier New</vt:lpstr>
      <vt:lpstr>Liberation Sans</vt:lpstr>
      <vt:lpstr>StarSymbol</vt:lpstr>
      <vt:lpstr>TlwgTypewriter</vt:lpstr>
      <vt:lpstr>Title</vt:lpstr>
      <vt:lpstr>One Column</vt:lpstr>
      <vt:lpstr>PowerPoint Presentation</vt:lpstr>
      <vt:lpstr>Course Structure</vt:lpstr>
      <vt:lpstr>Course Topics</vt:lpstr>
      <vt:lpstr>PowerPoint Presentation</vt:lpstr>
      <vt:lpstr>Participant Expectations</vt:lpstr>
      <vt:lpstr>Course Software</vt:lpstr>
      <vt:lpstr>PowerPoint Presentation</vt:lpstr>
      <vt:lpstr>Further Resources</vt:lpstr>
      <vt:lpstr>NLTK</vt:lpstr>
      <vt:lpstr>NLTK</vt:lpstr>
      <vt:lpstr>Why use NLTK?</vt:lpstr>
      <vt:lpstr>NLTK isn’t everything</vt:lpstr>
      <vt:lpstr>NLTK Terminology</vt:lpstr>
      <vt:lpstr>Summarizing a Text</vt:lpstr>
      <vt:lpstr>PowerPoint Presentation</vt:lpstr>
      <vt:lpstr>Getting to know a text</vt:lpstr>
      <vt:lpstr>PowerPoint Presentation</vt:lpstr>
      <vt:lpstr>The Building Blocks</vt:lpstr>
      <vt:lpstr>PowerPoint Presentation</vt:lpstr>
      <vt:lpstr>Finding Text Sources</vt:lpstr>
      <vt:lpstr>Research with NLTK</vt:lpstr>
      <vt:lpstr>Research with NLTK</vt:lpstr>
      <vt:lpstr>Next Week</vt:lpstr>
      <vt:lpstr>Further Resources</vt:lpstr>
      <vt:lpstr>Thanks Everyone!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Xandra Dave Cochran</dc:creator>
  <cp:lastModifiedBy>Xandra Dave Cochran</cp:lastModifiedBy>
  <cp:revision>9</cp:revision>
  <dcterms:created xsi:type="dcterms:W3CDTF">2024-02-09T00:00:31Z</dcterms:created>
  <dcterms:modified xsi:type="dcterms:W3CDTF">2025-02-10T14:38:03Z</dcterms:modified>
</cp:coreProperties>
</file>