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1"/>
  </p:notesMasterIdLst>
  <p:handoutMasterIdLst>
    <p:handoutMasterId r:id="rId32"/>
  </p:handoutMasterIdLst>
  <p:sldIdLst>
    <p:sldId id="281" r:id="rId3"/>
    <p:sldId id="317" r:id="rId4"/>
    <p:sldId id="318" r:id="rId5"/>
    <p:sldId id="286" r:id="rId6"/>
    <p:sldId id="319" r:id="rId7"/>
    <p:sldId id="320" r:id="rId8"/>
    <p:sldId id="282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283" r:id="rId17"/>
    <p:sldId id="329" r:id="rId18"/>
    <p:sldId id="284" r:id="rId19"/>
    <p:sldId id="330" r:id="rId20"/>
    <p:sldId id="336" r:id="rId21"/>
    <p:sldId id="315" r:id="rId22"/>
    <p:sldId id="314" r:id="rId23"/>
    <p:sldId id="285" r:id="rId24"/>
    <p:sldId id="331" r:id="rId25"/>
    <p:sldId id="332" r:id="rId26"/>
    <p:sldId id="333" r:id="rId27"/>
    <p:sldId id="334" r:id="rId28"/>
    <p:sldId id="335" r:id="rId29"/>
    <p:sldId id="327" r:id="rId3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F"/>
    <a:srgbClr val="1A305D"/>
    <a:srgbClr val="FE0E67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2"/>
    <p:restoredTop sz="94643"/>
  </p:normalViewPr>
  <p:slideViewPr>
    <p:cSldViewPr snapToGrid="0">
      <p:cViewPr varScale="1">
        <p:scale>
          <a:sx n="144" d="100"/>
          <a:sy n="144" d="100"/>
        </p:scale>
        <p:origin x="3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EE125-4DF2-8F21-534F-ADFA9665E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A90-3840-FB91-2544-3B79E6C991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0D1C-6C6C-1AF6-DCF0-9C2A1B42B1E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37E8-90A7-A576-6A50-881D2A9077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D76B416-C821-CF4F-8AAE-7DF9003A663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82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12178-3920-CF56-B27D-9246EA422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48169-291D-BC77-63EC-3903E41318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6FFBD61-F468-8FEA-2F94-002A507442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DA1-13FA-89A7-9993-640BD6DBB8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19E5-9208-5B06-E405-38C7F4663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D545-D758-F073-EAF8-5AE90AAA4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0375DA-AE4A-3844-BB46-376F9CA405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8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2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8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70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67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6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44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4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77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9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1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19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00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524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030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06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51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0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28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71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BD1-E65B-EED7-1850-5103422A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119A-E2F9-6307-93FA-478F1A8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0A4-58C0-63A3-FFD8-2B6F80C8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203-D743-B38B-BA6C-5724C0A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4E0-4CD6-B5E0-A3FD-40E83CE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C978F-0D92-C744-8B32-B97BB5AD19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9DDB-6540-E745-3DD2-DFA49D1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379-E981-3660-FA53-679ED960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400F-884C-665B-1CC5-E22CC04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1E1A-5040-3C12-21DB-5F765A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54A2-DC70-EED8-7E51-D8A0D5D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25472-45C3-2145-88C3-62818B8B3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731A-333D-4F3D-3ACE-CFAF7F1D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4C76-2AF2-8B79-D3ED-6FFCA728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23C8-9D37-D573-2187-72F7065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137-B7A8-2B1B-929D-A492519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2F11-22DD-6B68-8AB5-C2513CB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412FD-5C25-294F-8B8E-D7FD0E3309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5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333D-7275-4A17-82D6-4D7F09D8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6A042-841F-4C62-8157-1EF7FF97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8939-F201-4F2F-9889-195C1B86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5BC7-5398-4C39-8083-B6BD2DDE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DD14-7A50-4F34-9733-F108B654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70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C4A1-B204-4ABF-ACA4-0C0AFC6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D33E-6E47-41C2-843B-3134FD72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D308-9611-412B-A586-13DB4121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A94E-DBDC-44DC-BE23-E539D026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5E6F-6D0E-44A4-9E9E-986967E5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98C-6F3E-4C39-B322-D2548D9B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0BF5-582A-4A37-AECA-371E1670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1DAF-CBF7-488B-AB7B-CD1E301E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92A8-8999-491A-9AB8-DEA319D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064A-91C5-4B3F-A1AA-F8D62E9E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9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5C68-98DB-4184-8660-712F7265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5FC7-C257-4104-894B-9A96D45E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0940-C57A-45BE-A570-1F0AC9D7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1366-E7CD-457C-B16E-66178502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818B-D5F7-4143-9E8D-2B6D45F0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9FD8-883A-44E7-B9CB-BC9B5295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5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C3D1-459C-4974-901C-536D713F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0859E-B9FC-4B28-B5A9-F4BCE0FC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F744-3A0A-4F3C-BA50-9552F6CD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C09E2-2B38-465C-B078-E24C8D3F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3FD4D-F720-4A1D-A816-E488E1EC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34446-D8D4-40FC-BDCA-F0B59A8B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A492E-97D4-4A72-AF57-E7B6670B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5E65A-B50D-4878-BE06-AC80BE4B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1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910C-662A-4766-BD13-AA38AD72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C7756-6D7F-4500-BC17-86212621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06CFD-84C0-440D-9F32-00F1C8C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56B55-1C76-4B28-8FFC-E7B5D9E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2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EB4DC-35E5-4992-B941-9A638AF7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72934-22A4-411C-AA1D-D8C6CD55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27038-EA87-48C4-876B-97FA5ED2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142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3CF0-3551-4A0C-A39B-6506FBD5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36A3-1AAC-4BCC-B926-79437500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E0BBA-7FBE-4910-9485-8A8F48FD8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0449-B2EB-499A-BADC-E0B973C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2A66-EC6F-4D12-8C44-CCE04D55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1DD0-2537-4DEC-A567-F7FE746C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1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ABB-A8CA-17B0-589C-97C6B49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C15-6AFB-2FFB-890E-EA4D1A4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DBD3-8416-EDF6-E2F7-64F16BA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AA78-75F4-5A64-5188-E4DA66A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8A-879E-6C78-0FA2-F5EA27A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5B8F-E4C8-FB40-98D5-33A9AF1C3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05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3030-9811-4D08-85A1-19DFC492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98AE5-7641-4FB8-A144-A9D68E993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AEC6-8135-4541-BCA9-946B0B4F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F599B-0A95-4FA3-8797-C5604FB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059C3-AACC-4C82-849D-A6398F7C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CD8E-A92E-4A37-9606-BC743D3E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33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751E-EFD0-4EF4-A9CF-8DCD41A8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39059-FB51-4E59-9614-38643E4A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83E5-2E81-4E8F-B1C5-62F01C0E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2E66-41B2-4D2E-A6F4-E687ED0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2014-E864-4B46-BB3B-DDE64D1B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62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E25D-5EB4-4112-8AC3-D868F18F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4FF5-61C6-4D23-BF31-29466F96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24E6-E821-44AC-AC26-C2950F13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2513-847A-451B-87EC-98F3404C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6C40-A2E7-45C6-B357-F8ACB0BD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BFD-5EF6-892A-9542-8A98ECF5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9FB3-82AB-751C-325C-B2645BA5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C6A-3419-4E15-8F2E-5D82E14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C5F8-F2E2-638C-AE59-2F5F78A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ED9-5A41-FF23-4C0D-C76470F6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2D565-466C-6A4B-B19D-312DDF42BA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BDB0-179B-103D-548F-B568A5A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61A-23B1-B523-0301-439278A5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D459-BE35-10CF-275B-F2482ED8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2615-CA43-02A9-CF09-246F753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FB5D-4C82-DB3D-A20B-5BA4408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A4D2-C258-0576-B5C9-1BD0825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60875-F4C2-3143-B45C-04A1989BF3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ED-030A-74D2-9D2A-5A943F5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12CF-1013-0CE6-B18F-CF861A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854A-51AB-6EC6-E95C-1F71239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2943-837B-58D4-43B1-C3628645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B46E-D88D-C155-788F-221054BC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CFA8-8DEC-1E5C-6A86-E53595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C04A-7FAB-9595-8F16-34B1824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B358-1B08-1A97-4841-AAC5399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DD9B7-AEDF-4543-A3A3-271C3EFDB9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40E1-9B86-AFAC-FA0A-842AF2B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678E-36E6-8A0F-E58B-1D3318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EC7BB-AA52-3B85-DF69-CED1E9D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B518-E444-E189-49B2-1AD1F97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CA02A-A672-B144-974B-693442DA9F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20001-48D8-9AA6-195C-47B6DD8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6577-DC2C-4987-8257-03042E8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BBE2-A955-7848-7F42-216F07D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C04D4-F8DF-DE41-800C-FC41E2081E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155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EFF-64DE-9828-3F78-E579C93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214-72D9-4283-1FBE-CC2962D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283F-8AD0-6B20-E4C4-3ACA1B9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764A-D3A0-4EFF-BC17-47AA12A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256C-EF95-3BE9-321B-3DD7B6D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2669-497C-0BA6-0980-12ED08B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30EB-F3AC-5041-BC67-E16D74C05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C98E-94EA-8D80-7821-B4ADFECC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EF04-DFC9-06F4-4E45-4AF3C3E9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7326-F340-11AD-697B-339D653C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E300-8644-B859-6C39-B973F3E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9218-2ED4-0FF7-13F3-4291F3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491F-E875-C50D-E76B-C3AC0CB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92AD4-26AF-754A-B09B-3499A3C80B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6DBA-E062-08E5-4B46-686775CC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D45A-C6D8-3E93-6542-0087E16CE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BF2-4D35-3AF4-EB04-5F1EB322C3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5C39-330A-8D0B-D08B-7DAF15E33B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A27-79C6-57AD-15A4-893E146ECF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4270FDB3-BD98-E74D-9725-F2B4EB8AA899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C30160-CE84-38E3-199F-4D47C7C8382F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5194F-AC1D-E740-61E9-29425630A929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12EB47-C7A8-1D48-9012-DE665D12B582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17B3B6-23EB-C05E-F3BE-C7D69FF77F03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CBE42E-C025-E244-AA0F-BFF2C3A36978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C5169-05FC-445B-870A-89EFD49C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839E-C401-4E74-8FC8-1053FCFA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AC2D-B3EB-482C-8B48-1BBDA5FD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3AAD-4472-4664-B3DD-E072D978E5B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EE31-F4BE-46D4-97C8-AB110E688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19A6-7803-4AB8-ACC6-980B3D27B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963E-085C-4A81-A56F-20E3556E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6240299" y="3878627"/>
            <a:ext cx="3794516" cy="301155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Instructor: Xandra Dave Cochran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F6D75-9F81-6ED8-FC22-049E9EA88463}"/>
              </a:ext>
            </a:extLst>
          </p:cNvPr>
          <p:cNvSpPr txBox="1"/>
          <p:nvPr/>
        </p:nvSpPr>
        <p:spPr>
          <a:xfrm>
            <a:off x="257939" y="207382"/>
            <a:ext cx="265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E0E67"/>
                </a:solidFill>
                <a:latin typeface="Integral CF Bold" panose="020B0604020202020204" charset="0"/>
                <a:cs typeface="Arial" panose="020B0604020202020204" pitchFamily="34" charset="0"/>
              </a:rPr>
              <a:t>12</a:t>
            </a:r>
            <a:r>
              <a:rPr lang="en-US" baseline="30000" dirty="0">
                <a:solidFill>
                  <a:srgbClr val="FE0E67"/>
                </a:solidFill>
                <a:latin typeface="Integral CF Bold" panose="020B060402020202020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Integral CF Bold" panose="020B0604020202020204" charset="0"/>
                <a:cs typeface="Arial" panose="020B0604020202020204" pitchFamily="34" charset="0"/>
              </a:rPr>
              <a:t>–19</a:t>
            </a:r>
            <a:r>
              <a:rPr lang="en-US" sz="1800" baseline="30000" dirty="0">
                <a:solidFill>
                  <a:srgbClr val="FE0E67"/>
                </a:solidFill>
                <a:latin typeface="Integral CF Bold" panose="020B060402020202020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Integral CF Bold" panose="020B0604020202020204" charset="0"/>
                <a:cs typeface="Arial" panose="020B0604020202020204" pitchFamily="34" charset="0"/>
              </a:rPr>
              <a:t> February 2025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5335694" y="2894087"/>
            <a:ext cx="4699121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ntegral CF Bold" panose="020B0604020202020204" charset="0"/>
                <a:ea typeface="Source Sans Pro" panose="020B0503030403020204" pitchFamily="34" charset="0"/>
                <a:cs typeface="Arial Black" panose="020B0604020202020204" pitchFamily="34" charset="0"/>
              </a:rPr>
              <a:t>INTRODUCTION TO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B32BD-0197-3040-7312-4630BF34334E}"/>
              </a:ext>
            </a:extLst>
          </p:cNvPr>
          <p:cNvSpPr/>
          <p:nvPr/>
        </p:nvSpPr>
        <p:spPr>
          <a:xfrm>
            <a:off x="5335693" y="3386184"/>
            <a:ext cx="4699122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ntegral CF Bold" panose="020B0604020202020204" charset="0"/>
                <a:ea typeface="Source Sans Pro" panose="020B0503030403020204" pitchFamily="34" charset="0"/>
                <a:cs typeface="Arial Black" panose="020B0604020202020204" pitchFamily="34" charset="0"/>
              </a:rPr>
              <a:t>ANALYSIS WITH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78021-9897-470C-9EAE-F79FDCE18FB5}"/>
              </a:ext>
            </a:extLst>
          </p:cNvPr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6BE00-B73B-4E87-9899-1889C1DD0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AB48DE-0682-4821-9ECD-35733CCF43D4}"/>
              </a:ext>
            </a:extLst>
          </p:cNvPr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8006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040215" cy="5214865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Examples of data sources for natural language: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Books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Newspapers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Magazines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Websites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Transcriptions of audio (i.e. interview, movie dialogue)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Social media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Always read the licensing/copyright information and terms of use!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8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Why use 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use a programming language to study hundreds, thousands, or even millions of pages of digital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“Distant reading”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7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Why use 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use a programming language to study hundreds, thousands, or even millions of pages of digital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“Distant reading”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974F87-588F-8DF9-CD3E-FCDDC3D2745C}"/>
              </a:ext>
            </a:extLst>
          </p:cNvPr>
          <p:cNvSpPr txBox="1"/>
          <p:nvPr/>
        </p:nvSpPr>
        <p:spPr>
          <a:xfrm>
            <a:off x="4763343" y="414707"/>
            <a:ext cx="4079901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 Isn’t everything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physically hold and look at a printed text, be it an original publication or later edition of the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“Close reading”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Book history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359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3510552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 Terminology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Tokens vs. words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Digitized vs. digital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Normalization (a.k.a. standardization)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Document vs. corpus vs. corpora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ge of a book&#10;&#10;Description automatically generated">
            <a:extLst>
              <a:ext uri="{FF2B5EF4-FFF2-40B4-BE49-F238E27FC236}">
                <a16:creationId xmlns:a16="http://schemas.microsoft.com/office/drawing/2014/main" id="{B989BC7F-BE59-B622-35C6-1811F945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68" y="571427"/>
            <a:ext cx="4468486" cy="61501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Summarising a Text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Built-in functions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len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sorted(</a:t>
            </a:r>
            <a:r>
              <a:rPr lang="en-GB" sz="1654" b="1" dirty="0" err="1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vocabulary_of_text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chemeClr val="accent6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Text methods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count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word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3984A-EB39-049C-132C-48B6FD0837D6}"/>
              </a:ext>
            </a:extLst>
          </p:cNvPr>
          <p:cNvSpPr txBox="1"/>
          <p:nvPr/>
        </p:nvSpPr>
        <p:spPr>
          <a:xfrm>
            <a:off x="42694" y="4914403"/>
            <a:ext cx="3395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Reference: https://</a:t>
            </a:r>
            <a:r>
              <a:rPr lang="en-GB" sz="12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www.nltk.org</a:t>
            </a:r>
            <a:r>
              <a:rPr lang="en-GB" sz="1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/book/ch01.html</a:t>
            </a:r>
          </a:p>
          <a:p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085A3-ABD5-BE68-D086-F816EE78CB83}"/>
              </a:ext>
            </a:extLst>
          </p:cNvPr>
          <p:cNvSpPr txBox="1"/>
          <p:nvPr/>
        </p:nvSpPr>
        <p:spPr>
          <a:xfrm>
            <a:off x="5784131" y="4899082"/>
            <a:ext cx="42633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Biblia Sacra by N/A - University of Edinburgh, United Kingdom - CC BY.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</a:t>
            </a:r>
            <a:r>
              <a:rPr lang="en-GB" sz="10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www.europeana.eu</a:t>
            </a: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/item/9200261/BibliographicResource_3000058482943</a:t>
            </a:r>
          </a:p>
        </p:txBody>
      </p:sp>
    </p:spTree>
    <p:extLst>
      <p:ext uri="{BB962C8B-B14F-4D97-AF65-F5344CB8AC3E}">
        <p14:creationId xmlns:p14="http://schemas.microsoft.com/office/powerpoint/2010/main" val="381517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1750533" y="1867285"/>
            <a:ext cx="657955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114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ge of a book&#10;&#10;Description automatically generated">
            <a:extLst>
              <a:ext uri="{FF2B5EF4-FFF2-40B4-BE49-F238E27FC236}">
                <a16:creationId xmlns:a16="http://schemas.microsoft.com/office/drawing/2014/main" id="{B989BC7F-BE59-B622-35C6-1811F945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68" y="571427"/>
            <a:ext cx="4468486" cy="61501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Getting to know a text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chemeClr val="accent6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Text methods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concordance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lines=20)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similar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word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common_contexts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[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"list"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"of"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"words"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]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dispersion_plot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[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"list"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"of"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"words"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]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GB" sz="1654" b="1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  <a:latin typeface="Courier New" panose="02070309020205020404" pitchFamily="49" charset="0"/>
              <a:ea typeface="Source Sans Pro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396122" y="1860409"/>
            <a:ext cx="9288378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3–5</a:t>
            </a:r>
          </a:p>
        </p:txBody>
      </p:sp>
    </p:spTree>
    <p:extLst>
      <p:ext uri="{BB962C8B-B14F-4D97-AF65-F5344CB8AC3E}">
        <p14:creationId xmlns:p14="http://schemas.microsoft.com/office/powerpoint/2010/main" val="102915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The Building Blocks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Tokenization - words/punctuation, sentences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Stemming and lemmatizing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Frequency 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Part-of-speech tagging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E13D8A-833C-E78C-D0EF-F8547FAEE5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65" r="2455" b="-290"/>
          <a:stretch/>
        </p:blipFill>
        <p:spPr>
          <a:xfrm>
            <a:off x="4557603" y="1013566"/>
            <a:ext cx="5085200" cy="31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1C478C-6764-2D7D-6817-740E9B8E045D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BA977-3EC7-8303-E44F-CDD21639D03A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CEA0A6-0862-7EB2-A73D-F351F44D2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62FBAE1-CA37-9C59-FE58-0C0E255E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A6738CCD-A498-433D-CF11-C7D45909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3749741-F746-3870-9E75-964B32DB55A8}"/>
              </a:ext>
            </a:extLst>
          </p:cNvPr>
          <p:cNvSpPr txBox="1"/>
          <p:nvPr/>
        </p:nvSpPr>
        <p:spPr>
          <a:xfrm>
            <a:off x="361050" y="1018737"/>
            <a:ext cx="9385923" cy="368784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46" b="1">
                <a:solidFill>
                  <a:srgbClr val="EB0E67"/>
                </a:solidFill>
                <a:latin typeface="Integral CF Bold"/>
                <a:ea typeface="Source Sans Pro"/>
              </a:rPr>
              <a:t>Tokenisation</a:t>
            </a:r>
          </a:p>
          <a:p>
            <a:endParaRPr lang="en-GB" sz="1654">
              <a:solidFill>
                <a:srgbClr val="002E5F"/>
              </a:solidFill>
              <a:latin typeface="Source Sans Pro"/>
              <a:ea typeface="Source Sans Pro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Tokenisation involves breaking down a piece of text into smaller units called tokens.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Tokens can be individual words, sentences, or even characters, depending on the level of granularity desired.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Tokenisation helps in standardizing and organizing text data, making it easier to analyse and process.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Word-based tokenisation breaks down text into individual words, treating each word as a separate token.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40312" y="0"/>
            <a:ext cx="5040313" cy="4995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347618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Course Topics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Analysis – analysing unstructured data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Python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Regular Expressions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Natural Language Toolkit (NLTK)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36258" indent="-236258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88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2052" name="Picture 4" descr="10,600+ Python Snake Stock Illustrations, Royalty-Free Vector Graphics &amp;  Clip Art - iStock | Boa constrictor, Anaconda, Tiger">
            <a:extLst>
              <a:ext uri="{FF2B5EF4-FFF2-40B4-BE49-F238E27FC236}">
                <a16:creationId xmlns:a16="http://schemas.microsoft.com/office/drawing/2014/main" id="{85CC712E-D68C-3181-5766-2E7B91A9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9" y="1964868"/>
            <a:ext cx="995011" cy="4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8D1245-315A-E57F-4BE9-5AF20247F19D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5FD74E-1581-68E4-672F-8DA26AF8C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0FDB9-4BAC-97F6-F71E-BF8870C2BA37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55D289D-DC2C-BFBA-99BB-60787671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6F8DC821-1F9B-3482-966B-BC25DCA5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94BA060-E874-B254-A0B2-715E6EA55732}"/>
              </a:ext>
            </a:extLst>
          </p:cNvPr>
          <p:cNvSpPr txBox="1"/>
          <p:nvPr/>
        </p:nvSpPr>
        <p:spPr>
          <a:xfrm>
            <a:off x="361050" y="1018737"/>
            <a:ext cx="9385923" cy="3057415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46" b="1" dirty="0">
                <a:solidFill>
                  <a:srgbClr val="EB0E67"/>
                </a:solidFill>
                <a:latin typeface="Integral CF Bold"/>
                <a:ea typeface="Source Sans Pro"/>
              </a:rPr>
              <a:t>Text cleaning &amp; pre-processing</a:t>
            </a:r>
          </a:p>
          <a:p>
            <a:endParaRPr lang="en-GB" sz="1654" dirty="0">
              <a:solidFill>
                <a:srgbClr val="002E5F"/>
              </a:solidFill>
              <a:latin typeface="Source Sans Pro"/>
              <a:ea typeface="Source Sans Pro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Formatting text for analysis and removing extraneous </a:t>
            </a: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informationWorkflows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 vary depending on research objective, field, and dataset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Common steps include standardising capitalisation, removing URLs and symbols, </a:t>
            </a: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stopword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 removal, tokenisation, stemming, and lemmatization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Stopwords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 include words like “a,” “the,” “of,” “an” that don’t add meaning to the dataset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6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difference between Stemming and lemmatization_11zon.web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26635" r="1676" b="11108"/>
          <a:stretch/>
        </p:blipFill>
        <p:spPr bwMode="auto">
          <a:xfrm>
            <a:off x="1112331" y="1386205"/>
            <a:ext cx="7796680" cy="317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010E99-158D-F345-F633-4FAFA62E96B2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2DABC94-8840-0344-D318-EE5FCF7E8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EA484B-7299-453F-9BDC-357006CFFA55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EDC8DD-C350-C997-CF9B-D90E560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5" y="581237"/>
            <a:ext cx="8694539" cy="1096006"/>
          </a:xfrm>
        </p:spPr>
        <p:txBody>
          <a:bodyPr>
            <a:normAutofit/>
          </a:bodyPr>
          <a:lstStyle/>
          <a:p>
            <a:r>
              <a:rPr lang="en-GB" sz="3307" dirty="0">
                <a:solidFill>
                  <a:srgbClr val="EB0E67"/>
                </a:solidFill>
                <a:latin typeface="Integral CF Bold"/>
                <a:ea typeface="Source Sans Pro"/>
              </a:rPr>
              <a:t>Stemming &amp; Lemmatization</a:t>
            </a:r>
            <a:endParaRPr lang="en-GB" sz="3307" dirty="0">
              <a:solidFill>
                <a:srgbClr val="EB0E67"/>
              </a:solidFill>
              <a:latin typeface="Integral CF Bold"/>
              <a:ea typeface="Source Sans Pro"/>
              <a:cs typeface="Calibri Light"/>
            </a:endParaRPr>
          </a:p>
        </p:txBody>
      </p:sp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9FB37A4-1E4B-71F6-90FE-3FC11F5E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A59814A0-0C72-361A-2D64-402CFB9E3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pic>
        <p:nvPicPr>
          <p:cNvPr id="12" name="Picture 6" descr="difference between Stemming and lemmatization_11zon.webp">
            <a:extLst>
              <a:ext uri="{FF2B5EF4-FFF2-40B4-BE49-F238E27FC236}">
                <a16:creationId xmlns:a16="http://schemas.microsoft.com/office/drawing/2014/main" id="{307090EC-7A4B-E583-00CA-BD546CEA5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t="85981" r="62252" b="-1168"/>
          <a:stretch/>
        </p:blipFill>
        <p:spPr bwMode="auto">
          <a:xfrm>
            <a:off x="1130645" y="3892372"/>
            <a:ext cx="3045762" cy="77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9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12940" y="1846659"/>
            <a:ext cx="9654742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6 &amp; 7</a:t>
            </a:r>
          </a:p>
        </p:txBody>
      </p:sp>
    </p:spTree>
    <p:extLst>
      <p:ext uri="{BB962C8B-B14F-4D97-AF65-F5344CB8AC3E}">
        <p14:creationId xmlns:p14="http://schemas.microsoft.com/office/powerpoint/2010/main" val="424974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Finding Text Sources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Libraries - NLS Data Foundry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data.nls.uk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Project Gutenberg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gutenberg.org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Hathi Trust Digital Library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hathitrust.org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Websites - Internet Archive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archive.org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)'s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Wayback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Machine, UK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archive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webarchive.org.uk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Newspaper archives (universities often subscribe to them!)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Research with 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Who is named in a text?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places are named in a text?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Chunking and Named Entity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How does the vocabulary of an author change over time?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Lexical Diversity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Research with 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are the common themes throughout a corpus?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Topic </a:t>
            </a:r>
            <a:r>
              <a:rPr lang="en-GB" sz="1654" dirty="0" err="1">
                <a:solidFill>
                  <a:srgbClr val="FE0E67"/>
                </a:solidFill>
                <a:latin typeface="Source Sans Pro"/>
                <a:ea typeface="Source Sans Pro"/>
              </a:rPr>
              <a:t>Modeling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attitudes are expressed in a corpus?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Sentiment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words occur near each other throughout a corpus?  How does the meaning of a word change over time?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Word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etter&#10;&#10;Description automatically generated">
            <a:extLst>
              <a:ext uri="{FF2B5EF4-FFF2-40B4-BE49-F238E27FC236}">
                <a16:creationId xmlns:a16="http://schemas.microsoft.com/office/drawing/2014/main" id="{70FB4340-6BD0-49E9-042E-C3F06138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9277228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Next Week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Research with NLTK on a corpus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with pandas (for tabular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with Altair (for data visualization)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Regular Expression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Cleaning messy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Resources for more text analysis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etter&#10;&#10;Description automatically generated">
            <a:extLst>
              <a:ext uri="{FF2B5EF4-FFF2-40B4-BE49-F238E27FC236}">
                <a16:creationId xmlns:a16="http://schemas.microsoft.com/office/drawing/2014/main" id="{70FB4340-6BD0-49E9-042E-C3F06138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9277228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Further Resources from CDCS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• Digital Method of the Month on Text Analysis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• Training Pathway for Text Analysis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853186" y="1482671"/>
            <a:ext cx="8374250" cy="1110712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Thanks Everyone!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FA84A-8D67-1D57-4BAB-4AE81C7D30FE}"/>
              </a:ext>
            </a:extLst>
          </p:cNvPr>
          <p:cNvSpPr/>
          <p:nvPr/>
        </p:nvSpPr>
        <p:spPr>
          <a:xfrm>
            <a:off x="853186" y="2965144"/>
            <a:ext cx="8374250" cy="1110712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Next class: Wednesday 19th, 2-4PM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Please message me on Teams for office hours!</a:t>
            </a:r>
          </a:p>
        </p:txBody>
      </p:sp>
    </p:spTree>
    <p:extLst>
      <p:ext uri="{BB962C8B-B14F-4D97-AF65-F5344CB8AC3E}">
        <p14:creationId xmlns:p14="http://schemas.microsoft.com/office/powerpoint/2010/main" val="7386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3985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Course Structure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Anticipate about ~7 hours/week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2 hour course meeting, 2-4 Wednesday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1 assignment per week, ~2 hours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Office hours on request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Independent learning, ~2 hours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Teams for introductions, meetings, office hours, questions, files</a:t>
            </a:r>
            <a:endParaRPr lang="en-GB" sz="1488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36258" indent="-236258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88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0" y="198"/>
            <a:ext cx="5040312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340205" y="1231054"/>
            <a:ext cx="4481289" cy="323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Why are you interested in text analysis?</a:t>
            </a:r>
            <a:endParaRPr lang="en-GB" dirty="0">
              <a:solidFill>
                <a:srgbClr val="002E5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Have you used Python before?</a:t>
            </a:r>
            <a:endParaRPr lang="en-GB" dirty="0">
              <a:solidFill>
                <a:srgbClr val="002E5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Have you used </a:t>
            </a:r>
            <a:r>
              <a:rPr lang="en-GB" sz="1800" dirty="0" err="1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Jupyter</a:t>
            </a: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Notebooks before?</a:t>
            </a:r>
            <a:endParaRPr lang="en-GB" dirty="0">
              <a:solidFill>
                <a:srgbClr val="002E5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Have you used Regular Expressions before?</a:t>
            </a:r>
            <a:endParaRPr lang="en-GB" dirty="0">
              <a:solidFill>
                <a:srgbClr val="002E5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E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Have you used NLTK before?</a:t>
            </a:r>
            <a:endParaRPr lang="en-US" sz="1800" dirty="0">
              <a:solidFill>
                <a:srgbClr val="002E5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5040312" y="231206"/>
            <a:ext cx="5040312" cy="61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A305D"/>
                </a:solidFill>
                <a:latin typeface="Integral CF Bold" panose="020B0604020202020204" charset="0"/>
                <a:ea typeface="Verdana" panose="020B0604030504040204" pitchFamily="34" charset="0"/>
                <a:cs typeface="Arial Black" panose="020B0604020202020204" pitchFamily="34" charset="0"/>
              </a:rPr>
              <a:t>INTRODUCTIONS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4DB89-09CE-4199-8E72-FD9AE7012E90}"/>
              </a:ext>
            </a:extLst>
          </p:cNvPr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C6C48-F6F1-43A4-A85C-654697438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7B429B-3F30-4F39-93FF-6A2AA210466E}"/>
              </a:ext>
            </a:extLst>
          </p:cNvPr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2417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Participant Expectations</a:t>
            </a: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Wednesday classes are introductions to material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Assignments will be given on Thursday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Classes are not recorded but all class materials will be uploaded to Teams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Please let me know in advance if you cannot attend!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Message me on Teams to schedule office hours for questions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774785" cy="3892387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Course Software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Notebooks /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Jupyterlabs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With Notable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www.ed.ac.uk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/information-services/learning-technology/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/accessing-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After logging into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MyEd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: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noteable.edina.ac.uk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/launch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With Google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Colab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colab.research.google.com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Locally (install with pip/pip3 or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conda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3074" name="Picture 2" descr="Project Jupyter | Try Jupyter">
            <a:extLst>
              <a:ext uri="{FF2B5EF4-FFF2-40B4-BE49-F238E27FC236}">
                <a16:creationId xmlns:a16="http://schemas.microsoft.com/office/drawing/2014/main" id="{CD875709-2AA4-7CCF-0486-D061D31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9" y="535267"/>
            <a:ext cx="7024228" cy="36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3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1870849" y="1853534"/>
            <a:ext cx="6338924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32404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774785" cy="3892387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Resources</a:t>
            </a:r>
            <a:endParaRPr lang="en-GB" sz="165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User Guide: https://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noteable.edina.ac.uk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user_guide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/#hide_ge_7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 in 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https://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edina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/Exemplars2020/blob/master/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TeachingDocs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/Tutorials/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UsingNoteableBeginner.ipynb</a:t>
            </a:r>
            <a:endParaRPr lang="en-GB" sz="1654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Notebooks: https://glam-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workbench.github.io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/getting-started/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Python: https://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programminghistorian.org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sz="1654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/lessons/introduction-and-installation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3074" name="Picture 2" descr="Project Jupyter | Try Jupyter">
            <a:extLst>
              <a:ext uri="{FF2B5EF4-FFF2-40B4-BE49-F238E27FC236}">
                <a16:creationId xmlns:a16="http://schemas.microsoft.com/office/drawing/2014/main" id="{CD875709-2AA4-7CCF-0486-D061D31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49" y="661261"/>
            <a:ext cx="6784257" cy="3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025700" cy="3128716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Natural Language Toolkit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Natural language = human language 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     = “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unstructured”data</a:t>
            </a: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1710</Words>
  <Application>Microsoft Office PowerPoint</Application>
  <PresentationFormat>Custom</PresentationFormat>
  <Paragraphs>313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Aptos</vt:lpstr>
      <vt:lpstr>Arial</vt:lpstr>
      <vt:lpstr>Arial Black</vt:lpstr>
      <vt:lpstr>Calibri</vt:lpstr>
      <vt:lpstr>Calibri Light</vt:lpstr>
      <vt:lpstr>Courier New</vt:lpstr>
      <vt:lpstr>Integral CF</vt:lpstr>
      <vt:lpstr>Integral CF Bold</vt:lpstr>
      <vt:lpstr>Liberation Sans</vt:lpstr>
      <vt:lpstr>Source Sans Pro</vt:lpstr>
      <vt:lpstr>StarSymbol</vt:lpstr>
      <vt:lpstr>TlwgTypewriter</vt:lpstr>
      <vt:lpstr>One Column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Stemming &amp; Lemmatization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Lucia Michielin</cp:lastModifiedBy>
  <cp:revision>12</cp:revision>
  <dcterms:created xsi:type="dcterms:W3CDTF">2024-02-09T00:00:31Z</dcterms:created>
  <dcterms:modified xsi:type="dcterms:W3CDTF">2025-02-11T09:31:10Z</dcterms:modified>
</cp:coreProperties>
</file>