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4" r:id="rId3"/>
    <p:sldMasterId id="2147483696" r:id="rId4"/>
  </p:sldMasterIdLst>
  <p:notesMasterIdLst>
    <p:notesMasterId r:id="rId30"/>
  </p:notesMasterIdLst>
  <p:handoutMasterIdLst>
    <p:handoutMasterId r:id="rId31"/>
  </p:handoutMasterIdLst>
  <p:sldIdLst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05D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7"/>
    <p:restoredTop sz="94667"/>
  </p:normalViewPr>
  <p:slideViewPr>
    <p:cSldViewPr snapToGrid="0">
      <p:cViewPr varScale="1">
        <p:scale>
          <a:sx n="261" d="100"/>
          <a:sy n="261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EE125-4DF2-8F21-534F-ADFA9665E6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FFA90-3840-FB91-2544-3B79E6C9917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20D1C-6C6C-1AF6-DCF0-9C2A1B42B1E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837E8-90A7-A576-6A50-881D2A9077D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D76B416-C821-CF4F-8AAE-7DF9003A663D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82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12178-3920-CF56-B27D-9246EA422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48169-291D-BC77-63EC-3903E413181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6FFBD61-F468-8FEA-2F94-002A507442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2DA1-13FA-89A7-9993-640BD6DBB8F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19E5-9208-5B06-E405-38C7F4663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D545-D758-F073-EAF8-5AE90AAA4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E0375DA-AE4A-3844-BB46-376F9CA4052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88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4E744-B8DB-8B0A-067C-28394CF398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9F7373-845E-9A44-AD78-D3A61D291E5F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2EC47-75AE-D445-76C8-45E685E7C6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08AA7-E9B6-33BF-4CE0-182866780D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12F9-439E-09BE-1EEC-8AFCCE7F40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7939571-1D86-8C46-9DCD-9734BF8E4811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9AB15D-0CD6-89FA-A95B-8B701FB51E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BF0F1-83BF-5267-436B-045239A61D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65D3-F1C9-634E-AD6A-F9BFEE6828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C4EE85-E685-1D42-AACA-125635D862FB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A0222-480A-1911-FA23-4B47C03B95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B0067-D5BE-184A-15D5-CAF74E547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C07C-6FDB-2FFB-5882-52588744F8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3683BA-71B3-B047-A68C-5F55FE367880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DFF72-E89C-9929-CF37-BF211FD2CB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355-1BA1-971A-7BA2-F7C8480D7C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478B9-D39D-B825-3EB9-A4DCEDB4FC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2065F7-066C-8E42-9FEE-E5EF994FF32A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F9AC8E-17E9-A7CD-C0F6-CF4FBF349B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489D8-AC89-538E-0CC5-9D1835BE49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3E3B-28D2-C471-2FB7-49C0022157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DF1AFD7-BCFE-2E41-8FAA-76CA628A62CC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E80B9-D3C7-CD68-31BB-84559EA388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B1832-804F-4D75-1A1A-4B3D55FCE3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998B-F256-8850-813F-3C3B3392FE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396929-9C06-3C49-B3D7-66D3D052B7D6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1E336-A345-EE7D-D381-AC2C0DEDE8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6BC3EA-3ED1-3526-57C4-40D9DF0B02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9DFC-44A0-001E-15BA-242808D715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5F999B-7A73-8D4C-A1F5-14943082C2F8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B5A7A-09A1-C0A5-CB5A-50ED2EF85F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2AAAED-0BD1-D89B-22A6-E962164B00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712C-180A-468C-10D8-D4E5C9B171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3E3BF5-ED6C-6841-9CDB-1DD09E6C6C29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021BE-ABF4-662F-1036-2814E52EED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D0260-3323-DD45-D5EB-689BB329E9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BFC17-7003-C825-9D18-C4E8F53F88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E9FA04-1C98-984E-A5DD-BBEDA6C2C0EE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32FA7-CF38-F837-8993-6C12406FB6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E2215-3663-F931-B30C-265C59BEC0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FFBE-3544-9FAE-3619-3131FAD399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879604-2306-4C49-B00B-704807F5E405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A817F-BDEA-5DD0-4E8A-27DF6059F8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C6EC2-1ACF-6948-E01D-5A851781F3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913E-97DE-9109-CB59-B56076D2FB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F85F57-3C6D-9E42-8D4F-5B8761C653B4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57F33-34D2-19BC-E711-251E1670B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FEF36-9D79-90F7-7852-41A79ADD72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C33F-28F5-5E73-1059-176288BB84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68721C-6A79-8549-93EE-193B1E24BFA9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37574-953F-3E2C-D435-6E4B52442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79845-10F3-15DA-FE8C-7BF160811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9036-9C65-6A3E-0A0C-E1718A997A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230FE5-BE63-1642-9AF5-EA6D46452823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E8772-CBBF-CAA8-6196-C448BB693E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DA580C-82C5-A6C7-8690-7B588EC7E0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0A41-E989-7616-5C81-F7007275A8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040D09-6D75-444F-B41E-6DEE0494C1C3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29BF98-01B3-A3CA-E8E3-D51D08AAA0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AD0B2-0227-BB38-9360-A6F63CF6DC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CE707-1789-A2EB-6B39-4FFDF3756F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151883-890A-7C44-A428-4703F903FB82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B6DFD-D660-2A20-4DD7-39B11FF470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77AE2-650F-4F56-C10B-B000A13679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8D38-60DA-DCFB-0EA2-147A6580F6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07D5EF-55CD-A042-84FB-D77B639B1B1B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68DA4-38C5-16CD-2B76-DD27C87ECA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FEC39-64D9-DBCF-94C7-B0B2A61EB8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0E4E3-5086-0D5C-6C52-41D3116142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389C4E-C1FB-CA4E-9726-61B0DF1EEDAB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4B4D4-AE0E-AE9A-478D-136A25D700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EBE72-9C57-64B1-B959-3A2FEEF29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D3B8-E55E-86B3-55DE-B8A02CC1B1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89D31D-677E-DD45-9FE1-A3889C30EB07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ABD8A-1D76-EC0E-2D55-EBB7194771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4E127C-EDCE-B19C-3850-91BD897FB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2E62-C788-1815-C673-68D0B9CE2F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85D295-23E1-084B-AA67-EE248ECB1700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1925C-F0C2-43BE-FA69-C7EB762C02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CC95B-6FF0-232F-FB1D-5D43B9C402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8405-7A4A-0911-F955-8319AC9A21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322B8EC-99C8-0247-9886-55C1055F9057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3F5C1-703A-2E47-EB83-A36910F73C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F01E5-E9DB-089D-9F4A-E394F2E29C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DAC4-EF25-CA93-AD78-312B53A556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F2BCE4C-72DD-114D-BC60-81E61D1DB388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5F6C7-B1CA-EDFA-10A1-56B8F184DC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ED8C6-E810-C8BC-078B-6677C10010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0AEE-BEB6-84A5-C6D4-AC709F2CC9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4835BB-54E3-144C-8BA6-57E0EEDC2E73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80A09-95D9-5DD5-8C97-94B99C4C5E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F9172-958A-E67C-91B6-40913FB5C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2F051-FF95-6136-FFD9-9291FF7B61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2AB3C8-D8FB-EC4D-AE9B-0737FCB691B6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027D1-9E9F-85B5-E1FE-D4DB880E2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84139-AE63-0F79-218B-85BC21AEFC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18E6-1778-0CA9-8923-6F759BD8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6DCF-27BE-FD05-F42D-09F54D008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8414-1DF9-65D9-9B7A-9D211996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87E6-BBD7-BA29-9635-7A2A5A45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284EC-2FED-BD1A-5F38-D24D6DB3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69D17-042B-5C50-55AC-F88D0E5FD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BD1-E65B-EED7-1850-5103422A8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119A-E2F9-6307-93FA-478F1A86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C0A4-58C0-63A3-FFD8-2B6F80C8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B203-D743-B38B-BA6C-5724C0AD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04E0-4CD6-B5E0-A3FD-40E83CEF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AC978F-0D92-C744-8B32-B97BB5AD19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0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AABB-A8CA-17B0-589C-97C6B497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AC15-6AFB-2FFB-890E-EA4D1A4D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DBD3-8416-EDF6-E2F7-64F16BA3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AA78-75F4-5A64-5188-E4DA66AA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618A-879E-6C78-0FA2-F5EA27A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DB5B8F-E4C8-FB40-98D5-33A9AF1C34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0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BFD-5EF6-892A-9542-8A98ECF5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9FB3-82AB-751C-325C-B2645BA5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FC6A-3419-4E15-8F2E-5D82E14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C5F8-F2E2-638C-AE59-2F5F78A8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EED9-5A41-FF23-4C0D-C76470F6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2D565-466C-6A4B-B19D-312DDF42BA2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BDB0-179B-103D-548F-B568A5AA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961A-23B1-B523-0301-439278A5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D459-BE35-10CF-275B-F2482ED8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52615-CA43-02A9-CF09-246F7536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FB5D-4C82-DB3D-A20B-5BA4408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A4D2-C258-0576-B5C9-1BD0825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460875-F4C2-3143-B45C-04A1989BF3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5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5BED-030A-74D2-9D2A-5A943F57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12CF-1013-0CE6-B18F-CF861AB6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854A-51AB-6EC6-E95C-1F712393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C2943-837B-58D4-43B1-C36286458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2B46E-D88D-C155-788F-221054BC5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BCFA8-8DEC-1E5C-6A86-E53595E0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9C04A-7FAB-9595-8F16-34B18249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6B358-1B08-1A97-4841-AAC5399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9DD9B7-AEDF-4543-A3A3-271C3EFDB9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7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40E1-9B86-AFAC-FA0A-842AF2B1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678E-36E6-8A0F-E58B-1D33182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EC7BB-AA52-3B85-DF69-CED1E9D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BB518-E444-E189-49B2-1AD1F97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6CA02A-A672-B144-974B-693442DA9F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32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20001-48D8-9AA6-195C-47B6DD81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66577-DC2C-4987-8257-03042E89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BBE2-A955-7848-7F42-216F07D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AC04D4-F8DF-DE41-800C-FC41E2081E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155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4EFF-64DE-9828-3F78-E579C935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0214-72D9-4283-1FBE-CC2962DB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F283F-8AD0-6B20-E4C4-3ACA1B97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764A-D3A0-4EFF-BC17-47AA12A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256C-EF95-3BE9-321B-3DD7B6D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2669-497C-0BA6-0980-12ED08B7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A530EB-F3AC-5041-BC67-E16D74C05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F325-00C1-9960-BF56-745B6070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20B2-3E66-9965-3316-5BA1D8A9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C98E-94EA-8D80-7821-B4ADFECC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EF04-DFC9-06F4-4E45-4AF3C3E9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7326-F340-11AD-697B-339D653C8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E300-8644-B859-6C39-B973F3E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9218-2ED4-0FF7-13F3-4291F31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491F-E875-C50D-E76B-C3AC0CB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92AD4-26AF-754A-B09B-3499A3C80B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3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9DDB-6540-E745-3DD2-DFA49D1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F379-E981-3660-FA53-679ED960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400F-884C-665B-1CC5-E22CC04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1E1A-5040-3C12-21DB-5F765A1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54A2-DC70-EED8-7E51-D8A0D5D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025472-45C3-2145-88C3-62818B8B31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54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B731A-333D-4F3D-3ACE-CFAF7F1D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4C76-2AF2-8B79-D3ED-6FFCA728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23C8-9D37-D573-2187-72F7065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C137-B7A8-2B1B-929D-A4925192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2F11-22DD-6B68-8AB5-C2513CB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8412FD-5C25-294F-8B8E-D7FD0E33091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56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FC25-35E4-F96B-EA59-5D86D0885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A1254-0055-FF08-BD54-051D19115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B628-45C7-B2AD-B4D0-77CBEA04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0605-E9E3-7ECF-11DB-E0F391A4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C45B-CCB1-6B89-C306-71AAE5C9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B3194-7EF5-B44E-B308-CEDEB7D663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04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C81C-2604-A2E6-A4D1-CA0DE62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850F-8A8A-87FA-6DF0-8AC56476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0179-A2DE-9440-8E21-E4F6A123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4972-B37A-EDA5-8BA0-261C3D2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E928-1D6B-E4F3-E1B3-447CFCEC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0927D7-A529-C242-8D01-119DCCEF82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09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5322-DD28-9728-7713-6A06D30A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B159F-2DF3-8924-8256-CDB90C7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D94B-973B-AABF-C21E-4292CA20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B10F-E79D-59FF-C186-A7D1B916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6EFD-5F47-8234-6F3B-3FE8FAD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BE360-3940-7341-B49A-7E93B78729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05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1664-2A55-A507-25E4-98CC6C97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A5EB-223E-A7F4-4C7C-DB836F2AA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287-E888-F56F-4C27-D99CF1B4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D145-3321-8649-98E2-BAFD10DC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5D03-E8A6-0959-3C96-55DAEDB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99A98-35BE-D856-9FF2-61953B44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FD6CC7-50FC-C34B-9743-C1BC1E135A8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544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7769-D2B3-A206-2051-DFE58F3D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C80A6-1AC4-07A6-BCA3-49F4D5F6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F16E-EA37-FF77-70D2-CC78359C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0EA16-4284-CEC8-A44C-D21082D75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3D166-1C87-1679-A95A-AFE73266C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AFBD4-DF03-22C0-93EA-B196194C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F2A-EBAB-5493-8947-73563356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D6458-627D-8D5D-48FE-DA42C128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D1E714-4F5E-DD49-A3C7-0E37A6C76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10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BD6B-81B8-B391-D1A8-C7EF0563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F6D70-5BBD-9E3E-D386-BD52E5C3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EEC97-308E-A76D-0972-88718786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A0B2A-1042-5DF3-2F4E-EEF9A548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AB6E28-6486-0344-A3F2-2770CE0769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06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6768E-DF87-070B-5EAA-0C1D1B89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DFA0-B150-A838-DCCC-5324EE79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544C-A12F-0DAF-FAED-1381D056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937C2-760B-404E-BA30-553EA8E9EF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322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337-7D8D-BFF0-2CBD-C6CD105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3713-8C0E-8A0E-59B5-09C8F27F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627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F986-9841-7429-801C-0FE4CEB7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E9DE-44CD-E385-C5CE-E436B418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F698E-412D-30F2-BDAA-77501951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E0960-E951-4EDD-999E-8F359452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5BA1-7742-244A-B342-E695BCC4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83C9C-0AAE-270D-324F-2BD7B54F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DC6D94-1088-DD4D-88BB-421F431F91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4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7F2B-23CF-FF44-B97A-090E8173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F0946-D083-3578-BDC2-EDC3F7DC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3C2C-84B3-F38B-3131-71AA9035D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3B93-9FB5-FA14-B9C1-E6CC7399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DC5EE-4DA3-B31D-7125-C0ECC32B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64784-F4BD-E0C6-2795-813BFDAE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C63EC7-3500-9F44-8780-50CC8B783A8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95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AD54-1361-DFCF-BDCC-07E074C2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959B-9A64-AD65-4635-1DBEE01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3999-6630-74EC-ABF9-977C5C79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967E-666A-21BC-7E0F-0BEC1D83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C4FA-855A-89AE-EEAF-B1ADDB2A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9CDA5-7EFD-2A44-B446-26A7BC41E06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05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5BDF8-C233-95D8-BBAA-7DC9956EE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27428-83E8-162F-8C53-ECA56392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411F-004A-3282-4438-1A63193E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3FA4-1324-4A23-ECE5-D3CD3EB8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B355-0461-C71D-2CE2-728B4221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D66197-0EB8-1A46-9260-41A93A02FFA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99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F769-2D6F-C53E-16A5-71D8B960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CE27-6C48-3DF2-AB29-8A4AD638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DCAC-DC90-D74C-0181-A8AEF0FF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817E-D856-BF63-7274-CE862F94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4E2A-A35C-95ED-1F23-A7334E53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4CB50B-157F-9E48-9ABE-8889DA41654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28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DCE5-E9DC-A4B8-4CA3-E170F620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1512-D8A1-C521-8B83-DB81AEDF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003C-86BA-6085-9B13-9AD2B77F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DA04-918C-E2A4-110C-6F218532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9398-2A03-BF4B-EE0F-E1EEAF5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B1FAF1-1023-DF48-9B90-82F7F87CF86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42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BF33-1EBF-F8B8-9EF5-7CF2B6F1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E11EE-1F54-A40C-1BB6-D551624E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B46F-2BB2-05AF-C029-B0D3A20D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31D0-6B17-E6B2-AFEC-2DE37A97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0AFA-38F8-A144-88D3-52F07C87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A3B67-0505-DE4A-9423-177499D06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75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E77E-DE77-74BD-0CA5-EF614876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915C-D0AF-5923-41B4-F8C4F15CE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E1D96-1989-AB35-2837-3A5947A8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3CA9-7065-5FEF-CDB9-87CB93A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0826D-904C-15D1-B134-9CFC7E4F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B22D-CD64-BB62-A6EC-B589EE17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0CC35F-DB40-AC41-9DF3-E2F91E634CD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4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99C-5579-BE99-CCC8-9C8A188D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11D0-33FC-6D07-C001-08268D28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613ED-51AD-E805-7578-AFB43E3E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96F66-8B0F-67AF-4207-7FC29C87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2B875-C9B9-1621-BD92-BC3271B1D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939C6-038B-BD00-3ED0-296F8423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A8BC7-1DC2-BBDA-3184-C4B3AE59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4B1E6-255B-F240-951D-803C15AE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228DF9-E46E-784A-9485-30BEF83104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438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76BB-D377-1392-6BAD-366CC5CF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755E-3FB5-1106-2241-1B00186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9B9E-2C7C-BFEF-AE61-B121280A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30782-5270-CE2E-2529-591B6DEC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7EB366-5200-AC48-9777-7F4E1C6407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20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A365-54EB-8481-E1F4-498F703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4F2E-6906-52D9-DF57-1FB3D1EDD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E175-BFD4-8EF4-4F6A-899ECDA8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9F1FC-9541-4C9A-CE46-76E3D8B3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7912-F5C5-DD97-4021-CBCE2B7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9403-F717-92E0-56F7-6384601C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D1662A-D436-D840-9438-1E630A69A0F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8458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D61-85C0-D840-F7F4-132717D5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38AB-41FD-4089-86C1-379EEA40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2C74-5CD2-C151-3A3C-5D4D77958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F6CAB-2CBF-DA64-A040-25F6F542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7A4F-ED6F-83DA-FC31-21095D36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6D898-81DB-EC24-E65B-8E6FE005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E666A-0A01-E340-8436-DCA2F226E8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50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F0B-79D8-01BA-F302-16801CC2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F8DFF-C6E3-21C8-6709-3B876FE8E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557F8-0877-6C55-D277-770F0C3C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E7CF6-D4AB-EBF7-01CD-85A10843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73DB-AE17-6BA3-B560-629E5287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6C355-4F62-A277-09D3-15D2336C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F86E32-B65F-DD46-BBE3-701B2085B4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81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741A-2AEE-D601-3107-E15F3771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2172C-61BA-B2A5-8D86-5ED013B9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1F5F-2A87-D983-CDB0-A246DB47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7B9E-B2A5-E40F-CB2A-FCC8CDE5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D517-986C-B24A-A112-5FCF0212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04FDF5-8752-6C4C-A776-A37C2EB08D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74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89BCA-D973-E707-2300-34B1F2333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F146-DC5B-F204-F89D-160D747B0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70F0-F650-B318-C1D4-34926CD1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8383-5882-6677-D12A-C8EDF5E9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EAE6-24A7-DA36-DEF2-FFCA886E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880470-E524-2F4A-9B4A-F2150170A3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4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6A0C-B156-C8A0-9377-3407DA3E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5BEE-C378-01FA-E039-EAACA5F8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F3DF9-81A7-F3E5-D231-6710075D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6075-D181-0B77-92F6-7442B9AE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75DA-7076-6F9E-E44C-9E4B64DFA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C63C-18AF-5CAA-3CDD-8860B57A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566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3C83-70C6-F729-39D3-C3AD66C7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D4CF-C396-F6EC-65D3-9EABE187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D0A2E-214B-EA38-E0AB-A18E05FD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36CC-53EE-F8CE-4FD7-D05EA8CB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43C29-C68C-CFF1-1D5A-36CA48E5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A5DCB-A408-F6A1-C8F9-67ED0930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6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24D85-29FD-3EFC-AF47-950D65194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9853-9E13-7175-2E10-D8371CCE6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0136-3736-1C90-F6AB-E39DCB7ED101}"/>
              </a:ext>
            </a:extLst>
          </p:cNvPr>
          <p:cNvSpPr txBox="1"/>
          <p:nvPr/>
        </p:nvSpPr>
        <p:spPr>
          <a:xfrm>
            <a:off x="3998880" y="4596840"/>
            <a:ext cx="4392000" cy="79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Instructor: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February 9-16. 2024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Centre for Data, Culture &amp; Society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4611662-C6F7-2A00-5F18-06C8CB663023}"/>
              </a:ext>
            </a:extLst>
          </p:cNvPr>
          <p:cNvSpPr/>
          <p:nvPr/>
        </p:nvSpPr>
        <p:spPr>
          <a:xfrm>
            <a:off x="25919" y="462888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89ECBE-199B-A293-A107-8780D51EE20E}"/>
              </a:ext>
            </a:extLst>
          </p:cNvPr>
          <p:cNvSpPr/>
          <p:nvPr/>
        </p:nvSpPr>
        <p:spPr>
          <a:xfrm>
            <a:off x="3859200" y="5324400"/>
            <a:ext cx="62402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FE90D20-D565-D3B4-4FE7-07C78AEBE228}"/>
              </a:ext>
            </a:extLst>
          </p:cNvPr>
          <p:cNvSpPr/>
          <p:nvPr/>
        </p:nvSpPr>
        <p:spPr>
          <a:xfrm>
            <a:off x="4044960" y="4944960"/>
            <a:ext cx="7200" cy="487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F6DBA-E062-08E5-4B46-686775CCB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D45A-C6D8-3E93-6542-0087E16CE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9BF2-4D35-3AF4-EB04-5F1EB322C35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5C39-330A-8D0B-D08B-7DAF15E33BD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9A27-79C6-57AD-15A4-893E146ECFB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4270FDB3-BD98-E74D-9725-F2B4EB8AA899}" type="slidenum">
              <a:t>‹#›</a:t>
            </a:fld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C30160-CE84-38E3-199F-4D47C7C8382F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A25194F-AC1D-E740-61E9-29425630A929}"/>
              </a:ext>
            </a:extLst>
          </p:cNvPr>
          <p:cNvSpPr/>
          <p:nvPr/>
        </p:nvSpPr>
        <p:spPr>
          <a:xfrm>
            <a:off x="4430520" y="840960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12EB47-C7A8-1D48-9012-DE665D12B582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17B3B6-23EB-C05E-F3BE-C7D69FF77F03}"/>
              </a:ext>
            </a:extLst>
          </p:cNvPr>
          <p:cNvSpPr/>
          <p:nvPr/>
        </p:nvSpPr>
        <p:spPr>
          <a:xfrm>
            <a:off x="1900800" y="5204880"/>
            <a:ext cx="7465319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2CBE42E-C025-E244-AA0F-BFF2C3A36978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7EE11126-26DB-FD55-4061-4943F9F16B78}"/>
              </a:ext>
            </a:extLst>
          </p:cNvPr>
          <p:cNvSpPr/>
          <p:nvPr/>
        </p:nvSpPr>
        <p:spPr>
          <a:xfrm>
            <a:off x="0" y="179280"/>
            <a:ext cx="4149719" cy="416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28DBA93-9DEA-0FC2-7753-80B9854AB5B9}"/>
              </a:ext>
            </a:extLst>
          </p:cNvPr>
          <p:cNvSpPr/>
          <p:nvPr/>
        </p:nvSpPr>
        <p:spPr>
          <a:xfrm>
            <a:off x="788040" y="1495800"/>
            <a:ext cx="8495280" cy="364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88E183-9648-EE0C-8A8D-1DB648BB4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10076-3648-B1C0-E8FF-6D03FA761B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717935-E127-25A5-7EFD-A76BC8DC17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6EFA53-8455-A765-CAA0-8246C9E2B5C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EA43D-7EBD-5047-F5D6-EAE1CA66B9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965CDED0-6045-5D47-8E6E-7A07B52F494D}" type="slidenum">
              <a:t>‹#›</a:t>
            </a:fld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1C83CC6-25F0-0954-0D3E-1667A4D939DA}"/>
              </a:ext>
            </a:extLst>
          </p:cNvPr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99E8CE3-D8A3-98F3-B81D-681AAAAFA80E}"/>
              </a:ext>
            </a:extLst>
          </p:cNvPr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AC8D765D-7E1A-E028-FBD0-F71881902A04}"/>
              </a:ext>
            </a:extLst>
          </p:cNvPr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lvl="0" algn="ctr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AE61EB3-7951-95EC-B22C-2C4340837DD3}"/>
              </a:ext>
            </a:extLst>
          </p:cNvPr>
          <p:cNvSpPr/>
          <p:nvPr/>
        </p:nvSpPr>
        <p:spPr>
          <a:xfrm>
            <a:off x="571680" y="261360"/>
            <a:ext cx="8935560" cy="5146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682CCFB0-09EB-C876-E673-AD03A1701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C2A9-79BF-C4A8-0F77-1CEDE027F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35FD-9AEE-C802-E720-0BBF813D3A6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AC91-C470-2FF2-36E3-4FA13E75EE9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5B8BD-3251-D882-29E0-5FC77A85642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D0EAF49-19AA-AF40-8387-83939A7EC6F6}" type="slidenum">
              <a:t>‹#›</a:t>
            </a:fld>
            <a:endParaRPr lang="en-GB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78118AC-D1C0-5CBF-E4D4-30B5EF4D4DC0}"/>
              </a:ext>
            </a:extLst>
          </p:cNvPr>
          <p:cNvSpPr/>
          <p:nvPr/>
        </p:nvSpPr>
        <p:spPr>
          <a:xfrm>
            <a:off x="1153080" y="3584520"/>
            <a:ext cx="1193040" cy="1436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close/>
              </a:path>
            </a:pathLst>
          </a:custGeom>
          <a:noFill/>
          <a:ln w="60120" cap="sq">
            <a:solidFill>
              <a:srgbClr val="FFFFFF"/>
            </a:solidFill>
            <a:prstDash val="solid"/>
            <a:miter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A639F80-CB5F-23E8-8B46-FADC4E75E15C}"/>
              </a:ext>
            </a:extLst>
          </p:cNvPr>
          <p:cNvSpPr/>
          <p:nvPr/>
        </p:nvSpPr>
        <p:spPr>
          <a:xfrm>
            <a:off x="1469520" y="5021640"/>
            <a:ext cx="560160" cy="139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BD663D-8A12-933E-6ECE-B80CCA1C190C}"/>
              </a:ext>
            </a:extLst>
          </p:cNvPr>
          <p:cNvSpPr/>
          <p:nvPr/>
        </p:nvSpPr>
        <p:spPr>
          <a:xfrm>
            <a:off x="1523520" y="5159880"/>
            <a:ext cx="451799" cy="139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84FAD64-01B1-0BC8-15B2-086385A5624B}"/>
              </a:ext>
            </a:extLst>
          </p:cNvPr>
          <p:cNvSpPr/>
          <p:nvPr/>
        </p:nvSpPr>
        <p:spPr>
          <a:xfrm>
            <a:off x="1479600" y="3981239"/>
            <a:ext cx="546120" cy="104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84593D01-F38D-FF15-7BE7-B0313918867D}"/>
              </a:ext>
            </a:extLst>
          </p:cNvPr>
          <p:cNvSpPr/>
          <p:nvPr/>
        </p:nvSpPr>
        <p:spPr>
          <a:xfrm>
            <a:off x="1749600" y="3056400"/>
            <a:ext cx="0" cy="20483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C4520E57-8156-9707-24CC-6BC195E7F6E7}"/>
              </a:ext>
            </a:extLst>
          </p:cNvPr>
          <p:cNvSpPr/>
          <p:nvPr/>
        </p:nvSpPr>
        <p:spPr>
          <a:xfrm flipH="1">
            <a:off x="2456280" y="3353040"/>
            <a:ext cx="145080" cy="14471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7283E11C-29B7-86FC-2EB3-CB5C1F0F8679}"/>
              </a:ext>
            </a:extLst>
          </p:cNvPr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3414CB9-58BC-AAA3-F6C5-117C0D982B49}"/>
              </a:ext>
            </a:extLst>
          </p:cNvPr>
          <p:cNvSpPr/>
          <p:nvPr/>
        </p:nvSpPr>
        <p:spPr>
          <a:xfrm>
            <a:off x="898200" y="3353040"/>
            <a:ext cx="145080" cy="14471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C511387-F703-9F7C-AB58-DFEFD7F08FCE}"/>
              </a:ext>
            </a:extLst>
          </p:cNvPr>
          <p:cNvSpPr/>
          <p:nvPr/>
        </p:nvSpPr>
        <p:spPr>
          <a:xfrm>
            <a:off x="673920" y="4145400"/>
            <a:ext cx="204839" cy="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3623E941-E143-B5F2-04B9-A8517C60D5F7}"/>
              </a:ext>
            </a:extLst>
          </p:cNvPr>
          <p:cNvSpPr/>
          <p:nvPr/>
        </p:nvSpPr>
        <p:spPr>
          <a:xfrm flipV="1">
            <a:off x="8079480" y="1475999"/>
            <a:ext cx="99360" cy="14724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0E8FB2E-3551-E802-9DD5-D6AA03390580}"/>
              </a:ext>
            </a:extLst>
          </p:cNvPr>
          <p:cNvSpPr/>
          <p:nvPr/>
        </p:nvSpPr>
        <p:spPr>
          <a:xfrm flipV="1">
            <a:off x="7599600" y="955799"/>
            <a:ext cx="176400" cy="3276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35AB74-9EE8-0E8E-0E8E-75F2DED6C41E}"/>
              </a:ext>
            </a:extLst>
          </p:cNvPr>
          <p:cNvSpPr/>
          <p:nvPr/>
        </p:nvSpPr>
        <p:spPr>
          <a:xfrm>
            <a:off x="7820640" y="307080"/>
            <a:ext cx="150119" cy="101159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7004C30-5319-0A34-CF28-E85AD8164EDC}"/>
              </a:ext>
            </a:extLst>
          </p:cNvPr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DA51454-CE53-0ACF-5E9A-13839419E95E}"/>
              </a:ext>
            </a:extLst>
          </p:cNvPr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5261DAA-229D-C700-3C64-7CB1AB1E5A0D}"/>
              </a:ext>
            </a:extLst>
          </p:cNvPr>
          <p:cNvSpPr/>
          <p:nvPr/>
        </p:nvSpPr>
        <p:spPr>
          <a:xfrm>
            <a:off x="6364080" y="928440"/>
            <a:ext cx="167400" cy="180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EB9A8A9B-10F9-1CA8-F532-FF23075C12A5}"/>
              </a:ext>
            </a:extLst>
          </p:cNvPr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ADD39711-0717-DBBD-4A7D-F7C55C371957}"/>
              </a:ext>
            </a:extLst>
          </p:cNvPr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716A7E2-6785-7BE4-4432-138E78C1804F}"/>
              </a:ext>
            </a:extLst>
          </p:cNvPr>
          <p:cNvSpPr/>
          <p:nvPr/>
        </p:nvSpPr>
        <p:spPr>
          <a:xfrm>
            <a:off x="8921520" y="3384360"/>
            <a:ext cx="19008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prstDash val="solid"/>
            <a:round/>
          </a:ln>
        </p:spPr>
        <p:txBody>
          <a:bodyPr vert="horz" wrap="none" lIns="113040" tIns="68040" rIns="113040" bIns="680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8951FFF-3B46-A9F1-811D-388D354F4FDB}"/>
              </a:ext>
            </a:extLst>
          </p:cNvPr>
          <p:cNvSpPr/>
          <p:nvPr/>
        </p:nvSpPr>
        <p:spPr>
          <a:xfrm>
            <a:off x="1030320" y="502559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BBE5027-1F6F-65A8-6465-A370E4972759}"/>
              </a:ext>
            </a:extLst>
          </p:cNvPr>
          <p:cNvSpPr/>
          <p:nvPr/>
        </p:nvSpPr>
        <p:spPr>
          <a:xfrm>
            <a:off x="4014360" y="3813480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F67DA55-AFD7-59E0-B174-AFBA65C721A5}"/>
              </a:ext>
            </a:extLst>
          </p:cNvPr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15D50743-5C25-9CBB-6825-18871D860E51}"/>
              </a:ext>
            </a:extLst>
          </p:cNvPr>
          <p:cNvSpPr/>
          <p:nvPr/>
        </p:nvSpPr>
        <p:spPr>
          <a:xfrm>
            <a:off x="6185519" y="4992840"/>
            <a:ext cx="93601" cy="21240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aper with a person's face and text&#10;&#10;Description automatically generated">
            <a:extLst>
              <a:ext uri="{FF2B5EF4-FFF2-40B4-BE49-F238E27FC236}">
                <a16:creationId xmlns:a16="http://schemas.microsoft.com/office/drawing/2014/main" id="{2B53A225-6D06-28BA-E2F4-5B4729FA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3" y="0"/>
            <a:ext cx="10080978" cy="56705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5227238" y="5397481"/>
            <a:ext cx="4853387" cy="230724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Xandra Dave Cochran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F6D75-9F81-6ED8-FC22-049E9EA88463}"/>
              </a:ext>
            </a:extLst>
          </p:cNvPr>
          <p:cNvSpPr txBox="1"/>
          <p:nvPr/>
        </p:nvSpPr>
        <p:spPr>
          <a:xfrm>
            <a:off x="257939" y="207382"/>
            <a:ext cx="7942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A30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12-19. 2025                              Centre for Data, Culture &amp; Society</a:t>
            </a:r>
          </a:p>
        </p:txBody>
      </p:sp>
    </p:spTree>
    <p:extLst>
      <p:ext uri="{BB962C8B-B14F-4D97-AF65-F5344CB8AC3E}">
        <p14:creationId xmlns:p14="http://schemas.microsoft.com/office/powerpoint/2010/main" val="18006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1ED5560-109B-96AB-4788-BF1A4E86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FAB0BC-91F8-4340-ACA6-567FEBD30000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FC6E-80F1-E26F-A113-E8FC3F108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CD37-B4AA-93B6-A619-1DB7097AEB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 of data sources for natural language: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Books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Newspapers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Magazines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Websites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Transcriptions of audio (i.e. interview, movie dialogue)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Social media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read the licensing/copyright information and terms of use!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9DBD8D-1C32-08C3-86A5-EFA4DD90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BCEA3-3341-2B48-8CE2-12B95A393FFE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1A3F3-7DD7-2474-1375-D44DB4352F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use NLTK?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024C-4D15-2EE5-C862-B2090A6C20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kinds of questions can you ask when you can use a programming language to study hundreds, thousands, or even millions of pages of digital text?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“Distant reading”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A739FD-974A-0181-20B6-546211F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542DC-59E1-BA46-8582-63F2EC39D26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98E84-ACE7-C122-EAFC-0EBB90D92C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isn’t 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E937-9D01-0B65-E53B-912AFA6175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kinds of questions can you ask when you can physically hold and look at a printed text, be it an original publication or later edition of the text?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“Close reading”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 history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6B86232-F0BE-9DDF-6902-4928F5E3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4C2E41-AA58-7644-9B61-F4DD409FD47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4FCE-8DB2-B932-A657-4778CF4360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49E3-0050-BF66-F566-778E82F2C2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vs. words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Digitized vs. digital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 (a.k.a. standardization)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vs. corpus vs. corpora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DEB82F9-7540-F883-CF38-D679752F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C306CA-115F-654D-837F-BF6B614EEEC5}" type="slidenum">
              <a:rPr lang="en-GB" smtClean="0"/>
              <a:t>14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4D342-60EC-97E1-5D8D-56D37FC67B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Summarizing a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E6FB-738A-5DF6-C159-E9F5F5D9D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Built-in functions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pPr lvl="0">
              <a:buNone/>
            </a:pP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vocabulary_of_text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Text methods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Text.count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(word)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D4582-462D-2DF5-8D46-A4E8018EAC04}"/>
              </a:ext>
            </a:extLst>
          </p:cNvPr>
          <p:cNvSpPr txBox="1"/>
          <p:nvPr/>
        </p:nvSpPr>
        <p:spPr>
          <a:xfrm>
            <a:off x="4320000" y="4285800"/>
            <a:ext cx="3812432" cy="11527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Reference: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https://</a:t>
            </a:r>
            <a:r>
              <a:rPr lang="en-GB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www.nltk.org</a:t>
            </a: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/book/ch01.html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068-21CD-FA14-6187-8E85C027CF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63D448F-F7EE-5F69-720D-5C519E73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FCD39F-097E-4E49-9706-035C4ADC4C09}" type="slidenum">
              <a:rPr lang="en-GB" smtClean="0"/>
              <a:t>16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78BC4-E25C-9C5A-C198-CA7C85DBA1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 to know a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5161-1851-FDCB-FFC8-8436EFFEE4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Text methods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Text.concordance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(“word”, lines=20)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Text.similar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(“word”)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Text.common_contexts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([“list”, “of”, “words”])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Text.dispersion_plot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([“list”, “of”, “words”])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F5218-C23A-352F-61EF-88F42234DA9D}"/>
              </a:ext>
            </a:extLst>
          </p:cNvPr>
          <p:cNvSpPr txBox="1"/>
          <p:nvPr/>
        </p:nvSpPr>
        <p:spPr>
          <a:xfrm>
            <a:off x="4320000" y="4285800"/>
            <a:ext cx="4860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Reference: https://www.nltk.org/book/ch01.html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855F-3BC1-A7C2-F23F-37E690588D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C7D66A-9121-3F6D-4A4E-B54D8BB0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59356-5C70-DE4C-92FA-6D31851C9CFD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EDEF9-A4DB-8181-25C4-E83349962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2288-9A47-E05A-5CC6-A46D6D465C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Tokenization - words/punctuation, sentences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Stemming and lemmatizing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counts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Part-of-speech tagging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8062-A318-4785-511D-E36098ACC9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31DA83-866A-12D6-D80B-1AD7A61F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635C69-D09F-6740-AFAF-D44266F16241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85838-03E6-122E-4EA9-21220B7CFC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AAEA-9327-6F3E-1D3C-B62A4C7188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Anticipate about ~7 hours/week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hour course meeting, 2-4 Wednesday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assignment per week, ~2 hours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 hours on request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Independent learning, ~2 hours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 for introductions, meetings, office hours, questions,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DEFF782-4EFA-5F4E-4FB0-3AD874C1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E73B0-4EF3-044E-9773-4DFA26BFC92D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6F351-0574-B05B-7E71-42B1519FD1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Finding Text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15DA-7DA6-D3FC-4C8E-DB6D643699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Libraries - NLS Data Foundry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data.nls.uk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Gutenberg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gutenberg.org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Hathi Trust Digital Library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hathitrust.org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Websites - Internet Archive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)'s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Wayback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Machine, UK Web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webarchive.org.uk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Newspaper archives (universities often subscribe to them!)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4656609-D9AC-67C2-32B3-6C17526D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D7267-A283-3249-969E-64162A4582C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B80C-A3A4-BD36-05DD-3425790A00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3200-A27C-8DCD-3C29-55F8422BF3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is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places are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Chunking and Named Entity Recognition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does the vocabulary of an author change over time?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Lexical Diversity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263EE5-D48B-F22C-2930-D52AD7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855C1A-C76C-A44A-A3F9-868BF7017295}" type="slidenum"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fld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B3791-C19B-BFD5-DEF9-D6DFAF7366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B364-2179-5C1F-3FD3-1792C817B6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is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the common themes throughout a corpus?</a:t>
            </a:r>
          </a:p>
          <a:p>
            <a:pPr lvl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</a:t>
            </a:r>
            <a:r>
              <a:rPr lang="en-GB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Modeling</a:t>
            </a:r>
            <a:endParaRPr lang="en-GB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attitudes are expressed in a corpus?</a:t>
            </a:r>
          </a:p>
          <a:p>
            <a:pPr lvl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Sentiment Analysis</a:t>
            </a:r>
          </a:p>
          <a:p>
            <a:pPr lvl="0">
              <a:buNone/>
            </a:pPr>
            <a:r>
              <a:rPr lang="en-GB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words occur near each other throughout a corpus?  How does the meaning of a word change over time?</a:t>
            </a:r>
          </a:p>
          <a:p>
            <a:pPr lvl="0">
              <a:buNone/>
            </a:pP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Word Embeddings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6508E36-1202-70BF-60EF-BC451CF5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818437-0065-1F48-923D-4B1A1E9BB22E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A7429-47F4-0A30-3643-B6897685D9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3842C-458E-71F2-BE10-4143CF6014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 on a corpus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NLTK with pandas (for tabular data)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NLTK with Altair (for data visualization)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Expression practice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Cleaning messy text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 for more text analysis practice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5AFF88-63B4-A9A2-4387-37BFCC1F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AD2432-1C0A-BC4F-934B-65D639A835D3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1CFA-5E6C-2C4B-B25A-C9FAF98520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1976-58CC-1D8A-5B14-1844A4927C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CDCS  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Digital Method of the Month on Text     Analysis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Training Pathway for Text Analysis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A8595A0-DA94-74FF-64EE-57C1C52E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57944A-780E-1445-B15A-37A151FF00F6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4EED7-0EC2-3B95-1D6F-ECD58B26F6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387468"/>
            <a:ext cx="9540000" cy="738664"/>
          </a:xfrm>
        </p:spPr>
        <p:txBody>
          <a:bodyPr>
            <a:spAutoFit/>
          </a:bodyPr>
          <a:lstStyle/>
          <a:p>
            <a:pPr lvl="0"/>
            <a:r>
              <a:rPr lang="en-GB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Everyone!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3129-BE97-F17A-843E-31D242481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340000"/>
            <a:ext cx="9071640" cy="2700000"/>
          </a:xfrm>
        </p:spPr>
        <p:txBody>
          <a:bodyPr/>
          <a:lstStyle/>
          <a:p>
            <a:pPr lvl="0"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class: Wednesday 19</a:t>
            </a:r>
            <a:r>
              <a:rPr lang="en-GB" b="1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2-4PM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message me on Teams for office hours!</a:t>
            </a:r>
          </a:p>
          <a:p>
            <a:pPr lvl="0"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7EE9B05-31CF-772B-FE3F-B01E5E90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EAEC53-45BB-B143-8DA3-013B18916470}" type="slidenum">
              <a:rPr lang="en-GB" smtClean="0"/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0DA1-1E7C-E01B-3F9A-9EC5B196A1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Course Topics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8A521-C561-E20D-FFE2-0A58F7F731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180" y="1263348"/>
            <a:ext cx="9071640" cy="3288240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Analysis – analysing unstructured data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Python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Expressions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Toolkit (NLTK)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26788671-1285-8278-401A-7A08B8B0E5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6726" t="10231" r="8504" b="11185"/>
          <a:stretch>
            <a:fillRect/>
          </a:stretch>
        </p:blipFill>
        <p:spPr>
          <a:xfrm>
            <a:off x="7048440" y="1800000"/>
            <a:ext cx="2131560" cy="319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A3209C-44B0-7CBA-E727-C90A2A9B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4148" y="1608960"/>
            <a:ext cx="1387822" cy="8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D60B-02DE-17F6-0369-884569B639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9760" y="1672920"/>
            <a:ext cx="8040240" cy="3367080"/>
          </a:xfrm>
        </p:spPr>
        <p:txBody>
          <a:bodyPr/>
          <a:lstStyle/>
          <a:p>
            <a:pPr lvl="0"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Why are you interested in text analysis?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Have you used Python before?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Have you used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Notebooks before?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Have you used Regular Expressions before?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Have you used NLTK before?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9B91AB-227A-7C6E-DD9E-D7F3593CED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0000" y="540000"/>
            <a:ext cx="6794640" cy="966600"/>
          </a:xfrm>
          <a:effectLst>
            <a:outerShdw dist="36146" dir="2700000" algn="tl">
              <a:srgbClr val="E8A202"/>
            </a:outerShdw>
          </a:effectLst>
        </p:spPr>
        <p:txBody>
          <a:bodyPr/>
          <a:lstStyle/>
          <a:p>
            <a:pPr lvl="0"/>
            <a:r>
              <a:rPr lang="en-GB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0692B9A-CEE5-A308-9625-795879E6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BCDB1-0056-4C46-B8B2-BDE976045584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DF929-93D4-691B-50DE-0D2BB868B5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358F-A03D-1B73-8BE4-7D06DECC0D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 classes are introductions to material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Assignments will be given on Monday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 are not recorded but all class materials will be uploaded to Teams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let me know in advance if you cannot attend!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me on Teams to schedule office hours for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F8A716-598C-EAC6-C9B2-24D0C40E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E1ABE9-E1DA-3D42-AB28-6C9550B9E20C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55F90-0524-7629-027C-8B42AFCAD6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FC5B3-562A-1A28-CD5E-F597604F6B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/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Jupyterlabs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With Notable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www.ed.ac.uk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/information-services/learning-technology/</a:t>
            </a: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/accessing-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After logging into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noteable.edina.ac.uk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/launch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With Google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Colab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colab.research.google.com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Locally (install with pip/pip3 or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9640-F7E7-2FC1-5541-AA7C92463E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E7898B-78E2-C132-5C5E-CBDC4550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56FDB-AD2F-E04C-B9D7-1D151F7EAC17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B1F1-4F86-EE0B-79A6-58E4499E11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D2ED-2906-E378-2300-BE4A76AE49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00000"/>
            <a:ext cx="9071640" cy="4140000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Guide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noteable.edina.ac.uk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user_guide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/#hide_ge_7</a:t>
            </a: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in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edina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/Exemplars2020/blob/master/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TeachingDocs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/Tutorials/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UsingNoteableBeginner.ipynb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https://glam-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workbench.github.io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/getting-started/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programminghistorian.org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/lessons/introduction-and-installation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335F87D-8AB6-DA35-6A00-E8CB0B62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951A8-DF19-5E44-8CD2-CB5E7590E908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90325-3B7D-C371-69F4-610C70A17B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6E48-A473-480B-34D4-C37F5FAFB2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Toolkit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= human language = “unstructured”data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Articl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itle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891</Words>
  <Application>Microsoft Macintosh PowerPoint</Application>
  <PresentationFormat>Widescreen</PresentationFormat>
  <Paragraphs>168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</vt:lpstr>
      <vt:lpstr>Arial</vt:lpstr>
      <vt:lpstr>Courier New</vt:lpstr>
      <vt:lpstr>Liberation Sans</vt:lpstr>
      <vt:lpstr>Noto Sans</vt:lpstr>
      <vt:lpstr>StarSymbol</vt:lpstr>
      <vt:lpstr>TlwgTypewriter</vt:lpstr>
      <vt:lpstr>Title</vt:lpstr>
      <vt:lpstr>One Column</vt:lpstr>
      <vt:lpstr>Article1</vt:lpstr>
      <vt:lpstr>Title_</vt:lpstr>
      <vt:lpstr>PowerPoint Presentation</vt:lpstr>
      <vt:lpstr>Course Structure</vt:lpstr>
      <vt:lpstr>Course Topics</vt:lpstr>
      <vt:lpstr>Why are you interested in text analysis?  Have you used Python before?  Have you used Jupyter Notebooks before?  Have you used Regular Expressions before?  Have you used NLTK before?</vt:lpstr>
      <vt:lpstr>Participant Expectations</vt:lpstr>
      <vt:lpstr>Course Software</vt:lpstr>
      <vt:lpstr>DEMO</vt:lpstr>
      <vt:lpstr>Further Resources</vt:lpstr>
      <vt:lpstr>NLTK</vt:lpstr>
      <vt:lpstr>NLTK</vt:lpstr>
      <vt:lpstr>Why use NLTK?</vt:lpstr>
      <vt:lpstr>NLTK isn’t everything</vt:lpstr>
      <vt:lpstr>NLTK Terminology</vt:lpstr>
      <vt:lpstr>Summarizing a Text</vt:lpstr>
      <vt:lpstr>DEMO</vt:lpstr>
      <vt:lpstr>Getting to know a text</vt:lpstr>
      <vt:lpstr>DEMO</vt:lpstr>
      <vt:lpstr>The Building Blocks</vt:lpstr>
      <vt:lpstr>DEMO</vt:lpstr>
      <vt:lpstr>Finding Text Sources</vt:lpstr>
      <vt:lpstr>Research with NLTK</vt:lpstr>
      <vt:lpstr>Research with NLTK</vt:lpstr>
      <vt:lpstr>Next Week</vt:lpstr>
      <vt:lpstr>Further Resources</vt:lpstr>
      <vt:lpstr>Thanks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Xandra Dave Cochran</dc:creator>
  <cp:lastModifiedBy>Xandra Dave Cochran</cp:lastModifiedBy>
  <cp:revision>7</cp:revision>
  <dcterms:created xsi:type="dcterms:W3CDTF">2024-02-09T00:00:31Z</dcterms:created>
  <dcterms:modified xsi:type="dcterms:W3CDTF">2025-02-10T13:42:49Z</dcterms:modified>
</cp:coreProperties>
</file>