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65" r:id="rId3"/>
    <p:sldId id="267" r:id="rId4"/>
    <p:sldId id="337" r:id="rId5"/>
    <p:sldId id="322" r:id="rId6"/>
    <p:sldId id="340" r:id="rId7"/>
    <p:sldId id="334" r:id="rId8"/>
    <p:sldId id="341" r:id="rId9"/>
    <p:sldId id="336" r:id="rId10"/>
    <p:sldId id="342" r:id="rId11"/>
    <p:sldId id="268" r:id="rId12"/>
    <p:sldId id="270" r:id="rId13"/>
    <p:sldId id="313" r:id="rId14"/>
    <p:sldId id="314" r:id="rId15"/>
    <p:sldId id="315" r:id="rId16"/>
    <p:sldId id="316" r:id="rId17"/>
    <p:sldId id="317" r:id="rId18"/>
    <p:sldId id="321" r:id="rId19"/>
    <p:sldId id="318" r:id="rId20"/>
    <p:sldId id="319" r:id="rId21"/>
    <p:sldId id="291" r:id="rId22"/>
    <p:sldId id="305" r:id="rId23"/>
    <p:sldId id="310" r:id="rId24"/>
    <p:sldId id="311" r:id="rId25"/>
    <p:sldId id="330" r:id="rId26"/>
    <p:sldId id="329" r:id="rId27"/>
    <p:sldId id="307" r:id="rId28"/>
    <p:sldId id="331" r:id="rId29"/>
    <p:sldId id="328" r:id="rId30"/>
    <p:sldId id="326" r:id="rId31"/>
    <p:sldId id="327" r:id="rId32"/>
    <p:sldId id="346" r:id="rId33"/>
    <p:sldId id="347" r:id="rId34"/>
    <p:sldId id="348" r:id="rId35"/>
    <p:sldId id="349" r:id="rId36"/>
    <p:sldId id="350" r:id="rId37"/>
    <p:sldId id="343" r:id="rId38"/>
    <p:sldId id="344" r:id="rId39"/>
    <p:sldId id="345" r:id="rId4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2"/>
    </p:embeddedFont>
    <p:embeddedFont>
      <p:font typeface="Proxima Nova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0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86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877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28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4317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789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710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954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821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189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997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7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6951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448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4820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067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20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63993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820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1386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157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19409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54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606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593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556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7709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72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450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Módulo 3: Introducción al modelado de datos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Diplomatura en Ciencias Sociales Computacionales y Humanidades Digitales (IDAES-UNSAM) – Marzo/Abril 2023</a:t>
            </a: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64052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41578" y="-4115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Lectura de coeficientes</a:t>
            </a:r>
          </a:p>
          <a:p>
            <a:endParaRPr lang="en-GB" sz="2000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242227-0C2F-2369-CC44-1DED91A3F9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r="7895"/>
          <a:stretch/>
        </p:blipFill>
        <p:spPr>
          <a:xfrm>
            <a:off x="1451344" y="307312"/>
            <a:ext cx="6103090" cy="322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99CC8DB-89F7-FC1F-6CA7-DB1DD07336DE}"/>
                  </a:ext>
                </a:extLst>
              </p:cNvPr>
              <p:cNvSpPr txBox="1"/>
              <p:nvPr/>
            </p:nvSpPr>
            <p:spPr>
              <a:xfrm>
                <a:off x="0" y="3676078"/>
                <a:ext cx="5101509" cy="425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MX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s-MX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40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MX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⁡(−(4.43−0.113∗40)) </m:t>
                        </m:r>
                      </m:den>
                    </m:f>
                  </m:oMath>
                </a14:m>
                <a:r>
                  <a:rPr kumimoji="0" lang="es-AR" altLang="es-AR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0.4775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99CC8DB-89F7-FC1F-6CA7-DB1DD0733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76078"/>
                <a:ext cx="5101509" cy="425437"/>
              </a:xfrm>
              <a:prstGeom prst="rect">
                <a:avLst/>
              </a:prstGeom>
              <a:blipFill>
                <a:blip r:embed="rId4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0EA1AF09-9A8B-5551-3CD8-21FC73417603}"/>
              </a:ext>
            </a:extLst>
          </p:cNvPr>
          <p:cNvSpPr txBox="1"/>
          <p:nvPr/>
        </p:nvSpPr>
        <p:spPr>
          <a:xfrm>
            <a:off x="21266" y="3419969"/>
            <a:ext cx="4674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200" b="1" dirty="0">
                <a:latin typeface="Prima Nova"/>
                <a:ea typeface="Cambria Math" panose="02040503050406030204" pitchFamily="18" charset="0"/>
              </a:rPr>
              <a:t>¿</a:t>
            </a:r>
            <a:r>
              <a:rPr lang="es-AR" altLang="es-AR" sz="1200" b="1" dirty="0">
                <a:latin typeface="Proxima Nova" panose="020B0604020202020204" charset="0"/>
                <a:ea typeface="Cambria Math" panose="02040503050406030204" pitchFamily="18" charset="0"/>
              </a:rPr>
              <a:t>Que espero de una persona que trabaja 40hs en el mercado?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effectLst/>
              <a:latin typeface="Proxima Nova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333DE5A-9568-3CC4-7FE1-8D6B2666EDB6}"/>
                  </a:ext>
                </a:extLst>
              </p:cNvPr>
              <p:cNvSpPr txBox="1"/>
              <p:nvPr/>
            </p:nvSpPr>
            <p:spPr>
              <a:xfrm>
                <a:off x="-69111" y="4176775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𝑜𝑑𝑑𝑠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=40) =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4.43</m:t>
                              </m:r>
                              <m:r>
                                <a:rPr lang="es-MX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0.113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∗40</m:t>
                              </m:r>
                            </m:e>
                          </m:d>
                        </m:e>
                      </m:func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=0.914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333DE5A-9568-3CC4-7FE1-8D6B2666E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111" y="4176775"/>
                <a:ext cx="4572000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939B6D91-B23A-9A7C-C770-099311CF8266}"/>
              </a:ext>
            </a:extLst>
          </p:cNvPr>
          <p:cNvSpPr txBox="1"/>
          <p:nvPr/>
        </p:nvSpPr>
        <p:spPr>
          <a:xfrm>
            <a:off x="4717501" y="3457889"/>
            <a:ext cx="4288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200" b="1" dirty="0">
                <a:latin typeface="Proxima Nova" panose="020B0604020202020204" charset="0"/>
                <a:ea typeface="Cambria Math" panose="02040503050406030204" pitchFamily="18" charset="0"/>
              </a:rPr>
              <a:t>¿Qué pasará con el odds ratio si la persona trabaja 41hs?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effectLst/>
              <a:latin typeface="Proxima Nova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A5972A6-ED52-89EB-7750-2B7749354445}"/>
                  </a:ext>
                </a:extLst>
              </p:cNvPr>
              <p:cNvSpPr txBox="1"/>
              <p:nvPr/>
            </p:nvSpPr>
            <p:spPr>
              <a:xfrm>
                <a:off x="4699593" y="3676078"/>
                <a:ext cx="5101509" cy="425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MX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s-MX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41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MX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⁡(−(4.43−0.113∗41)) </m:t>
                        </m:r>
                      </m:den>
                    </m:f>
                  </m:oMath>
                </a14:m>
                <a:r>
                  <a:rPr kumimoji="0" lang="es-AR" altLang="es-AR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0.449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A5972A6-ED52-89EB-7750-2B7749354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593" y="3676078"/>
                <a:ext cx="5101509" cy="425437"/>
              </a:xfrm>
              <a:prstGeom prst="rect">
                <a:avLst/>
              </a:prstGeom>
              <a:blipFill>
                <a:blip r:embed="rId6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752824F-AA7D-DDD9-D45A-9F8368A8991E}"/>
                  </a:ext>
                </a:extLst>
              </p:cNvPr>
              <p:cNvSpPr txBox="1"/>
              <p:nvPr/>
            </p:nvSpPr>
            <p:spPr>
              <a:xfrm>
                <a:off x="4540104" y="4176774"/>
                <a:ext cx="47102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𝑜𝑑𝑑𝑠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=41) =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4.43</m:t>
                              </m:r>
                              <m:r>
                                <a:rPr lang="es-MX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0.113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41</m:t>
                              </m:r>
                            </m:e>
                          </m:d>
                        </m:e>
                      </m:func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=0.816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752824F-AA7D-DDD9-D45A-9F8368A89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104" y="4176774"/>
                <a:ext cx="4710222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51003EF-9815-70AF-F565-890B73B22259}"/>
                  </a:ext>
                </a:extLst>
              </p:cNvPr>
              <p:cNvSpPr txBox="1"/>
              <p:nvPr/>
            </p:nvSpPr>
            <p:spPr>
              <a:xfrm>
                <a:off x="3173818" y="4564240"/>
                <a:ext cx="4572000" cy="464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MX" i="1">
                            <a:solidFill>
                              <a:schemeClr val="tx1"/>
                            </a:solidFill>
                            <a:latin typeface="Prima Nova"/>
                            <a:ea typeface="Cambria Math" panose="02040503050406030204" pitchFamily="18" charset="0"/>
                          </a:rPr>
                          <m:t>oddsratio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m:rPr>
                            <m:nor/>
                          </m:rPr>
                          <a:rPr lang="es-MX" i="1">
                            <a:solidFill>
                              <a:schemeClr val="tx1"/>
                            </a:solidFill>
                            <a:latin typeface="Prima Nova"/>
                            <a:ea typeface="Cambria Math" panose="02040503050406030204" pitchFamily="18" charset="0"/>
                          </a:rPr>
                          <m:t>oddsratio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A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0.816</m:t>
                        </m:r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0.914</m:t>
                        </m:r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=0.89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51003EF-9815-70AF-F565-890B73B2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818" y="4564240"/>
                <a:ext cx="4572000" cy="464807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ipse 15">
            <a:extLst>
              <a:ext uri="{FF2B5EF4-FFF2-40B4-BE49-F238E27FC236}">
                <a16:creationId xmlns:a16="http://schemas.microsoft.com/office/drawing/2014/main" id="{ED361EF6-DBD4-BAB9-33D2-1FB4CE17DEB7}"/>
              </a:ext>
            </a:extLst>
          </p:cNvPr>
          <p:cNvSpPr/>
          <p:nvPr/>
        </p:nvSpPr>
        <p:spPr>
          <a:xfrm>
            <a:off x="3173818" y="811099"/>
            <a:ext cx="877187" cy="401013"/>
          </a:xfrm>
          <a:prstGeom prst="ellipse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00D4DE9-DBAB-9F1D-7DE4-49AFD58B3F7D}"/>
              </a:ext>
            </a:extLst>
          </p:cNvPr>
          <p:cNvSpPr/>
          <p:nvPr/>
        </p:nvSpPr>
        <p:spPr>
          <a:xfrm>
            <a:off x="3173817" y="1159436"/>
            <a:ext cx="877187" cy="401013"/>
          </a:xfrm>
          <a:prstGeom prst="ellipse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0473F90-7B15-ABC6-AA92-035DB4861C97}"/>
              </a:ext>
            </a:extLst>
          </p:cNvPr>
          <p:cNvSpPr/>
          <p:nvPr/>
        </p:nvSpPr>
        <p:spPr>
          <a:xfrm>
            <a:off x="4401878" y="2723666"/>
            <a:ext cx="435936" cy="39167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F67359-567E-2560-5A60-D0E17AF5BECD}"/>
              </a:ext>
            </a:extLst>
          </p:cNvPr>
          <p:cNvSpPr/>
          <p:nvPr/>
        </p:nvSpPr>
        <p:spPr>
          <a:xfrm>
            <a:off x="5023882" y="4600806"/>
            <a:ext cx="435936" cy="39167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23F21F8-361F-84C2-03C6-094B9B8113A1}"/>
                  </a:ext>
                </a:extLst>
              </p:cNvPr>
              <p:cNvSpPr txBox="1"/>
              <p:nvPr/>
            </p:nvSpPr>
            <p:spPr>
              <a:xfrm>
                <a:off x="-219198" y="2237174"/>
                <a:ext cx="257794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−0.1131289</m:t>
                              </m:r>
                            </m:e>
                          </m:d>
                        </m:e>
                      </m:func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=0.89</m:t>
                      </m:r>
                    </m:oMath>
                  </m:oMathPara>
                </a14:m>
                <a:endParaRPr lang="es-A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23F21F8-361F-84C2-03C6-094B9B811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9198" y="2237174"/>
                <a:ext cx="2577948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0448E105-C2A5-DE5B-9B12-15772C5FF1CD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1069777" y="1562986"/>
            <a:ext cx="2183787" cy="6741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curvado 22">
            <a:extLst>
              <a:ext uri="{FF2B5EF4-FFF2-40B4-BE49-F238E27FC236}">
                <a16:creationId xmlns:a16="http://schemas.microsoft.com/office/drawing/2014/main" id="{2CFE72EC-2DE8-2A37-98AC-041ECA221EA1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1676763" y="1937964"/>
            <a:ext cx="427674" cy="16416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39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</a:t>
            </a:r>
            <a:r>
              <a:rPr lang="en-GB" sz="3200" dirty="0"/>
              <a:t>II</a:t>
            </a:r>
            <a:r>
              <a:rPr lang="en-GB" dirty="0"/>
              <a:t>. El clasificador de Bayes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294073" y="524124"/>
            <a:ext cx="8555853" cy="1026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  <a:t>Si conocieramos el proceso generador de datos, para predecir </a:t>
            </a:r>
            <a:r>
              <a:rPr lang="en-GB" sz="1600" b="1" dirty="0">
                <a:solidFill>
                  <a:schemeClr val="accent3"/>
                </a:solidFill>
                <a:latin typeface="Proxima Nova" panose="020B0604020202020204" charset="0"/>
              </a:rPr>
              <a:t>Y</a:t>
            </a:r>
            <a: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  <a:t> podemos asignar la </a:t>
            </a:r>
            <a:r>
              <a:rPr lang="en-GB" sz="1600" b="1" i="1" dirty="0">
                <a:solidFill>
                  <a:schemeClr val="accent3"/>
                </a:solidFill>
                <a:latin typeface="Proxima Nova" panose="020B0604020202020204" charset="0"/>
              </a:rPr>
              <a:t>categoría más probable </a:t>
            </a:r>
            <a:r>
              <a:rPr lang="en-GB" sz="1600" dirty="0">
                <a:solidFill>
                  <a:schemeClr val="accent3"/>
                </a:solidFill>
                <a:highlight>
                  <a:schemeClr val="lt2"/>
                </a:highlight>
                <a:latin typeface="Proxima Nova" panose="020B0604020202020204" charset="0"/>
              </a:rPr>
              <a:t>dadas las X observadas</a:t>
            </a:r>
            <a: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  <a:t>. </a:t>
            </a:r>
            <a:endParaRPr sz="1600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Clasificador de Bayes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BA2B3DB-611B-7710-F6E1-997C0E9451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0"/>
          <a:stretch/>
        </p:blipFill>
        <p:spPr>
          <a:xfrm>
            <a:off x="0" y="1178517"/>
            <a:ext cx="3478050" cy="3162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a 25">
                <a:extLst>
                  <a:ext uri="{FF2B5EF4-FFF2-40B4-BE49-F238E27FC236}">
                    <a16:creationId xmlns:a16="http://schemas.microsoft.com/office/drawing/2014/main" id="{9760B616-15B0-C7FB-C2AA-A830355CE8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1952010"/>
                  </p:ext>
                </p:extLst>
              </p:nvPr>
            </p:nvGraphicFramePr>
            <p:xfrm>
              <a:off x="3432652" y="2833480"/>
              <a:ext cx="5417273" cy="1114399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3224996">
                      <a:extLst>
                        <a:ext uri="{9D8B030D-6E8A-4147-A177-3AD203B41FA5}">
                          <a16:colId xmlns:a16="http://schemas.microsoft.com/office/drawing/2014/main" val="3359190609"/>
                        </a:ext>
                      </a:extLst>
                    </a:gridCol>
                    <a:gridCol w="2192277">
                      <a:extLst>
                        <a:ext uri="{9D8B030D-6E8A-4147-A177-3AD203B41FA5}">
                          <a16:colId xmlns:a16="http://schemas.microsoft.com/office/drawing/2014/main" val="200386690"/>
                        </a:ext>
                      </a:extLst>
                    </a:gridCol>
                  </a:tblGrid>
                  <a:tr h="3106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600" b="0" i="0" u="none" strike="noStrike" cap="none" dirty="0">
                              <a:solidFill>
                                <a:schemeClr val="dk2"/>
                              </a:solidFill>
                              <a:latin typeface="Proxima Nova" panose="020B0604020202020204" charset="0"/>
                              <a:ea typeface="Arial"/>
                              <a:cs typeface="Arial"/>
                              <a:sym typeface="Arial"/>
                            </a:rPr>
                            <a:t>Cuando</a:t>
                          </a:r>
                          <a:endParaRPr lang="es-AR" sz="1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Proxima Nova" panose="020B0604020202020204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cap="none" dirty="0">
                              <a:solidFill>
                                <a:schemeClr val="dk2"/>
                              </a:solidFill>
                              <a:latin typeface="Proxima Nova" panose="020B0604020202020204" charset="0"/>
                              <a:ea typeface="Arial"/>
                              <a:cs typeface="Arial"/>
                              <a:sym typeface="Arial"/>
                            </a:rPr>
                            <a:t>Decisión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Proxima Nova" panose="020B0604020202020204" charset="0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8343004"/>
                      </a:ext>
                    </a:extLst>
                  </a:tr>
                  <a:tr h="3106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600" b="0" i="0" u="none" strike="noStrike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</a:rPr>
                            <a:t>Pr(Y = azul | X =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600" b="0" i="1" u="none" strike="noStrike" baseline="0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AR" sz="1600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16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600" b="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s-AR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</a:rPr>
                            <a:t>&gt;0.5 </a:t>
                          </a:r>
                          <a:endParaRPr lang="es-AR" sz="1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Proxima Nova" panose="020B0604020202020204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cap="none" dirty="0">
                              <a:solidFill>
                                <a:schemeClr val="accent3"/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= azul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Proxima Nova" panose="020B0604020202020204" charset="0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412029"/>
                      </a:ext>
                    </a:extLst>
                  </a:tr>
                  <a:tr h="4438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600" b="0" i="0" u="none" strike="noStrike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</a:rPr>
                            <a:t>Pr(Y = azul | X =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600" b="0" i="1" u="none" strike="noStrike" baseline="0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AR" sz="1600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16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600" b="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s-AR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</a:rPr>
                            <a:t>&lt;=</a:t>
                          </a:r>
                          <a:r>
                            <a:rPr lang="en-US" sz="1600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</a:rPr>
                            <a:t>0.5 </a:t>
                          </a:r>
                          <a:endParaRPr lang="es-AR" sz="1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Proxima Nova" panose="020B0604020202020204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accent3"/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= naranja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Proxima Nova" panose="020B0604020202020204" charset="0"/>
                            <a:sym typeface="Proxima Nov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36891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a 25">
                <a:extLst>
                  <a:ext uri="{FF2B5EF4-FFF2-40B4-BE49-F238E27FC236}">
                    <a16:creationId xmlns:a16="http://schemas.microsoft.com/office/drawing/2014/main" id="{9760B616-15B0-C7FB-C2AA-A830355CE8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1952010"/>
                  </p:ext>
                </p:extLst>
              </p:nvPr>
            </p:nvGraphicFramePr>
            <p:xfrm>
              <a:off x="3432652" y="2833480"/>
              <a:ext cx="5417273" cy="1114399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3224996">
                      <a:extLst>
                        <a:ext uri="{9D8B030D-6E8A-4147-A177-3AD203B41FA5}">
                          <a16:colId xmlns:a16="http://schemas.microsoft.com/office/drawing/2014/main" val="3359190609"/>
                        </a:ext>
                      </a:extLst>
                    </a:gridCol>
                    <a:gridCol w="2192277">
                      <a:extLst>
                        <a:ext uri="{9D8B030D-6E8A-4147-A177-3AD203B41FA5}">
                          <a16:colId xmlns:a16="http://schemas.microsoft.com/office/drawing/2014/main" val="20038669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600" b="0" i="0" u="none" strike="noStrike" cap="none" dirty="0">
                              <a:solidFill>
                                <a:schemeClr val="dk2"/>
                              </a:solidFill>
                              <a:latin typeface="Proxima Nova" panose="020B0604020202020204" charset="0"/>
                              <a:ea typeface="Arial"/>
                              <a:cs typeface="Arial"/>
                              <a:sym typeface="Arial"/>
                            </a:rPr>
                            <a:t>Cuando</a:t>
                          </a:r>
                          <a:endParaRPr lang="es-AR" sz="1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Proxima Nova" panose="020B0604020202020204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cap="none" dirty="0">
                              <a:solidFill>
                                <a:schemeClr val="dk2"/>
                              </a:solidFill>
                              <a:latin typeface="Proxima Nova" panose="020B0604020202020204" charset="0"/>
                              <a:ea typeface="Arial"/>
                              <a:cs typeface="Arial"/>
                              <a:sym typeface="Arial"/>
                            </a:rPr>
                            <a:t>Decisión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Proxima Nova" panose="020B0604020202020204" charset="0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83430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89" t="-101786" r="-68431" b="-1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cap="none" dirty="0">
                              <a:solidFill>
                                <a:schemeClr val="accent3"/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= azul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Proxima Nova" panose="020B0604020202020204" charset="0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412029"/>
                      </a:ext>
                    </a:extLst>
                  </a:tr>
                  <a:tr h="443839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89" t="-154795" r="-68431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accent3"/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= naranja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Proxima Nova" panose="020B0604020202020204" charset="0"/>
                            <a:sym typeface="Proxima Nov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36891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C1007C5-CC49-C1AA-F16B-82808E136D85}"/>
                  </a:ext>
                </a:extLst>
              </p:cNvPr>
              <p:cNvSpPr txBox="1"/>
              <p:nvPr/>
            </p:nvSpPr>
            <p:spPr>
              <a:xfrm>
                <a:off x="3177466" y="1259144"/>
                <a:ext cx="6140860" cy="1893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000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El </a:t>
                </a:r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área azul representa las combinaciones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s-MX" sz="16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s-AR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chemeClr val="bg1">
                        <a:lumMod val="50000"/>
                      </a:schemeClr>
                    </a:solidFill>
                    <a:latin typeface="Proxima Nova" panose="020B0604020202020204" charset="0"/>
                    <a:ea typeface="Cambria Math" panose="02040503050406030204" pitchFamily="18" charset="0"/>
                  </a:rPr>
                  <a:t> </a:t>
                </a:r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donde:              </a:t>
                </a:r>
              </a:p>
              <a:p>
                <a:pPr marL="114300" lvl="1">
                  <a:lnSpc>
                    <a:spcPct val="150000"/>
                  </a:lnSpc>
                </a:pPr>
                <a:r>
                  <a:rPr lang="es-MX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s-AR" sz="16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Pr(Y = azul |X) 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0.5 </a:t>
                </a:r>
              </a:p>
              <a:p>
                <a:pPr marL="4000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AR" sz="1600" b="1" u="sng" dirty="0">
                  <a:solidFill>
                    <a:schemeClr val="accent3"/>
                  </a:solidFill>
                </a:endParaRPr>
              </a:p>
              <a:p>
                <a:pPr marL="4000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AR" sz="1600" u="sng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Clasificador de Bayes</a:t>
                </a:r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</a:t>
                </a:r>
              </a:p>
              <a:p>
                <a:pPr marL="4000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C1007C5-CC49-C1AA-F16B-82808E13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466" y="1259144"/>
                <a:ext cx="6140860" cy="1893339"/>
              </a:xfrm>
              <a:prstGeom prst="rect">
                <a:avLst/>
              </a:prstGeom>
              <a:blipFill>
                <a:blip r:embed="rId5"/>
                <a:stretch>
                  <a:fillRect r="-87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uadroTexto 31">
            <a:extLst>
              <a:ext uri="{FF2B5EF4-FFF2-40B4-BE49-F238E27FC236}">
                <a16:creationId xmlns:a16="http://schemas.microsoft.com/office/drawing/2014/main" id="{CB6235B0-7A40-DDCC-1B81-D7F56F7B3711}"/>
              </a:ext>
            </a:extLst>
          </p:cNvPr>
          <p:cNvSpPr txBox="1"/>
          <p:nvPr/>
        </p:nvSpPr>
        <p:spPr>
          <a:xfrm>
            <a:off x="-79744" y="4278178"/>
            <a:ext cx="2014870" cy="324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lnSpc>
                <a:spcPct val="150000"/>
              </a:lnSpc>
            </a:pPr>
            <a:r>
              <a:rPr lang="es-AR" sz="1100" dirty="0">
                <a:solidFill>
                  <a:schemeClr val="accent3"/>
                </a:solidFill>
                <a:latin typeface="Proxima Nova" panose="020B0604020202020204" charset="0"/>
              </a:rPr>
              <a:t>“Bayes decision boundary”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63A5F78-7A1F-6A72-C49A-FBF6D14EC627}"/>
              </a:ext>
            </a:extLst>
          </p:cNvPr>
          <p:cNvCxnSpPr>
            <a:cxnSpLocks/>
          </p:cNvCxnSpPr>
          <p:nvPr/>
        </p:nvCxnSpPr>
        <p:spPr>
          <a:xfrm flipH="1">
            <a:off x="294073" y="3152483"/>
            <a:ext cx="88699" cy="118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294073" y="524124"/>
            <a:ext cx="8555853" cy="17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b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</a:br>
            <a:r>
              <a:rPr lang="en-GB" sz="1600" b="1" dirty="0">
                <a:solidFill>
                  <a:schemeClr val="accent3"/>
                </a:solidFill>
                <a:latin typeface="Proxima Nova" panose="020B0604020202020204" charset="0"/>
              </a:rPr>
              <a:t>Problemón</a:t>
            </a:r>
            <a: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  <a:t>: En la práctica, casi nunca conocemos efectivamente el proceso generador de datos</a:t>
            </a:r>
            <a:b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</a:br>
            <a:b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</a:br>
            <a:r>
              <a:rPr lang="en-GB" sz="1600" b="1" dirty="0">
                <a:solidFill>
                  <a:schemeClr val="accent3"/>
                </a:solidFill>
                <a:latin typeface="Proxima Nova" panose="020B0604020202020204" charset="0"/>
              </a:rPr>
              <a:t>Clasificador de Bayes</a:t>
            </a:r>
            <a: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  <a:t>: Es una técnica “ideal” que nos sirve para pensar otros modelos que podemos aplicar cuando no conocemos la distribución de </a:t>
            </a:r>
            <a:r>
              <a:rPr lang="en-GB" sz="1600" i="1" dirty="0">
                <a:solidFill>
                  <a:schemeClr val="accent3"/>
                </a:solidFill>
                <a:latin typeface="Proxima Nova" panose="020B0604020202020204" charset="0"/>
              </a:rPr>
              <a:t>probabilidades condicionales </a:t>
            </a:r>
            <a: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  <a:t>de los datos.</a:t>
            </a:r>
            <a:b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</a:br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Clasificador de Bayes</a:t>
            </a:r>
          </a:p>
        </p:txBody>
      </p:sp>
    </p:spTree>
    <p:extLst>
      <p:ext uri="{BB962C8B-B14F-4D97-AF65-F5344CB8AC3E}">
        <p14:creationId xmlns:p14="http://schemas.microsoft.com/office/powerpoint/2010/main" val="233648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II. K-Nearest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1667904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4073" y="524122"/>
                <a:ext cx="8849927" cy="437748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Puede utilizarse para 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regresión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o 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clasificación (supervisada o no supervisada)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Idea general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para cada una de las observaciones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vamos a aproximar la </a:t>
                </a:r>
                <a:r>
                  <a:rPr lang="en-GB" sz="1600" i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probabilidad condicional </a:t>
                </a:r>
                <a:r>
                  <a:rPr lang="es-AR" sz="1600" dirty="0">
                    <a:solidFill>
                      <a:schemeClr val="bg1">
                        <a:lumMod val="50000"/>
                      </a:schemeClr>
                    </a:solidFill>
                    <a:latin typeface="Proxima Nova" panose="020B0604020202020204" charset="0"/>
                    <a:ea typeface="Cambria Math" panose="02040503050406030204" pitchFamily="18" charset="0"/>
                  </a:rPr>
                  <a:t>Pr(Y = j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b="0" i="1" u="none" strike="noStrike" baseline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u="none" strike="noStrike" baseline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u="none" strike="noStrike" baseline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sz="1600" dirty="0">
                    <a:solidFill>
                      <a:schemeClr val="bg1">
                        <a:lumMod val="50000"/>
                      </a:schemeClr>
                    </a:solidFill>
                    <a:latin typeface="Proxima Nova" panose="020B0604020202020204" charset="0"/>
                    <a:ea typeface="Cambria Math" panose="02040503050406030204" pitchFamily="18" charset="0"/>
                  </a:rPr>
                  <a:t>) </a:t>
                </a:r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a partir de lo que sucede con sus “vecinos cercanos”</a:t>
                </a:r>
                <a:b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 1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Definir cantidad de vecinos cercanos a utilizar (K)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 2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Identificar cuales son los vecinos cercanos de cada observación. 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Medida de distancia (euclídea)</a:t>
                </a:r>
                <a:b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 3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Se estima la probabilidad condicional de cada observación de pertenercer a la categoría </a:t>
                </a:r>
                <a:r>
                  <a:rPr lang="en-GB" sz="1600" i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j 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como el % de casos vecinos que efectivamente son categoría j: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0)</m:t>
                      </m:r>
                      <m:r>
                        <a:rPr lang="es-MX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b="1" dirty="0">
                    <a:solidFill>
                      <a:schemeClr val="accent3"/>
                    </a:solidFill>
                  </a:rPr>
                  <a:t>Paso 4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: Se asigna la categoría correspondiente en función de la probabilidad condicional estimada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El modelo es como una “votación” realizada entre los vecinos cercanos. Se suele asignar 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ponderaciones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a cada vecino en función de la distancia al punto a predecir 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endParaRPr sz="1600" dirty="0">
                  <a:solidFill>
                    <a:schemeClr val="accent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073" y="524122"/>
                <a:ext cx="8849927" cy="4377487"/>
              </a:xfrm>
              <a:prstGeom prst="rect">
                <a:avLst/>
              </a:prstGeom>
              <a:blipFill>
                <a:blip r:embed="rId3"/>
                <a:stretch>
                  <a:fillRect l="-2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0" y="13759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K-Nearest Neighbors – clasificación supervisada</a:t>
            </a:r>
          </a:p>
        </p:txBody>
      </p:sp>
    </p:spTree>
    <p:extLst>
      <p:ext uri="{BB962C8B-B14F-4D97-AF65-F5344CB8AC3E}">
        <p14:creationId xmlns:p14="http://schemas.microsoft.com/office/powerpoint/2010/main" val="148765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530800" y="252593"/>
                <a:ext cx="6175396" cy="297970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:br>
                  <a:rPr lang="en-GB" sz="1600" dirty="0">
                    <a:solidFill>
                      <a:schemeClr val="accent3"/>
                    </a:solidFill>
                    <a:latin typeface="+mj-lt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El problema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¿Como clasificar a un caso como el x?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 1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Definimos K. Elegimos K </a:t>
                </a:r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= 3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Pasos 2 y 3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Identifico los vecinos cercanos y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estimo 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Prob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condicionales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0)</m:t>
                      </m:r>
                      <m:r>
                        <a:rPr lang="es-MX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az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ú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0)</m:t>
                      </m:r>
                      <m:r>
                        <a:rPr lang="es-MX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∗2=66,6%</m:t>
                      </m:r>
                    </m:oMath>
                  </m:oMathPara>
                </a14:m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 4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Como la 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Pr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es mayor a 0,5 asignaría el caso a “azul”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Si generalizo este método puedo armar una grilla que contenga cual sería la clasificación que le cabe a cada combinación de X1 y X2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endParaRPr sz="1600" dirty="0">
                  <a:solidFill>
                    <a:schemeClr val="accent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0800" y="252593"/>
                <a:ext cx="6175396" cy="2979706"/>
              </a:xfrm>
              <a:prstGeom prst="rect">
                <a:avLst/>
              </a:prstGeom>
              <a:blipFill>
                <a:blip r:embed="rId3"/>
                <a:stretch>
                  <a:fillRect l="-296" b="-33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D467AA83-7CD9-22B4-0B05-637CDD5D93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271"/>
          <a:stretch/>
        </p:blipFill>
        <p:spPr>
          <a:xfrm>
            <a:off x="437804" y="2968699"/>
            <a:ext cx="1768482" cy="2095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B26207-04FB-C759-728E-CF65A4E4C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93" y="486719"/>
            <a:ext cx="2228850" cy="2343150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09D82E46-4F46-EE7C-1FBA-D3217E60D2AC}"/>
              </a:ext>
            </a:extLst>
          </p:cNvPr>
          <p:cNvSpPr/>
          <p:nvPr/>
        </p:nvSpPr>
        <p:spPr>
          <a:xfrm>
            <a:off x="877311" y="1222559"/>
            <a:ext cx="202019" cy="21265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F4D6D53-0FA0-FBB9-3355-F6EE1C036596}"/>
              </a:ext>
            </a:extLst>
          </p:cNvPr>
          <p:cNvSpPr/>
          <p:nvPr/>
        </p:nvSpPr>
        <p:spPr>
          <a:xfrm>
            <a:off x="6441047" y="565998"/>
            <a:ext cx="192907" cy="18772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8749595A-48DD-D18D-AEC0-D844A514C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954" y="1196143"/>
            <a:ext cx="1787031" cy="2028806"/>
          </a:xfrm>
          <a:prstGeom prst="rect">
            <a:avLst/>
          </a:prstGeom>
        </p:spPr>
      </p:pic>
      <p:sp>
        <p:nvSpPr>
          <p:cNvPr id="20" name="Google Shape;284;p49">
            <a:extLst>
              <a:ext uri="{FF2B5EF4-FFF2-40B4-BE49-F238E27FC236}">
                <a16:creationId xmlns:a16="http://schemas.microsoft.com/office/drawing/2014/main" id="{52859AFE-896F-97E2-5347-E656A248CFDD}"/>
              </a:ext>
            </a:extLst>
          </p:cNvPr>
          <p:cNvSpPr txBox="1">
            <a:spLocks/>
          </p:cNvSpPr>
          <p:nvPr/>
        </p:nvSpPr>
        <p:spPr>
          <a:xfrm>
            <a:off x="0" y="13759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K-Nearest Neighbors – clasificación supervisada</a:t>
            </a:r>
          </a:p>
        </p:txBody>
      </p:sp>
    </p:spTree>
    <p:extLst>
      <p:ext uri="{BB962C8B-B14F-4D97-AF65-F5344CB8AC3E}">
        <p14:creationId xmlns:p14="http://schemas.microsoft.com/office/powerpoint/2010/main" val="5051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59CC720-4A61-EDFA-26C5-770847AE573E}"/>
              </a:ext>
            </a:extLst>
          </p:cNvPr>
          <p:cNvSpPr txBox="1"/>
          <p:nvPr/>
        </p:nvSpPr>
        <p:spPr>
          <a:xfrm>
            <a:off x="4702137" y="904051"/>
            <a:ext cx="46038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accent3"/>
                </a:solidFill>
                <a:latin typeface="Proxima Nova" panose="020B0604020202020204" charset="0"/>
              </a:rPr>
              <a:t>¿Que pasa cuando variamos K?, ¿qué podemos decir sobre el </a:t>
            </a:r>
            <a:r>
              <a:rPr lang="en-GB" sz="1400" b="1" i="1" dirty="0">
                <a:solidFill>
                  <a:schemeClr val="accent3"/>
                </a:solidFill>
                <a:latin typeface="Proxima Nova" panose="020B0604020202020204" charset="0"/>
              </a:rPr>
              <a:t>trade off </a:t>
            </a:r>
            <a:r>
              <a:rPr lang="en-GB" sz="1400" b="1" dirty="0">
                <a:solidFill>
                  <a:schemeClr val="accent3"/>
                </a:solidFill>
                <a:latin typeface="Proxima Nova" panose="020B0604020202020204" charset="0"/>
              </a:rPr>
              <a:t>varianza desvío?, ¿Qué piensan que puede pasar con el </a:t>
            </a:r>
            <a:r>
              <a:rPr lang="en-GB" sz="1400" b="1" i="1" dirty="0">
                <a:solidFill>
                  <a:schemeClr val="accent3"/>
                </a:solidFill>
                <a:latin typeface="Proxima Nova" panose="020B0604020202020204" charset="0"/>
              </a:rPr>
              <a:t>error rate </a:t>
            </a:r>
            <a:r>
              <a:rPr lang="en-GB" sz="1400" b="1" dirty="0">
                <a:solidFill>
                  <a:schemeClr val="accent3"/>
                </a:solidFill>
                <a:latin typeface="Proxima Nova" panose="020B0604020202020204" charset="0"/>
              </a:rPr>
              <a:t>en el train y en el test set?</a:t>
            </a:r>
            <a:endParaRPr lang="es-AR" dirty="0">
              <a:latin typeface="Proxima Nova" panose="020B060402020202020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845F521-CDB6-F342-79D0-0AF715B43317}"/>
              </a:ext>
            </a:extLst>
          </p:cNvPr>
          <p:cNvSpPr txBox="1"/>
          <p:nvPr/>
        </p:nvSpPr>
        <p:spPr>
          <a:xfrm>
            <a:off x="4540104" y="1804315"/>
            <a:ext cx="460389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200" b="1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3"/>
                </a:solidFill>
                <a:latin typeface="Proxima Nova" panose="020B0604020202020204" charset="0"/>
              </a:rPr>
              <a:t>A menor K, mayor flexibilidad del “decision boundary”.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3"/>
                </a:solidFill>
                <a:latin typeface="Proxima Nova" panose="020B0604020202020204" charset="0"/>
              </a:rPr>
              <a:t>Si elijo un K bajo, mi decision boundary es muy sensible a los datos de turno. </a:t>
            </a:r>
            <a:endParaRPr lang="en-GB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3"/>
                </a:solidFill>
                <a:latin typeface="Proxima Nova" panose="020B0604020202020204" charset="0"/>
              </a:rPr>
              <a:t>Si elijo un K alto, mi decision boundary no va a cambiar mucho por más de que se modifiquen un poco los datos</a:t>
            </a:r>
            <a:endParaRPr lang="es-AR" dirty="0">
              <a:latin typeface="Proxima Nova" panose="020B060402020202020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FF54CD4-F7C8-3584-9629-9990632C9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" y="744980"/>
            <a:ext cx="4529519" cy="3060019"/>
          </a:xfrm>
          <a:prstGeom prst="rect">
            <a:avLst/>
          </a:prstGeom>
        </p:spPr>
      </p:pic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0" y="13759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K-Nearest Neighbors – clasificación supervisada</a:t>
            </a:r>
          </a:p>
        </p:txBody>
      </p:sp>
    </p:spTree>
    <p:extLst>
      <p:ext uri="{BB962C8B-B14F-4D97-AF65-F5344CB8AC3E}">
        <p14:creationId xmlns:p14="http://schemas.microsoft.com/office/powerpoint/2010/main" val="2911975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0" y="13759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K-Nearest Neighbors – clasificación supervisada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2504D8-3617-846F-6B39-E043D6B8FEC7}"/>
              </a:ext>
            </a:extLst>
          </p:cNvPr>
          <p:cNvSpPr txBox="1"/>
          <p:nvPr/>
        </p:nvSpPr>
        <p:spPr>
          <a:xfrm>
            <a:off x="-1" y="671404"/>
            <a:ext cx="881439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accent3"/>
                </a:solidFill>
                <a:latin typeface="Proxima Nova" panose="020B0604020202020204" charset="0"/>
              </a:rPr>
              <a:t>Ventajas: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Proxima Nova" panose="020B0604020202020204" charset="0"/>
              </a:rPr>
              <a:t>No necesito suposiciones sobre los datos, con determinar K y la medida de distancia ya es suficiente. Fácil de utilizar y de comprender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r>
              <a:rPr lang="en-GB" b="1" dirty="0">
                <a:solidFill>
                  <a:schemeClr val="accent3"/>
                </a:solidFill>
                <a:latin typeface="Proxima Nova" panose="020B0604020202020204" charset="0"/>
              </a:rPr>
              <a:t>Desventajas: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Proxima Nova" panose="020B0604020202020204" charset="0"/>
              </a:rPr>
              <a:t>Al utilizar distancias entre los puntos es muy sensible a las diferencias de escala entre las variables. Puedo solucionarlo </a:t>
            </a:r>
            <a:r>
              <a:rPr lang="en-GB" b="1" dirty="0">
                <a:solidFill>
                  <a:schemeClr val="accent3"/>
                </a:solidFill>
                <a:highlight>
                  <a:schemeClr val="lt2"/>
                </a:highlight>
                <a:latin typeface="Proxima Nova" panose="020B0604020202020204" charset="0"/>
                <a:sym typeface="Proxima Nova"/>
              </a:rPr>
              <a:t>re-escalando las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3"/>
              </a:solidFill>
              <a:highlight>
                <a:schemeClr val="lt2"/>
              </a:highlight>
              <a:latin typeface="Proxima Nova" panose="020B0604020202020204" charset="0"/>
              <a:sym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Proxima Nova" panose="020B0604020202020204" charset="0"/>
              </a:rPr>
              <a:t>Muy sensible a outliers y atributos irrelevantes que se incluyan </a:t>
            </a:r>
            <a:r>
              <a:rPr lang="en-GB" dirty="0">
                <a:solidFill>
                  <a:schemeClr val="accent3"/>
                </a:solidFill>
                <a:latin typeface="Proxima Nova" panose="020B0604020202020204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chemeClr val="accent3"/>
                </a:solidFill>
                <a:latin typeface="Proxima Nova" panose="020B0604020202020204" charset="0"/>
              </a:rPr>
              <a:t> Afectan las distancias calculadas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3"/>
              </a:solidFill>
              <a:highlight>
                <a:schemeClr val="lt2"/>
              </a:highlight>
              <a:latin typeface="Proxima Nova" panose="020B0604020202020204" charset="0"/>
              <a:sym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3"/>
                </a:solidFill>
                <a:latin typeface="Proxima Nova" panose="020B0604020202020204" charset="0"/>
                <a:sym typeface="Proxima Nova"/>
              </a:rPr>
              <a:t>Alto costo computacional</a:t>
            </a:r>
            <a:r>
              <a:rPr lang="en-GB" dirty="0">
                <a:solidFill>
                  <a:schemeClr val="accent3"/>
                </a:solidFill>
                <a:latin typeface="Proxima Nova" panose="020B0604020202020204" charset="0"/>
                <a:sym typeface="Proxima Nova"/>
              </a:rPr>
              <a:t>. El modelo debe calcular para cada dato un conjunto de distancias y debe almacenar toda esa informaci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  <a:sym typeface="Proxima Nova"/>
              </a:rPr>
              <a:t>ó</a:t>
            </a:r>
            <a:r>
              <a:rPr lang="en-GB" dirty="0">
                <a:solidFill>
                  <a:schemeClr val="accent3"/>
                </a:solidFill>
                <a:latin typeface="Proxima Nova" panose="020B0604020202020204" charset="0"/>
                <a:sym typeface="Proxima Nova"/>
              </a:rPr>
              <a:t>n para luego predecir sobre datos nuevos</a:t>
            </a:r>
            <a:endParaRPr lang="es-AR" b="1" dirty="0">
              <a:solidFill>
                <a:schemeClr val="accent3"/>
              </a:solidFill>
              <a:highlight>
                <a:schemeClr val="lt2"/>
              </a:highlight>
              <a:latin typeface="Proxima Nova" panose="020B0604020202020204" charset="0"/>
              <a:sym typeface="Proxima Nova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8E8EF8-A6F8-5EA0-AAC6-1198071365BA}"/>
              </a:ext>
            </a:extLst>
          </p:cNvPr>
          <p:cNvSpPr txBox="1"/>
          <p:nvPr/>
        </p:nvSpPr>
        <p:spPr>
          <a:xfrm>
            <a:off x="-1" y="3897116"/>
            <a:ext cx="89419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u="sng" dirty="0" err="1">
                <a:solidFill>
                  <a:schemeClr val="accent3"/>
                </a:solidFill>
                <a:latin typeface="Proxima Nova" panose="020B0604020202020204" charset="0"/>
              </a:rPr>
              <a:t>Aplicabilidad</a:t>
            </a:r>
            <a:r>
              <a:rPr lang="en-GB" sz="1600" b="1" dirty="0">
                <a:solidFill>
                  <a:schemeClr val="accent3"/>
                </a:solidFill>
                <a:latin typeface="Proxima Nova" panose="020B0604020202020204" charset="0"/>
              </a:rPr>
              <a:t>: </a:t>
            </a: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Cuando tenemos pocos predictores (X)</a:t>
            </a:r>
            <a:r>
              <a:rPr lang="es-MX" sz="1600" b="1" dirty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y la frontera entre las clases es fuertemente no-lineal</a:t>
            </a:r>
            <a:r>
              <a:rPr lang="es-MX" sz="1600" b="1" dirty="0">
                <a:solidFill>
                  <a:schemeClr val="accent3"/>
                </a:solidFill>
                <a:latin typeface="Proxima Nova" panose="020B0604020202020204" charset="0"/>
              </a:rPr>
              <a:t>. </a:t>
            </a: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Cobra mayor sentido cuando tenemos predictores numéricos (por las distancias)</a:t>
            </a:r>
            <a:endParaRPr lang="es-AR" sz="16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4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II. Linear 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202272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72140" y="1690577"/>
            <a:ext cx="8463516" cy="1145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Teóricas 4 a 6: Modelos de clasificación y técnicas orientadas a la predicción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:r>
                  <a:rPr lang="es-MX" sz="18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Idea general</a:t>
                </a:r>
                <a: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Consiste en modelar la distribución de X para cada clase de Y, para luego usar el teorema de Bayes para estimar la probabilidad de Y, dados los posibles valores de X</a:t>
                </a:r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Para variables continuas, se asume que las distribuciones de X para cada clase de Y son normales con una media propia y una varianza común</a:t>
                </a:r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s-MX" sz="18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Teorema de Bayes:</a:t>
                </a:r>
                <a14:m>
                  <m:oMath xmlns:m="http://schemas.openxmlformats.org/officeDocument/2006/math">
                    <m:r>
                      <a:rPr lang="es-MX" sz="1800" b="1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sz="18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s-MX" sz="18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MX" sz="18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8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s-MX" sz="18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8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s-MX" sz="180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 ∗ 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MX" sz="1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MX" sz="1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sz="1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s-MX" sz="18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¿Para que nos sirve? </a:t>
                </a:r>
                <a: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LDA puede performar mejor que la regresión logística cuando:</a:t>
                </a:r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- Las categorías de </a:t>
                </a:r>
                <a:r>
                  <a:rPr lang="es-MX" sz="18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Y</a:t>
                </a:r>
                <a: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a predecir están bien separadas</a:t>
                </a:r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- La muestra es pequeña</a:t>
                </a:r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- Tenemos más de 2 categorías de la variable objetivo</a:t>
                </a:r>
                <a:br>
                  <a:rPr lang="es-MX" sz="1600" dirty="0">
                    <a:solidFill>
                      <a:schemeClr val="accent3"/>
                    </a:solidFill>
                  </a:rPr>
                </a:br>
                <a:endParaRPr lang="es-MX" sz="1600" dirty="0">
                  <a:solidFill>
                    <a:schemeClr val="accent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  <a:blipFill>
                <a:blip r:embed="rId3"/>
                <a:stretch>
                  <a:fillRect l="-350" r="-28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329327" y="137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Linear 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182222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9551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Medidas de la calidad del fit, split train-test y cross-validation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Error Rate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</p:spPr>
            <p:txBody>
              <a:bodyPr>
                <a:normAutofit/>
              </a:bodyPr>
              <a:lstStyle/>
              <a:p>
                <a:pPr marL="114300" indent="0" algn="ctr">
                  <a:buNone/>
                </a:pPr>
                <a:r>
                  <a:rPr lang="es-AR" dirty="0"/>
                  <a:t>Una primera medida para </a:t>
                </a:r>
                <a:r>
                  <a:rPr lang="es-AR" sz="1700" b="1" dirty="0">
                    <a:highlight>
                      <a:schemeClr val="lt2"/>
                    </a:highlight>
                  </a:rPr>
                  <a:t>evaluar nuestro modelo de clasificación</a:t>
                </a:r>
                <a:r>
                  <a:rPr lang="es-AR" dirty="0"/>
                  <a:t>:</a:t>
                </a:r>
              </a:p>
              <a:p>
                <a:pPr marL="114300" indent="0" algn="ctr">
                  <a:buNone/>
                </a:pPr>
                <a:endParaRPr lang="es-AR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  <a:p>
                <a:pPr marL="114300" indent="0">
                  <a:buNone/>
                </a:pPr>
                <a:r>
                  <a:rPr lang="es-AR" dirty="0"/>
                  <a:t>Donde: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AR" dirty="0"/>
                  <a:t> = 1  cuando nuestro modelo haya clasificado bien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/>
                  <a:t>)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AR" dirty="0"/>
                  <a:t> = 0 cuando nuestro modelo haya clasificado mal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/>
                  <a:t>)</a:t>
                </a:r>
              </a:p>
              <a:p>
                <a:pPr marL="114300" indent="0">
                  <a:buNone/>
                </a:pPr>
                <a:endParaRPr lang="es-AR" dirty="0"/>
              </a:p>
              <a:p>
                <a:pPr marL="114300" indent="0">
                  <a:buNone/>
                </a:pPr>
                <a:r>
                  <a:rPr lang="es-AR" b="1" dirty="0"/>
                  <a:t>Muestra que % de los casos nuestro modelo pifia en la clasificación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  <a:blipFill>
                <a:blip r:embed="rId3"/>
                <a:stretch>
                  <a:fillRect b="-9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áfico 6" descr="Diana contorno">
            <a:extLst>
              <a:ext uri="{FF2B5EF4-FFF2-40B4-BE49-F238E27FC236}">
                <a16:creationId xmlns:a16="http://schemas.microsoft.com/office/drawing/2014/main" id="{86CA212D-73AA-B9A8-DA8B-223240F87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7900" y="39380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16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7494801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Matriz de confusion (repaso)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9140192"/>
                  </p:ext>
                </p:extLst>
              </p:nvPr>
            </p:nvGraphicFramePr>
            <p:xfrm>
              <a:off x="-1213121" y="-295468"/>
              <a:ext cx="9442720" cy="521834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17841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98674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3822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38221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38221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Sensitivity/Recall</a:t>
                          </a: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38221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Specificity</a:t>
                          </a: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65456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Precision</a:t>
                          </a: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Negative Predictive Value</a:t>
                          </a: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Accuracy</a:t>
                          </a: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  <a:p>
                          <a:pPr algn="ctr" fontAlgn="ctr"/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(Accu =  1 - Error rate)</a:t>
                          </a:r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9140192"/>
                  </p:ext>
                </p:extLst>
              </p:nvPr>
            </p:nvGraphicFramePr>
            <p:xfrm>
              <a:off x="-1213121" y="-295468"/>
              <a:ext cx="9442720" cy="521834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17841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98674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3822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38221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38221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000" t="-199415" r="-645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38221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000" t="-301176" r="-645" b="-11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65456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00000" t="-389714" r="-200645" b="-9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300000" t="-389714" r="-100645" b="-9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000" t="-389714" r="-645" b="-9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3329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Overfitting (repaso)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5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Overfitting (Repaso)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76947B-D44F-E647-1A67-6EB92A1F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00" y="825293"/>
            <a:ext cx="52863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edificio, caja, ladrillo&#10;&#10;Descripción generada automáticamente">
            <a:extLst>
              <a:ext uri="{FF2B5EF4-FFF2-40B4-BE49-F238E27FC236}">
                <a16:creationId xmlns:a16="http://schemas.microsoft.com/office/drawing/2014/main" id="{E5087688-1A92-5B0F-3E1E-4C7C8DE49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62" y="784080"/>
            <a:ext cx="2386380" cy="3575339"/>
          </a:xfrm>
          <a:prstGeom prst="rect">
            <a:avLst/>
          </a:prstGeom>
        </p:spPr>
      </p:pic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2838893" y="2456121"/>
            <a:ext cx="6015945" cy="217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El problema está centralmente ligado a la </a:t>
            </a:r>
            <a:r>
              <a:rPr lang="es-MX" sz="1600" b="1" dirty="0">
                <a:solidFill>
                  <a:schemeClr val="accent3"/>
                </a:solidFill>
                <a:highlight>
                  <a:schemeClr val="lt2"/>
                </a:highlight>
              </a:rPr>
              <a:t>predicción.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Nuestro interés no es que el modelo tenga buenas métricas en los datos con los que se entrenó, sino que sea bueno para predecir datos nuevos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Overfitting se puede producir por varias causas. Ej: polinomios de muy alto grado, utilización de una gran cantidad de variables, valores de parámetros que otorgan mucha flexibilidad (como un K bajo en KNN)</a:t>
            </a:r>
          </a:p>
        </p:txBody>
      </p:sp>
    </p:spTree>
    <p:extLst>
      <p:ext uri="{BB962C8B-B14F-4D97-AF65-F5344CB8AC3E}">
        <p14:creationId xmlns:p14="http://schemas.microsoft.com/office/powerpoint/2010/main" val="326188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Train y test (repaso)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23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Train – Test split</a:t>
            </a:r>
          </a:p>
        </p:txBody>
      </p:sp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5007330" y="825293"/>
            <a:ext cx="3913386" cy="387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Técnica para lidiar con el overfitting: Se evalua la calidad de las predicciones sobre datos no utilizados para entrenar el modelo. ¿En qué consiste?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Se divide el dataset (usualmente 80% - 20%) utilizando una parte para entrenamiento del modelo y otra para testeo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Se estiman las métricas de calidad de las predicciones en la base de testeo (es decir sobre casos que no fueron utilizados para entrenar el modelo)</a:t>
            </a:r>
            <a:endParaRPr lang="es-MX" sz="1600" b="1" dirty="0">
              <a:solidFill>
                <a:schemeClr val="accent3"/>
              </a:solidFill>
              <a:highlight>
                <a:schemeClr val="lt2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En algunos casos, se recomienda dejar parte del </a:t>
            </a:r>
            <a:r>
              <a:rPr lang="es-MX" sz="1600" i="1" dirty="0"/>
              <a:t>subset </a:t>
            </a:r>
            <a:r>
              <a:rPr lang="es-MX" sz="1600" dirty="0"/>
              <a:t>de training para realizar operaciones de validación. Esto es para ajustar algún parámetro si es que el modelo lo tiene (Ejemplo el valor </a:t>
            </a:r>
            <a:r>
              <a:rPr lang="es-MX" sz="1600" b="1" dirty="0"/>
              <a:t>K</a:t>
            </a:r>
            <a:r>
              <a:rPr lang="es-MX" sz="1600" b="1" i="1" dirty="0"/>
              <a:t> </a:t>
            </a:r>
            <a:r>
              <a:rPr lang="es-MX" sz="1600" dirty="0"/>
              <a:t>en KNN)</a:t>
            </a:r>
          </a:p>
        </p:txBody>
      </p:sp>
      <p:pic>
        <p:nvPicPr>
          <p:cNvPr id="4098" name="Picture 2" descr="How to Train and Test Data Like a Pro - SDS Club">
            <a:extLst>
              <a:ext uri="{FF2B5EF4-FFF2-40B4-BE49-F238E27FC236}">
                <a16:creationId xmlns:a16="http://schemas.microsoft.com/office/drawing/2014/main" id="{85EA6626-8BF2-F225-862E-889C7E536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" y="679026"/>
            <a:ext cx="4985179" cy="36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84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125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Problema de utilizar un solo dataset de testing</a:t>
            </a:r>
            <a:endParaRPr lang="es-MX"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95A32A-922B-082C-2B63-8D6EF8D55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4" y="811187"/>
            <a:ext cx="5125147" cy="321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84;p49">
            <a:extLst>
              <a:ext uri="{FF2B5EF4-FFF2-40B4-BE49-F238E27FC236}">
                <a16:creationId xmlns:a16="http://schemas.microsoft.com/office/drawing/2014/main" id="{AE910F55-4332-CDD8-CE76-4BDBFDF497C8}"/>
              </a:ext>
            </a:extLst>
          </p:cNvPr>
          <p:cNvSpPr txBox="1">
            <a:spLocks/>
          </p:cNvSpPr>
          <p:nvPr/>
        </p:nvSpPr>
        <p:spPr>
          <a:xfrm>
            <a:off x="5241850" y="811187"/>
            <a:ext cx="3678865" cy="387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Las métricas calculadas sobre el data set de testing estarán muy ligadas a los datos que aleatoriamente quedaron seleccionados en él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El gráfico de la derecha muestra que, para un mismo dataset, al cambiar el </a:t>
            </a:r>
            <a:r>
              <a:rPr lang="es-MX" sz="1600" b="1" i="1" dirty="0"/>
              <a:t>subset</a:t>
            </a:r>
            <a:r>
              <a:rPr lang="es-MX" sz="1600" dirty="0"/>
              <a:t> de testing se pueden obtener diferencias significativas en el MSE (se muestra el error alcanzado con modelos que utilizan polinomios de distintos grados) </a:t>
            </a:r>
            <a:endParaRPr lang="es-MX" sz="1600"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9240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 clases 4 a 6</a:t>
            </a:r>
            <a:endParaRPr dirty="0"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sz="1400" b="1" dirty="0"/>
              <a:t>Modelos de </a:t>
            </a:r>
            <a:r>
              <a:rPr lang="en-GB" sz="1400" b="1" dirty="0">
                <a:highlight>
                  <a:schemeClr val="lt2"/>
                </a:highlight>
              </a:rPr>
              <a:t>clasificación</a:t>
            </a:r>
          </a:p>
          <a:p>
            <a:pPr marL="9398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s-AR" dirty="0"/>
              <a:t>Regresión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logística</a:t>
            </a:r>
            <a:r>
              <a:rPr lang="en-GB" dirty="0"/>
              <a:t> (simple y multiple)</a:t>
            </a:r>
          </a:p>
          <a:p>
            <a:pPr lvl="1">
              <a:lnSpc>
                <a:spcPct val="150000"/>
              </a:lnSpc>
              <a:buFont typeface="Proxima Nova"/>
              <a:buAutoNum type="alphaLcParenR"/>
            </a:pPr>
            <a:r>
              <a:rPr lang="es-MX" dirty="0"/>
              <a:t>El clasificador de </a:t>
            </a:r>
            <a:r>
              <a:rPr lang="es-MX" dirty="0">
                <a:highlight>
                  <a:schemeClr val="lt2"/>
                </a:highlight>
              </a:rPr>
              <a:t>Bayes, KNN y LDA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sz="1400" b="1" dirty="0"/>
              <a:t>Cuestiones asociadas al enfoque ML para predicción:</a:t>
            </a:r>
          </a:p>
          <a:p>
            <a:pPr lvl="1" indent="-342900">
              <a:lnSpc>
                <a:spcPct val="150000"/>
              </a:lnSpc>
              <a:buSzPts val="1800"/>
              <a:buFont typeface="Proxima Nova"/>
              <a:buAutoNum type="alphaLcParenR"/>
            </a:pPr>
            <a:r>
              <a:rPr lang="en-GB" dirty="0">
                <a:highlight>
                  <a:schemeClr val="lt2"/>
                </a:highlight>
              </a:rPr>
              <a:t>Métricas</a:t>
            </a:r>
            <a:r>
              <a:rPr lang="en-GB" dirty="0"/>
              <a:t> de rendimiento</a:t>
            </a:r>
          </a:p>
          <a:p>
            <a:pPr lvl="1" indent="-342900">
              <a:lnSpc>
                <a:spcPct val="150000"/>
              </a:lnSpc>
              <a:buSzPts val="1800"/>
              <a:buAutoNum type="alphaLcParenR"/>
            </a:pPr>
            <a:r>
              <a:rPr lang="en-GB" dirty="0"/>
              <a:t>Problemas de </a:t>
            </a:r>
            <a:r>
              <a:rPr lang="en-GB" dirty="0">
                <a:highlight>
                  <a:schemeClr val="lt2"/>
                </a:highlight>
              </a:rPr>
              <a:t>overfitting</a:t>
            </a:r>
          </a:p>
          <a:p>
            <a:pPr lvl="1" indent="-342900">
              <a:lnSpc>
                <a:spcPct val="150000"/>
              </a:lnSpc>
              <a:buSzPts val="1800"/>
              <a:buAutoNum type="alphaLcParenR"/>
            </a:pPr>
            <a:r>
              <a:rPr lang="en-GB" dirty="0">
                <a:highlight>
                  <a:schemeClr val="lt2"/>
                </a:highlight>
              </a:rPr>
              <a:t>Train-Test</a:t>
            </a:r>
            <a:r>
              <a:rPr lang="en-GB" dirty="0"/>
              <a:t> split</a:t>
            </a:r>
          </a:p>
          <a:p>
            <a:pPr lvl="1" indent="-342900">
              <a:lnSpc>
                <a:spcPct val="150000"/>
              </a:lnSpc>
              <a:buSzPts val="1800"/>
              <a:buAutoNum type="alphaLcParenR"/>
            </a:pPr>
            <a:r>
              <a:rPr lang="en-GB" dirty="0"/>
              <a:t>K-fold cross-validation</a:t>
            </a:r>
            <a:r>
              <a:rPr lang="en-GB" dirty="0">
                <a:highlight>
                  <a:schemeClr val="lt2"/>
                </a:highlight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VIII. K-fold Cross Validation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6866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125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K-fold cross validation</a:t>
            </a:r>
            <a:endParaRPr lang="es-MX"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1028" name="Picture 4" descr="Cross-Validation: K Fold vs Monte Carlo | by Rebecca Patro | Towards Data  Science">
            <a:extLst>
              <a:ext uri="{FF2B5EF4-FFF2-40B4-BE49-F238E27FC236}">
                <a16:creationId xmlns:a16="http://schemas.microsoft.com/office/drawing/2014/main" id="{443B4455-8207-8D17-884E-68D93DAF2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635940"/>
            <a:ext cx="6812749" cy="305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E3F3CE35-6F88-1569-8D0D-9A2ADAB1D6C5}"/>
              </a:ext>
            </a:extLst>
          </p:cNvPr>
          <p:cNvSpPr txBox="1">
            <a:spLocks/>
          </p:cNvSpPr>
          <p:nvPr/>
        </p:nvSpPr>
        <p:spPr>
          <a:xfrm>
            <a:off x="127590" y="3678414"/>
            <a:ext cx="8442251" cy="133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define un </a:t>
            </a:r>
            <a:r>
              <a:rPr lang="es-MX" sz="1600" b="1" dirty="0"/>
              <a:t>K </a:t>
            </a:r>
            <a:r>
              <a:rPr lang="es-MX" sz="1600" dirty="0"/>
              <a:t>(usualmente 5 o 10, por convención)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divide el dataset en </a:t>
            </a:r>
            <a:r>
              <a:rPr lang="es-MX" sz="1600" b="1" dirty="0"/>
              <a:t>K</a:t>
            </a:r>
            <a:r>
              <a:rPr lang="es-MX" sz="1600" dirty="0"/>
              <a:t> particiones.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realizan </a:t>
            </a:r>
            <a:r>
              <a:rPr lang="es-MX" sz="1600" b="1" dirty="0"/>
              <a:t>K </a:t>
            </a:r>
            <a:r>
              <a:rPr lang="es-MX" sz="1600" dirty="0"/>
              <a:t>iteraciones, usando en cada iteración una partición distinta como </a:t>
            </a:r>
            <a:r>
              <a:rPr lang="es-MX" sz="1600" i="1" dirty="0"/>
              <a:t>subset de </a:t>
            </a:r>
            <a:r>
              <a:rPr lang="es-MX" sz="1600" dirty="0"/>
              <a:t>testing para las restantes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calcula un promedio sobre las métricas de error (u otras) que arroja cada iteración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A94662B5-1991-855E-3872-3DCE92C284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42316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Prima Nova"/>
              </a:rPr>
              <a:t>IX. </a:t>
            </a:r>
            <a:r>
              <a:rPr lang="en-GB" dirty="0" err="1">
                <a:latin typeface="Prima Nova"/>
              </a:rPr>
              <a:t>Ajuste</a:t>
            </a:r>
            <a:r>
              <a:rPr lang="en-GB" dirty="0">
                <a:latin typeface="Prima Nova"/>
              </a:rPr>
              <a:t> de hiperparámetros</a:t>
            </a:r>
            <a:endParaRPr dirty="0">
              <a:latin typeface="Prima Nova"/>
            </a:endParaRPr>
          </a:p>
        </p:txBody>
      </p:sp>
    </p:spTree>
    <p:extLst>
      <p:ext uri="{BB962C8B-B14F-4D97-AF65-F5344CB8AC3E}">
        <p14:creationId xmlns:p14="http://schemas.microsoft.com/office/powerpoint/2010/main" val="622029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AE8CA3-1474-0462-4FB3-AC44789AB93E}"/>
              </a:ext>
            </a:extLst>
          </p:cNvPr>
          <p:cNvSpPr/>
          <p:nvPr/>
        </p:nvSpPr>
        <p:spPr>
          <a:xfrm>
            <a:off x="685800" y="1303020"/>
            <a:ext cx="1821180" cy="63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Especificación</a:t>
            </a:r>
            <a:r>
              <a:rPr lang="en-US" dirty="0"/>
              <a:t> de un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14F17-07BB-AA6F-5524-B2FD099C5A92}"/>
              </a:ext>
            </a:extLst>
          </p:cNvPr>
          <p:cNvSpPr/>
          <p:nvPr/>
        </p:nvSpPr>
        <p:spPr>
          <a:xfrm>
            <a:off x="685800" y="2255520"/>
            <a:ext cx="1821180" cy="6324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KNN (K=5)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0AD5C-676C-BBAD-3523-18F60EE7B3B3}"/>
              </a:ext>
            </a:extLst>
          </p:cNvPr>
          <p:cNvSpPr/>
          <p:nvPr/>
        </p:nvSpPr>
        <p:spPr>
          <a:xfrm>
            <a:off x="685800" y="3040380"/>
            <a:ext cx="1821180" cy="6324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KNN (K=10)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FAAD43-94FA-E4AE-4734-170A361BE091}"/>
              </a:ext>
            </a:extLst>
          </p:cNvPr>
          <p:cNvSpPr/>
          <p:nvPr/>
        </p:nvSpPr>
        <p:spPr>
          <a:xfrm>
            <a:off x="3661410" y="1303020"/>
            <a:ext cx="1821180" cy="63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Ajuste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2D0A29-E8DC-1752-41B9-EA961B718C24}"/>
              </a:ext>
            </a:extLst>
          </p:cNvPr>
          <p:cNvSpPr/>
          <p:nvPr/>
        </p:nvSpPr>
        <p:spPr>
          <a:xfrm>
            <a:off x="3661410" y="2251710"/>
            <a:ext cx="1821180" cy="6324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Accuracy = 0.8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BF6FA-FDA2-3C0F-76BD-F24C9A8E21B1}"/>
              </a:ext>
            </a:extLst>
          </p:cNvPr>
          <p:cNvSpPr/>
          <p:nvPr/>
        </p:nvSpPr>
        <p:spPr>
          <a:xfrm>
            <a:off x="3661410" y="3040380"/>
            <a:ext cx="1821180" cy="6324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Accuracy = 0.9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B9453F-EEBB-1C9D-8568-FBC44E885790}"/>
              </a:ext>
            </a:extLst>
          </p:cNvPr>
          <p:cNvSpPr/>
          <p:nvPr/>
        </p:nvSpPr>
        <p:spPr>
          <a:xfrm>
            <a:off x="6637020" y="1303020"/>
            <a:ext cx="1821180" cy="63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Selección</a:t>
            </a:r>
            <a:r>
              <a:rPr lang="en-US" dirty="0"/>
              <a:t> del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53AE6-C40D-62B1-55FC-BD9FE32EE8F5}"/>
              </a:ext>
            </a:extLst>
          </p:cNvPr>
          <p:cNvSpPr/>
          <p:nvPr/>
        </p:nvSpPr>
        <p:spPr>
          <a:xfrm>
            <a:off x="6637020" y="2537460"/>
            <a:ext cx="1821180" cy="6324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KNN (K=10)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CF6857-5E66-198F-A643-B8390782D400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2506980" y="2567940"/>
            <a:ext cx="1154430" cy="381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10F9C9-AB71-E146-9956-8504BFB348A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506980" y="3356610"/>
            <a:ext cx="115443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64F16E-4301-7EB5-E23D-D05874EB91A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482590" y="2567940"/>
            <a:ext cx="1154430" cy="28575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63661D-55C1-0277-4CF9-851D147719F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482590" y="2853690"/>
            <a:ext cx="1154430" cy="50292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E4EA514-5AA1-7FA8-DB45-8686653512A0}"/>
              </a:ext>
            </a:extLst>
          </p:cNvPr>
          <p:cNvSpPr/>
          <p:nvPr/>
        </p:nvSpPr>
        <p:spPr>
          <a:xfrm>
            <a:off x="2748915" y="1497330"/>
            <a:ext cx="670560" cy="24384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6C1B59B-855E-25AA-5390-CB5F6AC3C5AA}"/>
              </a:ext>
            </a:extLst>
          </p:cNvPr>
          <p:cNvSpPr/>
          <p:nvPr/>
        </p:nvSpPr>
        <p:spPr>
          <a:xfrm>
            <a:off x="5724525" y="1497330"/>
            <a:ext cx="670560" cy="24384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9F854-B7C7-14BC-C94F-CDA16A94DFD9}"/>
              </a:ext>
            </a:extLst>
          </p:cNvPr>
          <p:cNvSpPr txBox="1"/>
          <p:nvPr/>
        </p:nvSpPr>
        <p:spPr>
          <a:xfrm>
            <a:off x="685800" y="52512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Ajuste de hiperparámetros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8923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AE8CA3-1474-0462-4FB3-AC44789AB93E}"/>
              </a:ext>
            </a:extLst>
          </p:cNvPr>
          <p:cNvSpPr/>
          <p:nvPr/>
        </p:nvSpPr>
        <p:spPr>
          <a:xfrm>
            <a:off x="685800" y="1303020"/>
            <a:ext cx="1821180" cy="63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Especificación</a:t>
            </a:r>
            <a:r>
              <a:rPr lang="en-US" dirty="0"/>
              <a:t> de un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14F17-07BB-AA6F-5524-B2FD099C5A92}"/>
              </a:ext>
            </a:extLst>
          </p:cNvPr>
          <p:cNvSpPr/>
          <p:nvPr/>
        </p:nvSpPr>
        <p:spPr>
          <a:xfrm>
            <a:off x="685800" y="2255520"/>
            <a:ext cx="1821180" cy="6324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KNN (K=5)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0AD5C-676C-BBAD-3523-18F60EE7B3B3}"/>
              </a:ext>
            </a:extLst>
          </p:cNvPr>
          <p:cNvSpPr/>
          <p:nvPr/>
        </p:nvSpPr>
        <p:spPr>
          <a:xfrm>
            <a:off x="685800" y="3040380"/>
            <a:ext cx="1821180" cy="6324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KNN (K=10)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9F854-B7C7-14BC-C94F-CDA16A94DFD9}"/>
              </a:ext>
            </a:extLst>
          </p:cNvPr>
          <p:cNvSpPr txBox="1"/>
          <p:nvPr/>
        </p:nvSpPr>
        <p:spPr>
          <a:xfrm>
            <a:off x="685800" y="52512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Ajuste de hiperparámetros</a:t>
            </a:r>
            <a:endParaRPr lang="en-US" sz="2400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BE8EE19-014A-4BC8-C018-781260A31FDD}"/>
              </a:ext>
            </a:extLst>
          </p:cNvPr>
          <p:cNvSpPr/>
          <p:nvPr/>
        </p:nvSpPr>
        <p:spPr>
          <a:xfrm>
            <a:off x="2785110" y="2255520"/>
            <a:ext cx="236220" cy="13639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F97D2-1B2F-7918-3362-71C950DBCEF4}"/>
              </a:ext>
            </a:extLst>
          </p:cNvPr>
          <p:cNvSpPr txBox="1"/>
          <p:nvPr/>
        </p:nvSpPr>
        <p:spPr>
          <a:xfrm>
            <a:off x="3048000" y="2568178"/>
            <a:ext cx="2209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 es un </a:t>
            </a:r>
            <a:r>
              <a:rPr lang="en-US" dirty="0" err="1"/>
              <a:t>hiperparámetro</a:t>
            </a:r>
            <a:r>
              <a:rPr lang="en-US" dirty="0"/>
              <a:t>, algo que se define </a:t>
            </a:r>
            <a:r>
              <a:rPr lang="en-US" dirty="0" err="1"/>
              <a:t>previo</a:t>
            </a:r>
            <a:r>
              <a:rPr lang="en-US" dirty="0"/>
              <a:t> al </a:t>
            </a:r>
            <a:r>
              <a:rPr lang="en-US" dirty="0" err="1"/>
              <a:t>ajuste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952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Prima Nova"/>
              </a:rPr>
              <a:t>X. Caso </a:t>
            </a:r>
            <a:r>
              <a:rPr lang="en-GB" dirty="0" err="1">
                <a:latin typeface="Prima Nova"/>
              </a:rPr>
              <a:t>integrador</a:t>
            </a:r>
            <a:r>
              <a:rPr lang="en-GB" dirty="0">
                <a:latin typeface="Prima Nova"/>
              </a:rPr>
              <a:t> (EPH)</a:t>
            </a:r>
            <a:endParaRPr dirty="0">
              <a:latin typeface="Pr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446992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489F854-B7C7-14BC-C94F-CDA16A94DFD9}"/>
              </a:ext>
            </a:extLst>
          </p:cNvPr>
          <p:cNvSpPr txBox="1"/>
          <p:nvPr/>
        </p:nvSpPr>
        <p:spPr>
          <a:xfrm>
            <a:off x="685800" y="525125"/>
            <a:ext cx="6995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/>
              <a:t>Encuesta</a:t>
            </a:r>
            <a:r>
              <a:rPr lang="en-US" sz="2400" dirty="0"/>
              <a:t> permanente de hogares (EPH)</a:t>
            </a:r>
          </a:p>
        </p:txBody>
      </p:sp>
      <p:pic>
        <p:nvPicPr>
          <p:cNvPr id="1026" name="Picture 2" descr="README">
            <a:extLst>
              <a:ext uri="{FF2B5EF4-FFF2-40B4-BE49-F238E27FC236}">
                <a16:creationId xmlns:a16="http://schemas.microsoft.com/office/drawing/2014/main" id="{0379F552-A6C8-D918-445B-FA240B12F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26806"/>
            <a:ext cx="1133624" cy="132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ylinder 5">
            <a:extLst>
              <a:ext uri="{FF2B5EF4-FFF2-40B4-BE49-F238E27FC236}">
                <a16:creationId xmlns:a16="http://schemas.microsoft.com/office/drawing/2014/main" id="{95682800-650F-D664-35B2-46E858743443}"/>
              </a:ext>
            </a:extLst>
          </p:cNvPr>
          <p:cNvSpPr/>
          <p:nvPr/>
        </p:nvSpPr>
        <p:spPr>
          <a:xfrm>
            <a:off x="2590800" y="1979569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Datos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6E7A6E5-70F0-614C-768A-3093859D0AEB}"/>
              </a:ext>
            </a:extLst>
          </p:cNvPr>
          <p:cNvSpPr/>
          <p:nvPr/>
        </p:nvSpPr>
        <p:spPr>
          <a:xfrm>
            <a:off x="2004060" y="2491740"/>
            <a:ext cx="434340" cy="213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25FBC7-141B-BD5E-87AE-BC7AA61A62CF}"/>
              </a:ext>
            </a:extLst>
          </p:cNvPr>
          <p:cNvSpPr/>
          <p:nvPr/>
        </p:nvSpPr>
        <p:spPr>
          <a:xfrm>
            <a:off x="4276576" y="2114550"/>
            <a:ext cx="1741170" cy="967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Precariedad</a:t>
            </a:r>
            <a:r>
              <a:rPr lang="en-US" dirty="0"/>
              <a:t> = f(X)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7649DA-BD4D-AC84-3786-3819222BA8C5}"/>
              </a:ext>
            </a:extLst>
          </p:cNvPr>
          <p:cNvSpPr/>
          <p:nvPr/>
        </p:nvSpPr>
        <p:spPr>
          <a:xfrm>
            <a:off x="6416040" y="2114550"/>
            <a:ext cx="2217420" cy="2579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Variables (X)</a:t>
            </a:r>
          </a:p>
          <a:p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Tamaño</a:t>
            </a:r>
            <a:r>
              <a:rPr lang="en-US" sz="1200" dirty="0"/>
              <a:t> del establecimiento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Calificación</a:t>
            </a:r>
            <a:r>
              <a:rPr lang="en-US" sz="1200" dirty="0"/>
              <a:t> del </a:t>
            </a:r>
            <a:r>
              <a:rPr lang="en-US" sz="1200" dirty="0" err="1"/>
              <a:t>puesto</a:t>
            </a:r>
            <a:endParaRPr lang="en-US" sz="1200" dirty="0"/>
          </a:p>
          <a:p>
            <a:r>
              <a:rPr lang="en-US" sz="1200" dirty="0"/>
              <a:t>- Entre </a:t>
            </a:r>
            <a:r>
              <a:rPr lang="en-US" sz="1200" dirty="0" err="1"/>
              <a:t>otras</a:t>
            </a:r>
            <a:endParaRPr lang="en-US" sz="12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59E099C-0CAD-C964-A680-C534E0D97BEE}"/>
              </a:ext>
            </a:extLst>
          </p:cNvPr>
          <p:cNvSpPr/>
          <p:nvPr/>
        </p:nvSpPr>
        <p:spPr>
          <a:xfrm>
            <a:off x="3690134" y="2506912"/>
            <a:ext cx="434340" cy="213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8C3601-6164-8A33-34DA-BFC8BDBC892A}"/>
              </a:ext>
            </a:extLst>
          </p:cNvPr>
          <p:cNvSpPr/>
          <p:nvPr/>
        </p:nvSpPr>
        <p:spPr>
          <a:xfrm>
            <a:off x="4276576" y="3726180"/>
            <a:ext cx="1741170" cy="967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Salario</a:t>
            </a:r>
            <a:r>
              <a:rPr lang="en-US" dirty="0"/>
              <a:t> = f(X)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661549-6604-549A-FDD8-B15E10A5690B}"/>
              </a:ext>
            </a:extLst>
          </p:cNvPr>
          <p:cNvSpPr/>
          <p:nvPr/>
        </p:nvSpPr>
        <p:spPr>
          <a:xfrm>
            <a:off x="4271010" y="1748959"/>
            <a:ext cx="1741170" cy="4050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 err="1"/>
              <a:t>Clasificación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F2EB7-4350-EFE6-2FF2-9A0F1B5F62CF}"/>
              </a:ext>
            </a:extLst>
          </p:cNvPr>
          <p:cNvSpPr/>
          <p:nvPr/>
        </p:nvSpPr>
        <p:spPr>
          <a:xfrm>
            <a:off x="4271010" y="3397362"/>
            <a:ext cx="1741170" cy="4050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 err="1"/>
              <a:t>Regresión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55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Anexos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091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Sobre la función Logistica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/>
              <p:nvPr/>
            </p:nvSpPr>
            <p:spPr>
              <a:xfrm>
                <a:off x="2200940" y="369213"/>
                <a:ext cx="3976576" cy="557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⁡(−(</m:t>
                          </m:r>
                          <m:sSub>
                            <m:sSubPr>
                              <m:ctrlP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s-MX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MX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940" y="369213"/>
                <a:ext cx="3976576" cy="557781"/>
              </a:xfrm>
              <a:prstGeom prst="rect">
                <a:avLst/>
              </a:prstGeom>
              <a:blipFill>
                <a:blip r:embed="rId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/>
              <p:nvPr/>
            </p:nvSpPr>
            <p:spPr>
              <a:xfrm>
                <a:off x="466596" y="1177829"/>
                <a:ext cx="7889357" cy="543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>
                    <a:latin typeface="Proxima Nova" panose="020B0604020202020204" charset="0"/>
                  </a:rPr>
                  <a:t>¿Qué pasa si al estimar el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MX" b="1" dirty="0">
                    <a:latin typeface="Proxima Nova" panose="020B0604020202020204" charset="0"/>
                  </a:rPr>
                  <a:t> vale 0?, ¿Qué pasa si arroja valores muy negativos o muy positivos?</a:t>
                </a:r>
                <a:endParaRPr lang="es-AR" dirty="0"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6" y="1177829"/>
                <a:ext cx="7889357" cy="543610"/>
              </a:xfrm>
              <a:prstGeom prst="rect">
                <a:avLst/>
              </a:prstGeom>
              <a:blipFill>
                <a:blip r:embed="rId4"/>
                <a:stretch>
                  <a:fillRect l="-232" b="-1236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37E2ADE0-1C8F-4580-150A-812E463FF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62348"/>
            <a:ext cx="4642630" cy="278231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4BADDF7-7520-A0F5-FFD1-BB783195E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630" y="1809165"/>
            <a:ext cx="4475346" cy="26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95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lvl="0"/>
                <a:r>
                  <a:rPr lang="es-MX" sz="1600" b="1" u="sng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Con 1 predictor</a:t>
                </a:r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¿Cómo modelo la distribución de probabilidades a partir de los datos? Necesito una estimación de la media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s-MX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) que presenta X para cada clase de Y, de la varianza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s-MX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1600">
                                <a:latin typeface="Proxima Nova" panose="020B0604020202020204" charset="0"/>
                              </a:rPr>
                              <m:t>σ</m:t>
                            </m:r>
                          </m:e>
                          <m:sup>
                            <m:r>
                              <a:rPr lang="es-MX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), así como una estimación de la probabilidad de ocurrencia de cada clase de 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)</a:t>
                </a: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endParaRPr lang="es-MX" sz="1600" dirty="0">
                  <a:solidFill>
                    <a:schemeClr val="accent3"/>
                  </a:solidFill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  <a:blipFill>
                <a:blip r:embed="rId3"/>
                <a:stretch>
                  <a:fillRect l="-3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329327" y="137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Linear Discriminant Analysis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6C4B79-C0BF-631A-3824-F7CBF4310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76" y="1447697"/>
            <a:ext cx="4991100" cy="3067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6CDFA1-215D-9513-59AC-4FAB54345D3B}"/>
                  </a:ext>
                </a:extLst>
              </p:cNvPr>
              <p:cNvSpPr txBox="1"/>
              <p:nvPr/>
            </p:nvSpPr>
            <p:spPr>
              <a:xfrm>
                <a:off x="4643548" y="1734777"/>
                <a:ext cx="4572000" cy="2571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𝑦𝑙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/>
                                <m:t>σ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s-A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MX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s-MX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A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6CDFA1-215D-9513-59AC-4FAB54345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48" y="1734777"/>
                <a:ext cx="4572000" cy="2571923"/>
              </a:xfrm>
              <a:prstGeom prst="rect">
                <a:avLst/>
              </a:prstGeom>
              <a:blipFill>
                <a:blip r:embed="rId5"/>
                <a:stretch>
                  <a:fillRect t="-277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3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27589" y="0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2400" dirty="0">
                <a:latin typeface="Proxima Nova" panose="020B0604020202020204" charset="0"/>
              </a:rPr>
              <a:t>Modelos de clasificación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D3E944-2BDE-6A58-213B-F4C70E58645A}"/>
              </a:ext>
            </a:extLst>
          </p:cNvPr>
          <p:cNvSpPr txBox="1"/>
          <p:nvPr/>
        </p:nvSpPr>
        <p:spPr>
          <a:xfrm>
            <a:off x="127589" y="531627"/>
            <a:ext cx="827213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MX" sz="1800" b="1" i="0" dirty="0">
              <a:solidFill>
                <a:srgbClr val="333333"/>
              </a:solidFill>
              <a:effectLst/>
              <a:latin typeface="Prima Nova"/>
            </a:endParaRPr>
          </a:p>
          <a:p>
            <a:pPr algn="l"/>
            <a:r>
              <a:rPr lang="es-MX" sz="1800" b="1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Pensemos los siguientes problemas: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sz="1800" b="0" i="0" dirty="0">
              <a:solidFill>
                <a:srgbClr val="333333"/>
              </a:solidFill>
              <a:effectLst/>
              <a:latin typeface="Proxima Nova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 ¿Qué variables incrementan la probabilidad de ser desocupado?, ¿Es posible a partir de ciertas características personales predecir si una persona está desocupada?, ¿con qué nivel de confianza?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s-MX" sz="1800" b="0" i="0" dirty="0">
              <a:solidFill>
                <a:srgbClr val="333333"/>
              </a:solidFill>
              <a:effectLst/>
              <a:latin typeface="Proxima Nova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¿Cómo inciden ciertas características socio-económicas de un cliente sobre la probabilidad de que sea moroso?, ¿Como podemos estimar la probabilidad de morosidad de un cliente?</a:t>
            </a:r>
            <a:br>
              <a:rPr lang="es-MX" sz="1800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</a:br>
            <a:endParaRPr lang="es-MX" sz="1800" b="0" i="0" dirty="0">
              <a:solidFill>
                <a:srgbClr val="333333"/>
              </a:solidFill>
              <a:effectLst/>
              <a:latin typeface="Proxima Nova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¿Qué variables nos permiten explicar la realización o no de trabajo doméstico no remunerado al interior de los hogares?, ¿Es posible predecir que individuos realizan tareas domésticas?</a:t>
            </a:r>
          </a:p>
        </p:txBody>
      </p:sp>
    </p:spTree>
    <p:extLst>
      <p:ext uri="{BB962C8B-B14F-4D97-AF65-F5344CB8AC3E}">
        <p14:creationId xmlns:p14="http://schemas.microsoft.com/office/powerpoint/2010/main" val="269055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I.I Regresión logística</a:t>
            </a:r>
          </a:p>
        </p:txBody>
      </p:sp>
    </p:spTree>
    <p:extLst>
      <p:ext uri="{BB962C8B-B14F-4D97-AF65-F5344CB8AC3E}">
        <p14:creationId xmlns:p14="http://schemas.microsoft.com/office/powerpoint/2010/main" val="97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2000" dirty="0">
                <a:latin typeface="+mj-lt"/>
              </a:rPr>
              <a:t>Limites de la regresión lineal para problemas de clasificación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F2C447-1743-87F1-B291-777584245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111" y="386204"/>
            <a:ext cx="4928368" cy="308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84CDEC6-8A43-DB45-FF96-DA4B6F1C5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75" y="366213"/>
            <a:ext cx="3322852" cy="2967142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3FC83E1D-BD94-CADA-BC0A-F88C20632A6A}"/>
              </a:ext>
            </a:extLst>
          </p:cNvPr>
          <p:cNvSpPr txBox="1"/>
          <p:nvPr/>
        </p:nvSpPr>
        <p:spPr>
          <a:xfrm>
            <a:off x="150975" y="3466433"/>
            <a:ext cx="86208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Para una clasificación dicotómica (“Si” o “No”), la regresión lineal nos da probabilidades fuera del rango 0-1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dirty="0">
              <a:solidFill>
                <a:srgbClr val="333333"/>
              </a:solidFill>
              <a:latin typeface="Proxima Nova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Si </a:t>
            </a:r>
            <a:r>
              <a:rPr lang="es-AR" b="0" i="0" noProof="1">
                <a:solidFill>
                  <a:srgbClr val="333333"/>
                </a:solidFill>
                <a:effectLst/>
                <a:latin typeface="Proxima Nova" panose="020B0604020202020204" charset="0"/>
              </a:rPr>
              <a:t>tuvieramos</a:t>
            </a: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 más de 2 categorías para clasificar (Ej: “Desempleado”, “Inactivo”, “Ocupado”) la regresión lineal requeriría la conversión de la variable objetivo en ordinal. Ello trae dos suposiciones problemáticas: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Que hay un orden entre las categorías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Que las categorías son equidistantes</a:t>
            </a:r>
          </a:p>
        </p:txBody>
      </p:sp>
    </p:spTree>
    <p:extLst>
      <p:ext uri="{BB962C8B-B14F-4D97-AF65-F5344CB8AC3E}">
        <p14:creationId xmlns:p14="http://schemas.microsoft.com/office/powerpoint/2010/main" val="138389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8AF196D-5E77-E245-6C96-DF0391ABA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0" y="570509"/>
            <a:ext cx="5449708" cy="340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84;p49">
            <a:extLst>
              <a:ext uri="{FF2B5EF4-FFF2-40B4-BE49-F238E27FC236}">
                <a16:creationId xmlns:a16="http://schemas.microsoft.com/office/drawing/2014/main" id="{2DAC6941-7118-C43A-DE2A-6D48C48A5AA8}"/>
              </a:ext>
            </a:extLst>
          </p:cNvPr>
          <p:cNvSpPr txBox="1">
            <a:spLocks/>
          </p:cNvSpPr>
          <p:nvPr/>
        </p:nvSpPr>
        <p:spPr>
          <a:xfrm>
            <a:off x="311700" y="147333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MX" sz="2000" dirty="0">
                <a:latin typeface="+mj-lt"/>
              </a:rPr>
              <a:t>Regresión</a:t>
            </a:r>
            <a:r>
              <a:rPr lang="en-GB" sz="2000" dirty="0">
                <a:latin typeface="+mj-lt"/>
              </a:rPr>
              <a:t> </a:t>
            </a:r>
            <a:r>
              <a:rPr lang="es-AR" sz="2000" dirty="0">
                <a:latin typeface="+mj-lt"/>
              </a:rPr>
              <a:t>logística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7D95DB-5D0C-FFE8-EAD0-FEAA4A22D7B6}"/>
              </a:ext>
            </a:extLst>
          </p:cNvPr>
          <p:cNvSpPr txBox="1"/>
          <p:nvPr/>
        </p:nvSpPr>
        <p:spPr>
          <a:xfrm>
            <a:off x="5826641" y="570509"/>
            <a:ext cx="32110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Proxima Nova" panose="020B0604020202020204" charset="0"/>
              </a:rPr>
              <a:t>Función logística permite estimar </a:t>
            </a:r>
            <a:r>
              <a:rPr lang="es-MX" dirty="0">
                <a:highlight>
                  <a:schemeClr val="lt2"/>
                </a:highlight>
                <a:latin typeface="Proxima Nova" panose="020B0604020202020204" charset="0"/>
              </a:rPr>
              <a:t>probabilidades</a:t>
            </a:r>
            <a:r>
              <a:rPr lang="es-MX" dirty="0">
                <a:latin typeface="Proxima Nova" panose="020B0604020202020204" charset="0"/>
              </a:rPr>
              <a:t> de pertenecer a cada categoría de Y para cada valor de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latin typeface="Proxima Nov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Proxima Nova" panose="020B0604020202020204" charset="0"/>
              </a:rPr>
              <a:t>A partir de las probabilidades estimadas, nuestro modelo nos permitirá predecir, en función del valor de X, que valor de Y tomará cada caso.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Proxima Nova" panose="020B0604020202020204" charset="0"/>
              </a:rPr>
              <a:t>El umbral típico es de 0,5 (pero según el objetivo y campo de estudio puede tomarse otro)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330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Sobre la función </a:t>
            </a:r>
            <a:r>
              <a:rPr lang="es-AR" sz="2000" dirty="0">
                <a:latin typeface="+mj-lt"/>
              </a:rPr>
              <a:t>logística</a:t>
            </a:r>
            <a:r>
              <a:rPr lang="en-GB" sz="2000" dirty="0">
                <a:latin typeface="+mj-lt"/>
              </a:rPr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BEDB23-CDFC-85D6-CB44-539CDF3B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6" y="571159"/>
            <a:ext cx="4469674" cy="335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083E07F-EA99-EAB8-C2D5-463E8E72FCBF}"/>
              </a:ext>
            </a:extLst>
          </p:cNvPr>
          <p:cNvSpPr txBox="1"/>
          <p:nvPr/>
        </p:nvSpPr>
        <p:spPr>
          <a:xfrm>
            <a:off x="4880729" y="571158"/>
            <a:ext cx="39765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Proxima Nova" panose="020B0604020202020204" charset="0"/>
              </a:rPr>
              <a:t>Función que toma valores de X y arroja valores entre 0 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Proxima Nova" panose="020B0604020202020204" charset="0"/>
              </a:rPr>
              <a:t>Tomando la ecuación del modelo lineal, esta función nos servirá como </a:t>
            </a:r>
            <a:r>
              <a:rPr lang="es-MX" b="1" dirty="0">
                <a:latin typeface="Proxima Nova" panose="020B0604020202020204" charset="0"/>
              </a:rPr>
              <a:t>“link” </a:t>
            </a:r>
            <a:r>
              <a:rPr lang="es-MX" dirty="0">
                <a:latin typeface="Proxima Nova" panose="020B0604020202020204" charset="0"/>
              </a:rPr>
              <a:t>para obtener como output la probabilidad de pertenecer a determinada clase (“Realiza trabajo doméstico” en nuestro ejemplo)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Proxima Nova" panose="020B0604020202020204" charset="0"/>
              </a:rPr>
              <a:t>Lo que haremos es “pasarle” como (x) nuestro viejo modelo de regresión lineal.</a:t>
            </a:r>
            <a:endParaRPr lang="es-AR" dirty="0"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/>
              <p:nvPr/>
            </p:nvSpPr>
            <p:spPr>
              <a:xfrm>
                <a:off x="5007935" y="3479177"/>
                <a:ext cx="3976576" cy="557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⁡(−(</m:t>
                          </m:r>
                          <m:sSub>
                            <m:sSubPr>
                              <m:ctrlP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s-MX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MX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935" y="3479177"/>
                <a:ext cx="3976576" cy="557781"/>
              </a:xfrm>
              <a:prstGeom prst="rect">
                <a:avLst/>
              </a:prstGeom>
              <a:blipFill>
                <a:blip r:embed="rId4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47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Un poquito de matemática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B4560F0-4439-92A7-4C93-2C749B709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" y="3767565"/>
            <a:ext cx="851872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i="1" dirty="0">
                <a:solidFill>
                  <a:srgbClr val="FF0000"/>
                </a:solidFill>
                <a:latin typeface="Proxima Nova" panose="020B0604020202020204" charset="0"/>
                <a:ea typeface="Cambria Math" panose="02040503050406030204" pitchFamily="18" charset="0"/>
              </a:rPr>
              <a:t>Odds ratio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effectLst/>
                <a:latin typeface="Proxima Nova" panose="020B0604020202020204" charset="0"/>
              </a:rPr>
              <a:t>: “Cuanto más grande es la probabilidad de la clase 1,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effectLst/>
                <a:latin typeface="Proxima Nova" panose="020B0604020202020204" charset="0"/>
              </a:rPr>
              <a:t>respecto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effectLst/>
                <a:latin typeface="Proxima Nova" panose="020B0604020202020204" charset="0"/>
              </a:rPr>
              <a:t> a la probabilidad de la clase 0” 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effectLst/>
              <a:latin typeface="Proxima Nova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8EC2CC8-0001-3366-E5FB-41A29CA89917}"/>
                  </a:ext>
                </a:extLst>
              </p:cNvPr>
              <p:cNvSpPr txBox="1"/>
              <p:nvPr/>
            </p:nvSpPr>
            <p:spPr>
              <a:xfrm>
                <a:off x="150975" y="970339"/>
                <a:ext cx="4572000" cy="562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⁡(−(</m:t>
                          </m:r>
                          <m:sSub>
                            <m:sSubPr>
                              <m:ctrlPr>
                                <a:rPr lang="es-MX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8EC2CC8-0001-3366-E5FB-41A29CA89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5" y="970339"/>
                <a:ext cx="4572000" cy="562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6422541-5486-0D61-B59E-FD4945CAB466}"/>
                  </a:ext>
                </a:extLst>
              </p:cNvPr>
              <p:cNvSpPr txBox="1"/>
              <p:nvPr/>
            </p:nvSpPr>
            <p:spPr>
              <a:xfrm>
                <a:off x="74429" y="2306883"/>
                <a:ext cx="5665034" cy="540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GB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s-A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6422541-5486-0D61-B59E-FD4945CAB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9" y="2306883"/>
                <a:ext cx="5665034" cy="540917"/>
              </a:xfrm>
              <a:prstGeom prst="rect">
                <a:avLst/>
              </a:prstGeom>
              <a:blipFill>
                <a:blip r:embed="rId4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227DC2C-4E30-6A2D-D6B6-8996FA6A4EBB}"/>
                  </a:ext>
                </a:extLst>
              </p:cNvPr>
              <p:cNvSpPr txBox="1"/>
              <p:nvPr/>
            </p:nvSpPr>
            <p:spPr>
              <a:xfrm>
                <a:off x="74428" y="3083984"/>
                <a:ext cx="5665034" cy="540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𝑜𝑑𝑑𝑠</m:t>
                      </m:r>
                      <m:r>
                        <a:rPr lang="es-MX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r>
                        <a:rPr lang="es-MX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227DC2C-4E30-6A2D-D6B6-8996FA6A4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" y="3083984"/>
                <a:ext cx="5665034" cy="540917"/>
              </a:xfrm>
              <a:prstGeom prst="rect">
                <a:avLst/>
              </a:prstGeom>
              <a:blipFill>
                <a:blip r:embed="rId5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AAFDB2F-8DAC-AAC6-302E-AD9170225553}"/>
                  </a:ext>
                </a:extLst>
              </p:cNvPr>
              <p:cNvSpPr txBox="1"/>
              <p:nvPr/>
            </p:nvSpPr>
            <p:spPr>
              <a:xfrm>
                <a:off x="74428" y="4193631"/>
                <a:ext cx="6507125" cy="671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s-AR" altLang="es-AR" dirty="0">
                    <a:latin typeface="Proxima Nova" panose="020B0604020202020204" charset="0"/>
                  </a:rPr>
                  <a:t>Interpretación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MX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altLang="es-AR" dirty="0">
                    <a:latin typeface="Proxima Nova" panose="020B0604020202020204" charset="0"/>
                  </a:rPr>
                  <a:t>: “</a:t>
                </a:r>
                <a:r>
                  <a:rPr lang="es-AR" dirty="0">
                    <a:latin typeface="Proxima Nova" panose="020B0604020202020204" charset="0"/>
                  </a:rPr>
                  <a:t>Si aumento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altLang="es-AR" dirty="0">
                    <a:latin typeface="Proxima Nova" panose="020B0604020202020204" charset="0"/>
                  </a:rPr>
                  <a:t>en una unidad, manteniendo constante el resto de las variables, el</a:t>
                </a:r>
                <a14:m>
                  <m:oMath xmlns:m="http://schemas.openxmlformats.org/officeDocument/2006/math">
                    <m:r>
                      <a:rPr lang="es-MX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>
                        <a:latin typeface="Cambria Math" panose="02040503050406030204" pitchFamily="18" charset="0"/>
                      </a:rPr>
                      <m:t>cociente</m:t>
                    </m:r>
                    <m:r>
                      <a:rPr lang="es-MX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𝑜𝑑𝑑𝑠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𝑟𝑎𝑡𝑖𝑜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𝑜𝑑𝑑𝑠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𝑟𝑎𝑡𝑖𝑜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AR" altLang="es-AR" dirty="0">
                    <a:latin typeface="Proxima Nova" panose="020B0604020202020204" charset="0"/>
                  </a:rPr>
                  <a:t> será de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𝑒𝑥𝑝</m:t>
                    </m:r>
                  </m:oMath>
                </a14:m>
                <a:r>
                  <a:rPr lang="es-AR" altLang="es-AR" dirty="0"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AR" altLang="es-AR" dirty="0">
                    <a:latin typeface="Proxima Nova" panose="020B0604020202020204" charset="0"/>
                  </a:rPr>
                  <a:t>)”</a:t>
                </a: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AAFDB2F-8DAC-AAC6-302E-AD917022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" y="4193631"/>
                <a:ext cx="6507125" cy="671338"/>
              </a:xfrm>
              <a:prstGeom prst="rect">
                <a:avLst/>
              </a:prstGeom>
              <a:blipFill>
                <a:blip r:embed="rId6"/>
                <a:stretch>
                  <a:fillRect l="-281" b="-272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ángulo 25">
            <a:extLst>
              <a:ext uri="{FF2B5EF4-FFF2-40B4-BE49-F238E27FC236}">
                <a16:creationId xmlns:a16="http://schemas.microsoft.com/office/drawing/2014/main" id="{72F787C7-EFF5-23D0-1628-87193C25F369}"/>
              </a:ext>
            </a:extLst>
          </p:cNvPr>
          <p:cNvSpPr/>
          <p:nvPr/>
        </p:nvSpPr>
        <p:spPr>
          <a:xfrm>
            <a:off x="1" y="882298"/>
            <a:ext cx="5837276" cy="274340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ABB2507D-3820-1664-F6D1-037DE451E4F4}"/>
              </a:ext>
            </a:extLst>
          </p:cNvPr>
          <p:cNvSpPr/>
          <p:nvPr/>
        </p:nvSpPr>
        <p:spPr>
          <a:xfrm>
            <a:off x="5307766" y="2464298"/>
            <a:ext cx="625201" cy="1116801"/>
          </a:xfrm>
          <a:prstGeom prst="rightBrace">
            <a:avLst>
              <a:gd name="adj1" fmla="val 8333"/>
              <a:gd name="adj2" fmla="val 519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F886EA-CA59-3104-CA81-D01B4C75CACB}"/>
              </a:ext>
            </a:extLst>
          </p:cNvPr>
          <p:cNvSpPr txBox="1"/>
          <p:nvPr/>
        </p:nvSpPr>
        <p:spPr>
          <a:xfrm>
            <a:off x="5980813" y="2714652"/>
            <a:ext cx="2939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b="1" dirty="0">
                <a:latin typeface="ProximaNova"/>
                <a:ea typeface="Cambria Math" panose="02040503050406030204" pitchFamily="18" charset="0"/>
              </a:rPr>
              <a:t>Dos formas alternativas de despejar la </a:t>
            </a:r>
            <a:r>
              <a:rPr lang="es-AR" altLang="es-AR" b="1" dirty="0">
                <a:latin typeface="Proxima Nova" panose="020B0604020202020204" charset="0"/>
                <a:ea typeface="Cambria Math" panose="02040503050406030204" pitchFamily="18" charset="0"/>
              </a:rPr>
              <a:t>ecuación</a:t>
            </a:r>
            <a:r>
              <a:rPr lang="es-AR" altLang="es-AR" b="1" dirty="0">
                <a:latin typeface="ProximaNova"/>
                <a:ea typeface="Cambria Math" panose="02040503050406030204" pitchFamily="18" charset="0"/>
              </a:rPr>
              <a:t> y leer sus resultados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effectLst/>
              <a:latin typeface="ProximaNov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CBFA568-54A8-58A1-6765-BDF838D9A539}"/>
                  </a:ext>
                </a:extLst>
              </p:cNvPr>
              <p:cNvSpPr txBox="1"/>
              <p:nvPr/>
            </p:nvSpPr>
            <p:spPr>
              <a:xfrm>
                <a:off x="5980813" y="695665"/>
                <a:ext cx="3141196" cy="994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s-AR" altLang="es-AR" b="1" dirty="0">
                    <a:latin typeface="Proxima Nova" panose="020B0604020202020204" charset="0"/>
                    <a:ea typeface="Cambria Math" panose="02040503050406030204" pitchFamily="18" charset="0"/>
                  </a:rPr>
                  <a:t>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altLang="es-AR" b="1" dirty="0">
                    <a:latin typeface="Proxima Nova" panose="020B0604020202020204" charset="0"/>
                    <a:ea typeface="Cambria Math" panose="02040503050406030204" pitchFamily="18" charset="0"/>
                  </a:rPr>
                  <a:t> se encuentran con un método denominado “máxima verosimilitud”. Encontrar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altLang="es-AR" b="1" dirty="0">
                    <a:latin typeface="Proxima Nova" panose="020B0604020202020204" charset="0"/>
                    <a:ea typeface="Cambria Math" panose="02040503050406030204" pitchFamily="18" charset="0"/>
                  </a:rPr>
                  <a:t> tal que maximicen:</a:t>
                </a:r>
                <a:endParaRPr kumimoji="0" lang="es-AR" altLang="es-AR" sz="2000" b="0" i="0" u="none" strike="noStrike" cap="none" normalizeH="0" baseline="0" dirty="0">
                  <a:ln>
                    <a:noFill/>
                  </a:ln>
                  <a:effectLst/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CBFA568-54A8-58A1-6765-BDF838D9A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813" y="695665"/>
                <a:ext cx="3141196" cy="994888"/>
              </a:xfrm>
              <a:prstGeom prst="rect">
                <a:avLst/>
              </a:prstGeom>
              <a:blipFill>
                <a:blip r:embed="rId7"/>
                <a:stretch>
                  <a:fillRect l="-583" r="-1165" b="-61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4EB95BC-0A0B-D0CE-15DF-EC856D02FE3E}"/>
                  </a:ext>
                </a:extLst>
              </p:cNvPr>
              <p:cNvSpPr txBox="1"/>
              <p:nvPr/>
            </p:nvSpPr>
            <p:spPr>
              <a:xfrm>
                <a:off x="5102470" y="1580157"/>
                <a:ext cx="4741984" cy="639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s-MX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s-MX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MX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s-MX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MX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∏"/>
                          <m:supHide m:val="on"/>
                          <m:ctrlPr>
                            <a:rPr lang="es-MX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MX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s-MX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(1 − </m:t>
                          </m:r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MX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4EB95BC-0A0B-D0CE-15DF-EC856D02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470" y="1580157"/>
                <a:ext cx="4741984" cy="639214"/>
              </a:xfrm>
              <a:prstGeom prst="rect">
                <a:avLst/>
              </a:prstGeom>
              <a:blipFill>
                <a:blip r:embed="rId8"/>
                <a:stretch>
                  <a:fillRect t="-111429" b="-1561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5872E6D-648B-29BA-2B24-C37AA767DD8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071545" y="1075996"/>
            <a:ext cx="1909268" cy="11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errar llave 2">
            <a:extLst>
              <a:ext uri="{FF2B5EF4-FFF2-40B4-BE49-F238E27FC236}">
                <a16:creationId xmlns:a16="http://schemas.microsoft.com/office/drawing/2014/main" id="{19B1908F-63D1-1CBD-8BF3-EB85A8CC0DDC}"/>
              </a:ext>
            </a:extLst>
          </p:cNvPr>
          <p:cNvSpPr/>
          <p:nvPr/>
        </p:nvSpPr>
        <p:spPr>
          <a:xfrm>
            <a:off x="6075574" y="4218793"/>
            <a:ext cx="625201" cy="650316"/>
          </a:xfrm>
          <a:prstGeom prst="rightBrace">
            <a:avLst>
              <a:gd name="adj1" fmla="val 8333"/>
              <a:gd name="adj2" fmla="val 519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D0216F8-6493-FA7B-5B19-8841C888C8DC}"/>
                  </a:ext>
                </a:extLst>
              </p:cNvPr>
              <p:cNvSpPr txBox="1"/>
              <p:nvPr/>
            </p:nvSpPr>
            <p:spPr>
              <a:xfrm>
                <a:off x="6799927" y="4139125"/>
                <a:ext cx="2269646" cy="702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AR" altLang="es-AR" b="1" dirty="0">
                    <a:latin typeface="ProximaNova"/>
                    <a:ea typeface="Cambria Math" panose="02040503050406030204" pitchFamily="18" charset="0"/>
                  </a:rPr>
                  <a:t>Demostrable c/ propiedad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MX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MX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MX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s-AR" altLang="es-AR" sz="2000" b="0" i="0" u="none" strike="noStrike" cap="none" normalizeH="0" baseline="0" dirty="0">
                  <a:ln>
                    <a:noFill/>
                  </a:ln>
                  <a:effectLst/>
                  <a:latin typeface="ProximaNova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D0216F8-6493-FA7B-5B19-8841C888C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927" y="4139125"/>
                <a:ext cx="2269646" cy="702244"/>
              </a:xfrm>
              <a:prstGeom prst="rect">
                <a:avLst/>
              </a:prstGeom>
              <a:blipFill>
                <a:blip r:embed="rId9"/>
                <a:stretch>
                  <a:fillRect l="-804" t="-1739" b="-434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021495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7784</TotalTime>
  <Words>2212</Words>
  <Application>Microsoft Office PowerPoint</Application>
  <PresentationFormat>On-screen Show (16:9)</PresentationFormat>
  <Paragraphs>202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Cambria Math</vt:lpstr>
      <vt:lpstr>Proxima Nova</vt:lpstr>
      <vt:lpstr>ProximaNova</vt:lpstr>
      <vt:lpstr>Arial</vt:lpstr>
      <vt:lpstr>Prima Nova</vt:lpstr>
      <vt:lpstr>Spearmint</vt:lpstr>
      <vt:lpstr>Módulo 3: Introducción al modelado de datos</vt:lpstr>
      <vt:lpstr>Teóricas 4 a 6: Modelos de clasificación y técnicas orientadas a la predicción</vt:lpstr>
      <vt:lpstr>Agenda clases 4 a 6</vt:lpstr>
      <vt:lpstr>PowerPoint Presentation</vt:lpstr>
      <vt:lpstr>I.I Regresión logística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I. II. El clasificador de Bayes</vt:lpstr>
      <vt:lpstr>Si conocieramos el proceso generador de datos, para predecir Y podemos asignar la categoría más probable dadas las X observadas. </vt:lpstr>
      <vt:lpstr> Problemón: En la práctica, casi nunca conocemos efectivamente el proceso generador de datos  Clasificador de Bayes: Es una técnica “ideal” que nos sirve para pensar otros modelos que podemos aplicar cuando no conocemos la distribución de probabilidades condicionales de los datos.  </vt:lpstr>
      <vt:lpstr>I. II. K-Nearest Neighbors</vt:lpstr>
      <vt:lpstr>Puede utilizarse para regresión o clasificación (supervisada o no supervisada)  Idea general: para cada una de las observaciones X_0, vamos a aproximar la probabilidad condicional Pr(Y = j | X_0) a partir de lo que sucede con sus “vecinos cercanos”  Paso 1: Definir cantidad de vecinos cercanos a utilizar (K)  Paso 2: Identificar cuales son los vecinos cercanos de cada observación. Medida de distancia (euclídea)  Paso 3: Se estima la probabilidad condicional de cada observación de pertenercer a la categoría j como el % de casos vecinos que efectivamente son categoría j: "Pr(Y = j | X = x0)"=  1/K ∑_(i=N_0)^n▒〖I(y_i= j) 〗 Paso 4: Se asigna la categoría correspondiente en función de la probabilidad condicional estimada   El modelo es como una “votación” realizada entre los vecinos cercanos. Se suele asignar ponderaciones a cada vecino en función de la distancia al punto a predecir   </vt:lpstr>
      <vt:lpstr> El problema: ¿Como clasificar a un caso como el x?  Paso 1: Definimos K. Elegimos K = 3  Pasos 2 y 3: Identifico los vecinos cercanos y estimo Prob condicionales  "P(Y=j| X=x0)"=  1/K ∑_(i=N_0)^n▒〖I(y_i= j) 〗 "P(Y = azúl | X=x0)"=  1/3∗2=66,6%  Paso 4: Como la Pr es mayor a 0,5 asignaría el caso a “azul”  Si generalizo este método puedo armar una grilla que contenga cual sería la clasificación que le cabe a cada combinación de X1 y X2   </vt:lpstr>
      <vt:lpstr>  </vt:lpstr>
      <vt:lpstr>  </vt:lpstr>
      <vt:lpstr>I. II. Linear Discriminant Analysis</vt:lpstr>
      <vt:lpstr>Idea general: Consiste en modelar la distribución de X para cada clase de Y, para luego usar el teorema de Bayes para estimar la probabilidad de Y, dados los posibles valores de X  Para variables continuas, se asume que las distribuciones de X para cada clase de Y son normales con una media propia y una varianza común  Teorema de Bayes: Pr⁡(Y| X) =  (P(X|Y) ∗ P (Y))/(P(X))  ¿Para que nos sirve? LDA puede performar mejor que la regresión logística cuando: - Las categorías de Y a predecir están bien separadas - La muestra es pequeña - Tenemos más de 2 categorías de la variable objetivo </vt:lpstr>
      <vt:lpstr>II. Medidas de la calidad del fit, split train-test y cross-validation</vt:lpstr>
      <vt:lpstr>Error Rate </vt:lpstr>
      <vt:lpstr>Matriz de confusion (repaso)</vt:lpstr>
      <vt:lpstr>PowerPoint Presentation</vt:lpstr>
      <vt:lpstr>Overfitting (repaso)</vt:lpstr>
      <vt:lpstr>  </vt:lpstr>
      <vt:lpstr>Train y test (repaso)</vt:lpstr>
      <vt:lpstr>  </vt:lpstr>
      <vt:lpstr>Problema de utilizar un solo dataset de testing</vt:lpstr>
      <vt:lpstr>VIII. K-fold Cross Validation</vt:lpstr>
      <vt:lpstr>K-fold cross validation</vt:lpstr>
      <vt:lpstr>IX. Ajuste de hiperparámetros</vt:lpstr>
      <vt:lpstr>PowerPoint Presentation</vt:lpstr>
      <vt:lpstr>PowerPoint Presentation</vt:lpstr>
      <vt:lpstr>X. Caso integrador (EPH)</vt:lpstr>
      <vt:lpstr>PowerPoint Presentation</vt:lpstr>
      <vt:lpstr>Anexos</vt:lpstr>
      <vt:lpstr>PowerPoint Presentation</vt:lpstr>
      <vt:lpstr>Con 1 predictor: ¿Cómo modelo la distribución de probabilidades a partir de los datos? Necesito una estimación de la media (μ ̂_k) que presenta X para cada clase de Y, de la varianza (("σ" ^2 ) ̂), así como una estimación de la probabilidad de ocurrencia de cada clase de Y (π_k)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Karina Bartolome</cp:lastModifiedBy>
  <cp:revision>79</cp:revision>
  <dcterms:modified xsi:type="dcterms:W3CDTF">2023-09-14T03:01:34Z</dcterms:modified>
</cp:coreProperties>
</file>